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8.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9.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20.xml" ContentType="application/vnd.openxmlformats-officedocument.presentationml.notesSlide+xml"/>
  <Override PartName="/ppt/tags/tag21.xml" ContentType="application/vnd.openxmlformats-officedocument.presentationml.tags+xml"/>
  <Override PartName="/ppt/notesSlides/notesSlide21.xml" ContentType="application/vnd.openxmlformats-officedocument.presentationml.notesSlide+xml"/>
  <Override PartName="/ppt/tags/tag22.xml" ContentType="application/vnd.openxmlformats-officedocument.presentationml.tags+xml"/>
  <Override PartName="/ppt/notesSlides/notesSlide22.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6.xml" ContentType="application/vnd.openxmlformats-officedocument.presentationml.tags+xml"/>
  <Override PartName="/ppt/notesSlides/notesSlide26.xml" ContentType="application/vnd.openxmlformats-officedocument.presentationml.notesSlide+xml"/>
  <Override PartName="/ppt/tags/tag27.xml" ContentType="application/vnd.openxmlformats-officedocument.presentationml.tags+xml"/>
  <Override PartName="/ppt/notesSlides/notesSlide27.xml" ContentType="application/vnd.openxmlformats-officedocument.presentationml.notesSlide+xml"/>
  <Override PartName="/ppt/tags/tag28.xml" ContentType="application/vnd.openxmlformats-officedocument.presentationml.tags+xml"/>
  <Override PartName="/ppt/notesSlides/notesSlide28.xml" ContentType="application/vnd.openxmlformats-officedocument.presentationml.notesSlide+xml"/>
  <Override PartName="/ppt/tags/tag29.xml" ContentType="application/vnd.openxmlformats-officedocument.presentationml.tags+xml"/>
  <Override PartName="/ppt/notesSlides/notesSlide29.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31.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32.xml" ContentType="application/vnd.openxmlformats-officedocument.presentationml.notesSlide+xml"/>
  <Override PartName="/ppt/tags/tag36.xml" ContentType="application/vnd.openxmlformats-officedocument.presentationml.tags+xml"/>
  <Override PartName="/ppt/notesSlides/notesSlide33.xml" ContentType="application/vnd.openxmlformats-officedocument.presentationml.notesSlide+xml"/>
  <Override PartName="/ppt/tags/tag37.xml" ContentType="application/vnd.openxmlformats-officedocument.presentationml.tags+xml"/>
  <Override PartName="/ppt/notesSlides/notesSlide34.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35.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726" r:id="rId2"/>
    <p:sldId id="728" r:id="rId3"/>
    <p:sldId id="259" r:id="rId4"/>
    <p:sldId id="260" r:id="rId5"/>
    <p:sldId id="509" r:id="rId6"/>
    <p:sldId id="727" r:id="rId7"/>
    <p:sldId id="731" r:id="rId8"/>
    <p:sldId id="729" r:id="rId9"/>
    <p:sldId id="730" r:id="rId10"/>
    <p:sldId id="732" r:id="rId11"/>
    <p:sldId id="822" r:id="rId12"/>
    <p:sldId id="823" r:id="rId13"/>
    <p:sldId id="772" r:id="rId14"/>
    <p:sldId id="773" r:id="rId15"/>
    <p:sldId id="774" r:id="rId16"/>
    <p:sldId id="775" r:id="rId17"/>
    <p:sldId id="776" r:id="rId18"/>
    <p:sldId id="777" r:id="rId19"/>
    <p:sldId id="778" r:id="rId20"/>
    <p:sldId id="696" r:id="rId21"/>
    <p:sldId id="697" r:id="rId22"/>
    <p:sldId id="698" r:id="rId23"/>
    <p:sldId id="701" r:id="rId24"/>
    <p:sldId id="797" r:id="rId25"/>
    <p:sldId id="798" r:id="rId26"/>
    <p:sldId id="583" r:id="rId27"/>
    <p:sldId id="799" r:id="rId28"/>
    <p:sldId id="825" r:id="rId29"/>
    <p:sldId id="670" r:id="rId30"/>
    <p:sldId id="801" r:id="rId31"/>
    <p:sldId id="826" r:id="rId32"/>
    <p:sldId id="827" r:id="rId33"/>
    <p:sldId id="950" r:id="rId34"/>
    <p:sldId id="929" r:id="rId35"/>
    <p:sldId id="930" r:id="rId36"/>
    <p:sldId id="931" r:id="rId37"/>
    <p:sldId id="828" r:id="rId38"/>
    <p:sldId id="951" r:id="rId39"/>
    <p:sldId id="691" r:id="rId40"/>
    <p:sldId id="952" r:id="rId41"/>
    <p:sldId id="953" r:id="rId42"/>
    <p:sldId id="954" r:id="rId43"/>
    <p:sldId id="703" r:id="rId44"/>
    <p:sldId id="704" r:id="rId45"/>
    <p:sldId id="705" r:id="rId46"/>
    <p:sldId id="706" r:id="rId47"/>
    <p:sldId id="707" r:id="rId48"/>
    <p:sldId id="692" r:id="rId49"/>
    <p:sldId id="709" r:id="rId50"/>
    <p:sldId id="708" r:id="rId51"/>
    <p:sldId id="693" r:id="rId52"/>
    <p:sldId id="710" r:id="rId53"/>
    <p:sldId id="711" r:id="rId54"/>
    <p:sldId id="712" r:id="rId55"/>
    <p:sldId id="694" r:id="rId56"/>
    <p:sldId id="713" r:id="rId57"/>
    <p:sldId id="714" r:id="rId58"/>
    <p:sldId id="715" r:id="rId59"/>
    <p:sldId id="695" r:id="rId60"/>
    <p:sldId id="716" r:id="rId61"/>
    <p:sldId id="718" r:id="rId62"/>
    <p:sldId id="719" r:id="rId63"/>
    <p:sldId id="720" r:id="rId64"/>
    <p:sldId id="721" r:id="rId65"/>
    <p:sldId id="722" r:id="rId66"/>
    <p:sldId id="723" r:id="rId67"/>
    <p:sldId id="724" r:id="rId68"/>
    <p:sldId id="449" r:id="rId69"/>
    <p:sldId id="725" r:id="rId70"/>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79646"/>
    <a:srgbClr val="FFFFFF"/>
    <a:srgbClr val="F11F0F"/>
    <a:srgbClr val="956B8C"/>
    <a:srgbClr val="D0EC46"/>
    <a:srgbClr val="58E046"/>
    <a:srgbClr val="48D2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56"/>
    <p:restoredTop sz="79668"/>
  </p:normalViewPr>
  <p:slideViewPr>
    <p:cSldViewPr>
      <p:cViewPr varScale="1">
        <p:scale>
          <a:sx n="114" d="100"/>
          <a:sy n="114" d="100"/>
        </p:scale>
        <p:origin x="1896" y="168"/>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C08D5A-E234-4BEE-A138-BCF57D144D43}"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367CE8B7-6038-4F0F-B741-55528B68652F}">
      <dgm:prSet phldrT="[文本]"/>
      <dgm:spPr/>
      <dgm:t>
        <a:bodyPr/>
        <a:lstStyle/>
        <a:p>
          <a:r>
            <a:rPr lang="zh-CN" altLang="en-US" dirty="0"/>
            <a:t>什么是依赖注入？</a:t>
          </a:r>
        </a:p>
      </dgm:t>
    </dgm:pt>
    <dgm:pt modelId="{A8692D71-0BA6-4FB2-8A44-8DEAD175B5BB}" type="parTrans" cxnId="{2E286359-8BC0-40F9-9EBE-1EDF66E6CD92}">
      <dgm:prSet/>
      <dgm:spPr/>
      <dgm:t>
        <a:bodyPr/>
        <a:lstStyle/>
        <a:p>
          <a:endParaRPr lang="zh-CN" altLang="en-US"/>
        </a:p>
      </dgm:t>
    </dgm:pt>
    <dgm:pt modelId="{DC37DE24-F34F-4FD3-A96F-9EFB4C704B69}" type="sibTrans" cxnId="{2E286359-8BC0-40F9-9EBE-1EDF66E6CD92}">
      <dgm:prSet/>
      <dgm:spPr/>
      <dgm:t>
        <a:bodyPr/>
        <a:lstStyle/>
        <a:p>
          <a:endParaRPr lang="zh-CN" altLang="en-US"/>
        </a:p>
      </dgm:t>
    </dgm:pt>
    <dgm:pt modelId="{FB6C708F-43F9-40EE-8986-C2C1D09243A9}">
      <dgm:prSet/>
      <dgm:spPr/>
      <dgm:t>
        <a:bodyPr/>
        <a:lstStyle/>
        <a:p>
          <a:r>
            <a:rPr lang="en-US" dirty="0"/>
            <a:t>IoC</a:t>
          </a:r>
          <a:r>
            <a:rPr lang="zh-CN" altLang="en-US" dirty="0"/>
            <a:t> 将创建实例的任务交给</a:t>
          </a:r>
          <a:r>
            <a:rPr lang="en-US" dirty="0" err="1"/>
            <a:t>IoC</a:t>
          </a:r>
          <a:r>
            <a:rPr lang="zh-CN" altLang="en-US" dirty="0"/>
            <a:t>容器，这样开发应用代码时只需要直接使用类的实例，这就是</a:t>
          </a:r>
          <a:r>
            <a:rPr lang="en-US" dirty="0" err="1"/>
            <a:t>IoC</a:t>
          </a:r>
          <a:r>
            <a:rPr lang="zh-CN" altLang="en-US" dirty="0"/>
            <a:t>控制反转，</a:t>
          </a:r>
          <a:r>
            <a:rPr lang="zh-CN" dirty="0"/>
            <a:t>即“依赖注入”</a:t>
          </a:r>
          <a:endParaRPr lang="zh-CN" altLang="en-US" dirty="0"/>
        </a:p>
      </dgm:t>
    </dgm:pt>
    <dgm:pt modelId="{45B3C3B9-0BC2-45DD-BB82-BE056AEB9DB0}" type="parTrans" cxnId="{1429F91F-9A0C-4DAC-B8B4-FAF3DC0239BD}">
      <dgm:prSet/>
      <dgm:spPr/>
      <dgm:t>
        <a:bodyPr/>
        <a:lstStyle/>
        <a:p>
          <a:endParaRPr lang="zh-CN" altLang="en-US"/>
        </a:p>
      </dgm:t>
    </dgm:pt>
    <dgm:pt modelId="{907713B3-C6EA-44D7-9B4B-287DC8A6C8AC}" type="sibTrans" cxnId="{1429F91F-9A0C-4DAC-B8B4-FAF3DC0239BD}">
      <dgm:prSet/>
      <dgm:spPr/>
      <dgm:t>
        <a:bodyPr/>
        <a:lstStyle/>
        <a:p>
          <a:endParaRPr lang="zh-CN" altLang="en-US"/>
        </a:p>
      </dgm:t>
    </dgm:pt>
    <dgm:pt modelId="{72EAB477-36FA-4F25-BCCA-BFE1B458366C}" type="pres">
      <dgm:prSet presAssocID="{B1C08D5A-E234-4BEE-A138-BCF57D144D43}" presName="linear" presStyleCnt="0">
        <dgm:presLayoutVars>
          <dgm:dir/>
          <dgm:animLvl val="lvl"/>
          <dgm:resizeHandles val="exact"/>
        </dgm:presLayoutVars>
      </dgm:prSet>
      <dgm:spPr/>
    </dgm:pt>
    <dgm:pt modelId="{6FF7EA58-2FA3-49CD-AC1A-0BA0DECAE46D}" type="pres">
      <dgm:prSet presAssocID="{367CE8B7-6038-4F0F-B741-55528B68652F}" presName="parentLin" presStyleCnt="0"/>
      <dgm:spPr/>
    </dgm:pt>
    <dgm:pt modelId="{2A57E984-122A-4EC7-A5A9-571A4C01B417}" type="pres">
      <dgm:prSet presAssocID="{367CE8B7-6038-4F0F-B741-55528B68652F}" presName="parentLeftMargin" presStyleLbl="node1" presStyleIdx="0" presStyleCnt="1"/>
      <dgm:spPr/>
    </dgm:pt>
    <dgm:pt modelId="{6EA26473-7445-43DE-A8B3-A73BC00A7E38}" type="pres">
      <dgm:prSet presAssocID="{367CE8B7-6038-4F0F-B741-55528B68652F}" presName="parentText" presStyleLbl="node1" presStyleIdx="0" presStyleCnt="1">
        <dgm:presLayoutVars>
          <dgm:chMax val="0"/>
          <dgm:bulletEnabled val="1"/>
        </dgm:presLayoutVars>
      </dgm:prSet>
      <dgm:spPr/>
    </dgm:pt>
    <dgm:pt modelId="{1F3009C4-A3C5-4389-B76E-12F872369E6E}" type="pres">
      <dgm:prSet presAssocID="{367CE8B7-6038-4F0F-B741-55528B68652F}" presName="negativeSpace" presStyleCnt="0"/>
      <dgm:spPr/>
    </dgm:pt>
    <dgm:pt modelId="{B3A5B60B-3816-4A9E-ACB9-B776DFC365F8}" type="pres">
      <dgm:prSet presAssocID="{367CE8B7-6038-4F0F-B741-55528B68652F}" presName="childText" presStyleLbl="conFgAcc1" presStyleIdx="0" presStyleCnt="1">
        <dgm:presLayoutVars>
          <dgm:bulletEnabled val="1"/>
        </dgm:presLayoutVars>
      </dgm:prSet>
      <dgm:spPr/>
    </dgm:pt>
  </dgm:ptLst>
  <dgm:cxnLst>
    <dgm:cxn modelId="{7121F81A-B4D4-43AD-B042-04E7BF6CA911}" type="presOf" srcId="{B1C08D5A-E234-4BEE-A138-BCF57D144D43}" destId="{72EAB477-36FA-4F25-BCCA-BFE1B458366C}" srcOrd="0" destOrd="0" presId="urn:microsoft.com/office/officeart/2005/8/layout/list1"/>
    <dgm:cxn modelId="{1429F91F-9A0C-4DAC-B8B4-FAF3DC0239BD}" srcId="{367CE8B7-6038-4F0F-B741-55528B68652F}" destId="{FB6C708F-43F9-40EE-8986-C2C1D09243A9}" srcOrd="0" destOrd="0" parTransId="{45B3C3B9-0BC2-45DD-BB82-BE056AEB9DB0}" sibTransId="{907713B3-C6EA-44D7-9B4B-287DC8A6C8AC}"/>
    <dgm:cxn modelId="{EFA68323-4BCA-4162-8E34-9EFE1FFE4116}" type="presOf" srcId="{367CE8B7-6038-4F0F-B741-55528B68652F}" destId="{2A57E984-122A-4EC7-A5A9-571A4C01B417}" srcOrd="0" destOrd="0" presId="urn:microsoft.com/office/officeart/2005/8/layout/list1"/>
    <dgm:cxn modelId="{2E286359-8BC0-40F9-9EBE-1EDF66E6CD92}" srcId="{B1C08D5A-E234-4BEE-A138-BCF57D144D43}" destId="{367CE8B7-6038-4F0F-B741-55528B68652F}" srcOrd="0" destOrd="0" parTransId="{A8692D71-0BA6-4FB2-8A44-8DEAD175B5BB}" sibTransId="{DC37DE24-F34F-4FD3-A96F-9EFB4C704B69}"/>
    <dgm:cxn modelId="{4FBB41F3-09B0-46D4-9C5E-5AD33C5644D4}" type="presOf" srcId="{367CE8B7-6038-4F0F-B741-55528B68652F}" destId="{6EA26473-7445-43DE-A8B3-A73BC00A7E38}" srcOrd="1" destOrd="0" presId="urn:microsoft.com/office/officeart/2005/8/layout/list1"/>
    <dgm:cxn modelId="{101F43F5-34E0-4C97-B7B7-2A1823B424AA}" type="presOf" srcId="{FB6C708F-43F9-40EE-8986-C2C1D09243A9}" destId="{B3A5B60B-3816-4A9E-ACB9-B776DFC365F8}" srcOrd="0" destOrd="0" presId="urn:microsoft.com/office/officeart/2005/8/layout/list1"/>
    <dgm:cxn modelId="{D7B110EE-F7AE-4EDE-924F-7F0224E55E41}" type="presParOf" srcId="{72EAB477-36FA-4F25-BCCA-BFE1B458366C}" destId="{6FF7EA58-2FA3-49CD-AC1A-0BA0DECAE46D}" srcOrd="0" destOrd="0" presId="urn:microsoft.com/office/officeart/2005/8/layout/list1"/>
    <dgm:cxn modelId="{E61382A6-CDA5-4DE7-8555-A90CDAE93060}" type="presParOf" srcId="{6FF7EA58-2FA3-49CD-AC1A-0BA0DECAE46D}" destId="{2A57E984-122A-4EC7-A5A9-571A4C01B417}" srcOrd="0" destOrd="0" presId="urn:microsoft.com/office/officeart/2005/8/layout/list1"/>
    <dgm:cxn modelId="{5E8827CF-5EF7-4362-AD1E-4DB109DDA751}" type="presParOf" srcId="{6FF7EA58-2FA3-49CD-AC1A-0BA0DECAE46D}" destId="{6EA26473-7445-43DE-A8B3-A73BC00A7E38}" srcOrd="1" destOrd="0" presId="urn:microsoft.com/office/officeart/2005/8/layout/list1"/>
    <dgm:cxn modelId="{24DC6EEB-F9E4-4B2B-B926-D2B50577F3E8}" type="presParOf" srcId="{72EAB477-36FA-4F25-BCCA-BFE1B458366C}" destId="{1F3009C4-A3C5-4389-B76E-12F872369E6E}" srcOrd="1" destOrd="0" presId="urn:microsoft.com/office/officeart/2005/8/layout/list1"/>
    <dgm:cxn modelId="{D9D6FA27-18F8-46C8-BC6E-5A9718ED7148}" type="presParOf" srcId="{72EAB477-36FA-4F25-BCCA-BFE1B458366C}" destId="{B3A5B60B-3816-4A9E-ACB9-B776DFC365F8}"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3227BD-4381-4D79-AC77-B99D9AA34921}" type="doc">
      <dgm:prSet loTypeId="urn:microsoft.com/office/officeart/2005/8/layout/vList6" loCatId="process" qsTypeId="urn:microsoft.com/office/officeart/2005/8/quickstyle/simple3" qsCatId="simple" csTypeId="urn:microsoft.com/office/officeart/2005/8/colors/accent6_2" csCatId="accent6" phldr="1"/>
      <dgm:spPr/>
      <dgm:t>
        <a:bodyPr/>
        <a:lstStyle/>
        <a:p>
          <a:endParaRPr lang="zh-CN" altLang="en-US"/>
        </a:p>
      </dgm:t>
    </dgm:pt>
    <dgm:pt modelId="{0B87E300-F90A-41EA-BA34-3C1388A68DD0}">
      <dgm:prSet phldrT="[文本]"/>
      <dgm:spPr/>
      <dgm:t>
        <a:bodyPr/>
        <a:lstStyle/>
        <a:p>
          <a:r>
            <a:rPr lang="zh-CN" dirty="0"/>
            <a:t>引用其他</a:t>
          </a:r>
          <a:r>
            <a:rPr lang="en-US" dirty="0"/>
            <a:t>Bean</a:t>
          </a:r>
          <a:endParaRPr lang="zh-CN" altLang="en-US" dirty="0"/>
        </a:p>
      </dgm:t>
    </dgm:pt>
    <dgm:pt modelId="{2FC9D0A5-527E-4EB6-B57E-F8DF913FFB76}" type="parTrans" cxnId="{32D3C2BC-F81C-4DB8-B844-3AB22F6D8C21}">
      <dgm:prSet/>
      <dgm:spPr/>
      <dgm:t>
        <a:bodyPr/>
        <a:lstStyle/>
        <a:p>
          <a:endParaRPr lang="zh-CN" altLang="en-US"/>
        </a:p>
      </dgm:t>
    </dgm:pt>
    <dgm:pt modelId="{DFF4F2BA-B171-4CC0-A681-26C556035A46}" type="sibTrans" cxnId="{32D3C2BC-F81C-4DB8-B844-3AB22F6D8C21}">
      <dgm:prSet/>
      <dgm:spPr/>
      <dgm:t>
        <a:bodyPr/>
        <a:lstStyle/>
        <a:p>
          <a:endParaRPr lang="zh-CN" altLang="en-US"/>
        </a:p>
      </dgm:t>
    </dgm:pt>
    <dgm:pt modelId="{D8C3F539-E22B-42C9-AF8D-0C76580B8941}">
      <dgm:prSet phldrT="[文本]"/>
      <dgm:spPr/>
      <dgm:t>
        <a:bodyPr/>
        <a:lstStyle/>
        <a:p>
          <a:r>
            <a:rPr lang="zh-CN" dirty="0"/>
            <a:t>创建匿名内部</a:t>
          </a:r>
          <a:r>
            <a:rPr lang="en-US" dirty="0" err="1"/>
            <a:t>JavaBean</a:t>
          </a:r>
          <a:endParaRPr lang="zh-CN" altLang="en-US" dirty="0"/>
        </a:p>
      </dgm:t>
    </dgm:pt>
    <dgm:pt modelId="{5DF9F204-AD3D-4494-A896-A3DAA445315A}" type="parTrans" cxnId="{7588BE33-5AD2-49C1-958E-98A54548BFD9}">
      <dgm:prSet/>
      <dgm:spPr/>
      <dgm:t>
        <a:bodyPr/>
        <a:lstStyle/>
        <a:p>
          <a:endParaRPr lang="zh-CN" altLang="en-US"/>
        </a:p>
      </dgm:t>
    </dgm:pt>
    <dgm:pt modelId="{767AF431-6648-4944-B21A-298201F6F0FB}" type="sibTrans" cxnId="{7588BE33-5AD2-49C1-958E-98A54548BFD9}">
      <dgm:prSet/>
      <dgm:spPr/>
      <dgm:t>
        <a:bodyPr/>
        <a:lstStyle/>
        <a:p>
          <a:endParaRPr lang="zh-CN" altLang="en-US"/>
        </a:p>
      </dgm:t>
    </dgm:pt>
    <dgm:pt modelId="{BB43C80F-16E7-44C8-807E-FDDBF78FFCEF}" type="pres">
      <dgm:prSet presAssocID="{5C3227BD-4381-4D79-AC77-B99D9AA34921}" presName="Name0" presStyleCnt="0">
        <dgm:presLayoutVars>
          <dgm:dir/>
          <dgm:animLvl val="lvl"/>
          <dgm:resizeHandles/>
        </dgm:presLayoutVars>
      </dgm:prSet>
      <dgm:spPr/>
    </dgm:pt>
    <dgm:pt modelId="{C927D572-8C06-405C-9B5D-0DE4A480A853}" type="pres">
      <dgm:prSet presAssocID="{0B87E300-F90A-41EA-BA34-3C1388A68DD0}" presName="linNode" presStyleCnt="0"/>
      <dgm:spPr/>
    </dgm:pt>
    <dgm:pt modelId="{4AA8DAD1-96FB-4124-AEB4-923173084524}" type="pres">
      <dgm:prSet presAssocID="{0B87E300-F90A-41EA-BA34-3C1388A68DD0}" presName="parentShp" presStyleLbl="node1" presStyleIdx="0" presStyleCnt="2">
        <dgm:presLayoutVars>
          <dgm:bulletEnabled val="1"/>
        </dgm:presLayoutVars>
      </dgm:prSet>
      <dgm:spPr/>
    </dgm:pt>
    <dgm:pt modelId="{0E9720F4-5CC9-40B0-9DF2-DB57D18D6248}" type="pres">
      <dgm:prSet presAssocID="{0B87E300-F90A-41EA-BA34-3C1388A68DD0}" presName="childShp" presStyleLbl="bgAccFollowNode1" presStyleIdx="0" presStyleCnt="2">
        <dgm:presLayoutVars>
          <dgm:bulletEnabled val="1"/>
        </dgm:presLayoutVars>
      </dgm:prSet>
      <dgm:spPr/>
    </dgm:pt>
    <dgm:pt modelId="{15F77D57-E902-4A4E-BBA1-568FB44FED53}" type="pres">
      <dgm:prSet presAssocID="{DFF4F2BA-B171-4CC0-A681-26C556035A46}" presName="spacing" presStyleCnt="0"/>
      <dgm:spPr/>
    </dgm:pt>
    <dgm:pt modelId="{F7626478-87D0-4381-A181-F84B5E750FE8}" type="pres">
      <dgm:prSet presAssocID="{D8C3F539-E22B-42C9-AF8D-0C76580B8941}" presName="linNode" presStyleCnt="0"/>
      <dgm:spPr/>
    </dgm:pt>
    <dgm:pt modelId="{6DBA5479-27FE-4A62-A860-023AEF98CD48}" type="pres">
      <dgm:prSet presAssocID="{D8C3F539-E22B-42C9-AF8D-0C76580B8941}" presName="parentShp" presStyleLbl="node1" presStyleIdx="1" presStyleCnt="2">
        <dgm:presLayoutVars>
          <dgm:bulletEnabled val="1"/>
        </dgm:presLayoutVars>
      </dgm:prSet>
      <dgm:spPr/>
    </dgm:pt>
    <dgm:pt modelId="{00722D80-7F43-44BD-8AC2-9413C183D71A}" type="pres">
      <dgm:prSet presAssocID="{D8C3F539-E22B-42C9-AF8D-0C76580B8941}" presName="childShp" presStyleLbl="bgAccFollowNode1" presStyleIdx="1" presStyleCnt="2">
        <dgm:presLayoutVars>
          <dgm:bulletEnabled val="1"/>
        </dgm:presLayoutVars>
      </dgm:prSet>
      <dgm:spPr/>
    </dgm:pt>
  </dgm:ptLst>
  <dgm:cxnLst>
    <dgm:cxn modelId="{0365A42A-C4EB-4EBA-9098-4A745AEF37FD}" type="presOf" srcId="{5C3227BD-4381-4D79-AC77-B99D9AA34921}" destId="{BB43C80F-16E7-44C8-807E-FDDBF78FFCEF}" srcOrd="0" destOrd="0" presId="urn:microsoft.com/office/officeart/2005/8/layout/vList6"/>
    <dgm:cxn modelId="{7588BE33-5AD2-49C1-958E-98A54548BFD9}" srcId="{5C3227BD-4381-4D79-AC77-B99D9AA34921}" destId="{D8C3F539-E22B-42C9-AF8D-0C76580B8941}" srcOrd="1" destOrd="0" parTransId="{5DF9F204-AD3D-4494-A896-A3DAA445315A}" sibTransId="{767AF431-6648-4944-B21A-298201F6F0FB}"/>
    <dgm:cxn modelId="{B5829E5C-8384-493F-9190-A7DA8A5F6E90}" type="presOf" srcId="{D8C3F539-E22B-42C9-AF8D-0C76580B8941}" destId="{6DBA5479-27FE-4A62-A860-023AEF98CD48}" srcOrd="0" destOrd="0" presId="urn:microsoft.com/office/officeart/2005/8/layout/vList6"/>
    <dgm:cxn modelId="{E5FA8C8D-B277-41CC-B8F6-49B3CB9922B1}" type="presOf" srcId="{0B87E300-F90A-41EA-BA34-3C1388A68DD0}" destId="{4AA8DAD1-96FB-4124-AEB4-923173084524}" srcOrd="0" destOrd="0" presId="urn:microsoft.com/office/officeart/2005/8/layout/vList6"/>
    <dgm:cxn modelId="{32D3C2BC-F81C-4DB8-B844-3AB22F6D8C21}" srcId="{5C3227BD-4381-4D79-AC77-B99D9AA34921}" destId="{0B87E300-F90A-41EA-BA34-3C1388A68DD0}" srcOrd="0" destOrd="0" parTransId="{2FC9D0A5-527E-4EB6-B57E-F8DF913FFB76}" sibTransId="{DFF4F2BA-B171-4CC0-A681-26C556035A46}"/>
    <dgm:cxn modelId="{C7EFBE56-E26A-4695-B7AC-5BF929F4DEF5}" type="presParOf" srcId="{BB43C80F-16E7-44C8-807E-FDDBF78FFCEF}" destId="{C927D572-8C06-405C-9B5D-0DE4A480A853}" srcOrd="0" destOrd="0" presId="urn:microsoft.com/office/officeart/2005/8/layout/vList6"/>
    <dgm:cxn modelId="{F9B0EAB5-65F8-4697-B518-8BEC7A17E143}" type="presParOf" srcId="{C927D572-8C06-405C-9B5D-0DE4A480A853}" destId="{4AA8DAD1-96FB-4124-AEB4-923173084524}" srcOrd="0" destOrd="0" presId="urn:microsoft.com/office/officeart/2005/8/layout/vList6"/>
    <dgm:cxn modelId="{82EC05B4-CF6C-464F-A48E-983F027ABD36}" type="presParOf" srcId="{C927D572-8C06-405C-9B5D-0DE4A480A853}" destId="{0E9720F4-5CC9-40B0-9DF2-DB57D18D6248}" srcOrd="1" destOrd="0" presId="urn:microsoft.com/office/officeart/2005/8/layout/vList6"/>
    <dgm:cxn modelId="{38DEB438-DD6C-4914-BACA-0EC4D18377DD}" type="presParOf" srcId="{BB43C80F-16E7-44C8-807E-FDDBF78FFCEF}" destId="{15F77D57-E902-4A4E-BBA1-568FB44FED53}" srcOrd="1" destOrd="0" presId="urn:microsoft.com/office/officeart/2005/8/layout/vList6"/>
    <dgm:cxn modelId="{44F07BCC-86F5-4B57-BC74-CC1A0B4E9ED5}" type="presParOf" srcId="{BB43C80F-16E7-44C8-807E-FDDBF78FFCEF}" destId="{F7626478-87D0-4381-A181-F84B5E750FE8}" srcOrd="2" destOrd="0" presId="urn:microsoft.com/office/officeart/2005/8/layout/vList6"/>
    <dgm:cxn modelId="{127A5A72-E2E3-4445-8DD0-3C0BC13C22DF}" type="presParOf" srcId="{F7626478-87D0-4381-A181-F84B5E750FE8}" destId="{6DBA5479-27FE-4A62-A860-023AEF98CD48}" srcOrd="0" destOrd="0" presId="urn:microsoft.com/office/officeart/2005/8/layout/vList6"/>
    <dgm:cxn modelId="{ECCB0C2E-CD63-4B7C-8E95-93765E648073}" type="presParOf" srcId="{F7626478-87D0-4381-A181-F84B5E750FE8}" destId="{00722D80-7F43-44BD-8AC2-9413C183D71A}"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4B88DBF-9E71-4880-9D88-7071C5566416}" type="doc">
      <dgm:prSet loTypeId="urn:microsoft.com/office/officeart/2005/8/layout/list1" loCatId="list" qsTypeId="urn:microsoft.com/office/officeart/2005/8/quickstyle/simple3" qsCatId="simple" csTypeId="urn:microsoft.com/office/officeart/2005/8/colors/colorful3" csCatId="colorful" phldr="1"/>
      <dgm:spPr/>
      <dgm:t>
        <a:bodyPr/>
        <a:lstStyle/>
        <a:p>
          <a:endParaRPr lang="zh-CN" altLang="en-US"/>
        </a:p>
      </dgm:t>
    </dgm:pt>
    <dgm:pt modelId="{D6F915B7-B396-48F4-8EB7-A1C208E3FB0D}">
      <dgm:prSet phldrT="[文本]"/>
      <dgm:spPr/>
      <dgm:t>
        <a:bodyPr/>
        <a:lstStyle/>
        <a:p>
          <a:r>
            <a:rPr lang="en-US" dirty="0" err="1"/>
            <a:t>JdbcDaoSupport</a:t>
          </a:r>
          <a:endParaRPr lang="zh-CN" altLang="en-US" dirty="0"/>
        </a:p>
      </dgm:t>
    </dgm:pt>
    <dgm:pt modelId="{BA7858D9-7ABD-4796-8F07-0DAF423C4831}" type="parTrans" cxnId="{30E17450-C5CB-4AE0-81A5-723B31D951C4}">
      <dgm:prSet/>
      <dgm:spPr/>
      <dgm:t>
        <a:bodyPr/>
        <a:lstStyle/>
        <a:p>
          <a:endParaRPr lang="zh-CN" altLang="en-US"/>
        </a:p>
      </dgm:t>
    </dgm:pt>
    <dgm:pt modelId="{CE633932-BF09-4203-B577-3AB49D47AE21}" type="sibTrans" cxnId="{30E17450-C5CB-4AE0-81A5-723B31D951C4}">
      <dgm:prSet/>
      <dgm:spPr/>
      <dgm:t>
        <a:bodyPr/>
        <a:lstStyle/>
        <a:p>
          <a:endParaRPr lang="zh-CN" altLang="en-US"/>
        </a:p>
      </dgm:t>
    </dgm:pt>
    <dgm:pt modelId="{CA9B03AD-C7A8-4F3C-8B23-D36BC56001FC}">
      <dgm:prSet phldrT="[文本]"/>
      <dgm:spPr/>
      <dgm:t>
        <a:bodyPr/>
        <a:lstStyle/>
        <a:p>
          <a:r>
            <a:rPr lang="en-US" dirty="0" err="1"/>
            <a:t>HibernateDaoSupport</a:t>
          </a:r>
          <a:endParaRPr lang="zh-CN" altLang="en-US" dirty="0"/>
        </a:p>
      </dgm:t>
    </dgm:pt>
    <dgm:pt modelId="{2261AFF5-825F-4169-8E17-9829FCFE41E4}" type="parTrans" cxnId="{F670A5B2-BD73-4076-97C4-2B9F7AAD92A0}">
      <dgm:prSet/>
      <dgm:spPr/>
      <dgm:t>
        <a:bodyPr/>
        <a:lstStyle/>
        <a:p>
          <a:endParaRPr lang="zh-CN" altLang="en-US"/>
        </a:p>
      </dgm:t>
    </dgm:pt>
    <dgm:pt modelId="{E6E3C55E-7E2C-4013-8962-1729AE2F9308}" type="sibTrans" cxnId="{F670A5B2-BD73-4076-97C4-2B9F7AAD92A0}">
      <dgm:prSet/>
      <dgm:spPr/>
      <dgm:t>
        <a:bodyPr/>
        <a:lstStyle/>
        <a:p>
          <a:endParaRPr lang="zh-CN" altLang="en-US"/>
        </a:p>
      </dgm:t>
    </dgm:pt>
    <dgm:pt modelId="{43C96AC5-5D0E-4FD9-B12F-C00F0417F5DD}">
      <dgm:prSet phldrT="[文本]"/>
      <dgm:spPr/>
      <dgm:t>
        <a:bodyPr/>
        <a:lstStyle/>
        <a:p>
          <a:r>
            <a:rPr lang="en-US" dirty="0" err="1"/>
            <a:t>JdoDaoSupport</a:t>
          </a:r>
          <a:endParaRPr lang="zh-CN" altLang="en-US" dirty="0"/>
        </a:p>
      </dgm:t>
    </dgm:pt>
    <dgm:pt modelId="{E1CF32ED-AD32-4401-9161-7070AF874A13}" type="parTrans" cxnId="{1715A754-F706-4D90-8695-C74E6D4FE5DB}">
      <dgm:prSet/>
      <dgm:spPr/>
      <dgm:t>
        <a:bodyPr/>
        <a:lstStyle/>
        <a:p>
          <a:endParaRPr lang="zh-CN" altLang="en-US"/>
        </a:p>
      </dgm:t>
    </dgm:pt>
    <dgm:pt modelId="{B7CE944E-0E22-45F4-B691-9C4D4EAFF61C}" type="sibTrans" cxnId="{1715A754-F706-4D90-8695-C74E6D4FE5DB}">
      <dgm:prSet/>
      <dgm:spPr/>
      <dgm:t>
        <a:bodyPr/>
        <a:lstStyle/>
        <a:p>
          <a:endParaRPr lang="zh-CN" altLang="en-US"/>
        </a:p>
      </dgm:t>
    </dgm:pt>
    <dgm:pt modelId="{663C7215-4778-4E99-A5BB-1D7E1D1D630E}">
      <dgm:prSet/>
      <dgm:spPr/>
      <dgm:t>
        <a:bodyPr/>
        <a:lstStyle/>
        <a:p>
          <a:r>
            <a:rPr lang="en-US"/>
            <a:t>Hibernate DAO</a:t>
          </a:r>
          <a:r>
            <a:rPr lang="zh-CN"/>
            <a:t>抽象类，开发人员需要为其配置</a:t>
          </a:r>
          <a:r>
            <a:rPr lang="en-US"/>
            <a:t>Hibernate SessionFactory</a:t>
          </a:r>
          <a:r>
            <a:rPr lang="zh-CN"/>
            <a:t>，通过其子类能够获得</a:t>
          </a:r>
          <a:r>
            <a:rPr lang="en-US"/>
            <a:t>Hibernate</a:t>
          </a:r>
          <a:r>
            <a:rPr lang="zh-CN"/>
            <a:t>实现</a:t>
          </a:r>
          <a:endParaRPr lang="zh-CN" altLang="en-US"/>
        </a:p>
      </dgm:t>
    </dgm:pt>
    <dgm:pt modelId="{AC1C0ACF-84C8-45B6-A84C-B2C49382DCAD}" type="parTrans" cxnId="{2F0BE43D-0FC3-4834-A549-B8F13692A49A}">
      <dgm:prSet/>
      <dgm:spPr/>
      <dgm:t>
        <a:bodyPr/>
        <a:lstStyle/>
        <a:p>
          <a:endParaRPr lang="zh-CN" altLang="en-US"/>
        </a:p>
      </dgm:t>
    </dgm:pt>
    <dgm:pt modelId="{7C3A05F0-72B8-4B34-A796-896228243566}" type="sibTrans" cxnId="{2F0BE43D-0FC3-4834-A549-B8F13692A49A}">
      <dgm:prSet/>
      <dgm:spPr/>
      <dgm:t>
        <a:bodyPr/>
        <a:lstStyle/>
        <a:p>
          <a:endParaRPr lang="zh-CN" altLang="en-US"/>
        </a:p>
      </dgm:t>
    </dgm:pt>
    <dgm:pt modelId="{977193B3-632A-47C8-AFD6-7DF3AD8606A1}">
      <dgm:prSet/>
      <dgm:spPr/>
      <dgm:t>
        <a:bodyPr/>
        <a:lstStyle/>
        <a:p>
          <a:r>
            <a:rPr lang="en-US"/>
            <a:t>Hibernate DAO</a:t>
          </a:r>
          <a:r>
            <a:rPr lang="zh-CN"/>
            <a:t>抽象类，开发人员需要为其配置</a:t>
          </a:r>
          <a:r>
            <a:rPr lang="en-US"/>
            <a:t>Hibernate SessionFactory</a:t>
          </a:r>
          <a:r>
            <a:rPr lang="zh-CN"/>
            <a:t>，通过其子类能够获得</a:t>
          </a:r>
          <a:r>
            <a:rPr lang="en-US"/>
            <a:t>Hibernate</a:t>
          </a:r>
          <a:r>
            <a:rPr lang="zh-CN"/>
            <a:t>实现。</a:t>
          </a:r>
          <a:endParaRPr lang="zh-CN" altLang="en-US"/>
        </a:p>
      </dgm:t>
    </dgm:pt>
    <dgm:pt modelId="{93BEAE88-FAAB-4F6E-86CE-7EDD099B0C6E}" type="parTrans" cxnId="{FBD350FB-31AA-4183-9321-4A1F33BC12B7}">
      <dgm:prSet/>
      <dgm:spPr/>
      <dgm:t>
        <a:bodyPr/>
        <a:lstStyle/>
        <a:p>
          <a:endParaRPr lang="zh-CN" altLang="en-US"/>
        </a:p>
      </dgm:t>
    </dgm:pt>
    <dgm:pt modelId="{EDEF0930-95E2-4FFE-8FC0-3D1373244CF2}" type="sibTrans" cxnId="{FBD350FB-31AA-4183-9321-4A1F33BC12B7}">
      <dgm:prSet/>
      <dgm:spPr/>
      <dgm:t>
        <a:bodyPr/>
        <a:lstStyle/>
        <a:p>
          <a:endParaRPr lang="zh-CN" altLang="en-US"/>
        </a:p>
      </dgm:t>
    </dgm:pt>
    <dgm:pt modelId="{9CA1556C-2872-46A4-9B00-E1F1E7784DC5}">
      <dgm:prSet/>
      <dgm:spPr/>
      <dgm:t>
        <a:bodyPr/>
        <a:lstStyle/>
        <a:p>
          <a:r>
            <a:rPr lang="en-US"/>
            <a:t>Spring</a:t>
          </a:r>
          <a:r>
            <a:rPr lang="zh-CN"/>
            <a:t>为</a:t>
          </a:r>
          <a:r>
            <a:rPr lang="en-US"/>
            <a:t>JDO</a:t>
          </a:r>
          <a:r>
            <a:rPr lang="zh-CN"/>
            <a:t>提供的</a:t>
          </a:r>
          <a:r>
            <a:rPr lang="en-US"/>
            <a:t>DAO</a:t>
          </a:r>
          <a:r>
            <a:rPr lang="zh-CN"/>
            <a:t>抽象类，开发人员需要为它配置</a:t>
          </a:r>
          <a:r>
            <a:rPr lang="en-US"/>
            <a:t>PersistenceManagerFactory</a:t>
          </a:r>
          <a:r>
            <a:rPr lang="zh-CN"/>
            <a:t>，通过其子类能够获得</a:t>
          </a:r>
          <a:r>
            <a:rPr lang="en-US"/>
            <a:t>JdoTemplate</a:t>
          </a:r>
          <a:r>
            <a:rPr lang="zh-CN"/>
            <a:t>。</a:t>
          </a:r>
          <a:endParaRPr lang="zh-CN" altLang="en-US"/>
        </a:p>
      </dgm:t>
    </dgm:pt>
    <dgm:pt modelId="{CA69F258-234C-40F8-B582-1C16ED28BDDD}" type="parTrans" cxnId="{060A8205-8A90-4DE5-BC3D-86E04B9B1B59}">
      <dgm:prSet/>
      <dgm:spPr/>
      <dgm:t>
        <a:bodyPr/>
        <a:lstStyle/>
        <a:p>
          <a:endParaRPr lang="zh-CN" altLang="en-US"/>
        </a:p>
      </dgm:t>
    </dgm:pt>
    <dgm:pt modelId="{FAA1DCB8-BD62-4B08-9FD8-08F6E3B71E03}" type="sibTrans" cxnId="{060A8205-8A90-4DE5-BC3D-86E04B9B1B59}">
      <dgm:prSet/>
      <dgm:spPr/>
      <dgm:t>
        <a:bodyPr/>
        <a:lstStyle/>
        <a:p>
          <a:endParaRPr lang="zh-CN" altLang="en-US"/>
        </a:p>
      </dgm:t>
    </dgm:pt>
    <dgm:pt modelId="{9CD19F45-C0D7-4C06-B7A5-CC1817FA7C1A}" type="pres">
      <dgm:prSet presAssocID="{44B88DBF-9E71-4880-9D88-7071C5566416}" presName="linear" presStyleCnt="0">
        <dgm:presLayoutVars>
          <dgm:dir/>
          <dgm:animLvl val="lvl"/>
          <dgm:resizeHandles val="exact"/>
        </dgm:presLayoutVars>
      </dgm:prSet>
      <dgm:spPr/>
    </dgm:pt>
    <dgm:pt modelId="{B7226113-E0D5-4904-B3BA-FB9D707F106A}" type="pres">
      <dgm:prSet presAssocID="{D6F915B7-B396-48F4-8EB7-A1C208E3FB0D}" presName="parentLin" presStyleCnt="0"/>
      <dgm:spPr/>
    </dgm:pt>
    <dgm:pt modelId="{6163BBFE-8429-432C-A073-07C4F97490D6}" type="pres">
      <dgm:prSet presAssocID="{D6F915B7-B396-48F4-8EB7-A1C208E3FB0D}" presName="parentLeftMargin" presStyleLbl="node1" presStyleIdx="0" presStyleCnt="3"/>
      <dgm:spPr/>
    </dgm:pt>
    <dgm:pt modelId="{E591A541-E530-4189-8221-93240E2CDCBE}" type="pres">
      <dgm:prSet presAssocID="{D6F915B7-B396-48F4-8EB7-A1C208E3FB0D}" presName="parentText" presStyleLbl="node1" presStyleIdx="0" presStyleCnt="3">
        <dgm:presLayoutVars>
          <dgm:chMax val="0"/>
          <dgm:bulletEnabled val="1"/>
        </dgm:presLayoutVars>
      </dgm:prSet>
      <dgm:spPr/>
    </dgm:pt>
    <dgm:pt modelId="{DDC2A3A6-0D4E-4CFF-85E9-D91AE27DFB81}" type="pres">
      <dgm:prSet presAssocID="{D6F915B7-B396-48F4-8EB7-A1C208E3FB0D}" presName="negativeSpace" presStyleCnt="0"/>
      <dgm:spPr/>
    </dgm:pt>
    <dgm:pt modelId="{44AEC161-DD03-4181-B180-86570CFC1C9C}" type="pres">
      <dgm:prSet presAssocID="{D6F915B7-B396-48F4-8EB7-A1C208E3FB0D}" presName="childText" presStyleLbl="conFgAcc1" presStyleIdx="0" presStyleCnt="3">
        <dgm:presLayoutVars>
          <dgm:bulletEnabled val="1"/>
        </dgm:presLayoutVars>
      </dgm:prSet>
      <dgm:spPr/>
    </dgm:pt>
    <dgm:pt modelId="{C4223F98-D639-467C-9E86-AA4B16CD1069}" type="pres">
      <dgm:prSet presAssocID="{CE633932-BF09-4203-B577-3AB49D47AE21}" presName="spaceBetweenRectangles" presStyleCnt="0"/>
      <dgm:spPr/>
    </dgm:pt>
    <dgm:pt modelId="{0556D3DB-917C-4A6A-9642-76D1E3BF90A9}" type="pres">
      <dgm:prSet presAssocID="{CA9B03AD-C7A8-4F3C-8B23-D36BC56001FC}" presName="parentLin" presStyleCnt="0"/>
      <dgm:spPr/>
    </dgm:pt>
    <dgm:pt modelId="{964A1A73-7A15-4DB4-A6F7-75E90ED46A18}" type="pres">
      <dgm:prSet presAssocID="{CA9B03AD-C7A8-4F3C-8B23-D36BC56001FC}" presName="parentLeftMargin" presStyleLbl="node1" presStyleIdx="0" presStyleCnt="3"/>
      <dgm:spPr/>
    </dgm:pt>
    <dgm:pt modelId="{6B948418-ECEB-4CC9-ABE3-254D94BF7954}" type="pres">
      <dgm:prSet presAssocID="{CA9B03AD-C7A8-4F3C-8B23-D36BC56001FC}" presName="parentText" presStyleLbl="node1" presStyleIdx="1" presStyleCnt="3">
        <dgm:presLayoutVars>
          <dgm:chMax val="0"/>
          <dgm:bulletEnabled val="1"/>
        </dgm:presLayoutVars>
      </dgm:prSet>
      <dgm:spPr/>
    </dgm:pt>
    <dgm:pt modelId="{A0800DFB-5902-4A73-9E9F-D1E12861EE1E}" type="pres">
      <dgm:prSet presAssocID="{CA9B03AD-C7A8-4F3C-8B23-D36BC56001FC}" presName="negativeSpace" presStyleCnt="0"/>
      <dgm:spPr/>
    </dgm:pt>
    <dgm:pt modelId="{E16DC418-5CB6-4675-8814-E770BC55B384}" type="pres">
      <dgm:prSet presAssocID="{CA9B03AD-C7A8-4F3C-8B23-D36BC56001FC}" presName="childText" presStyleLbl="conFgAcc1" presStyleIdx="1" presStyleCnt="3">
        <dgm:presLayoutVars>
          <dgm:bulletEnabled val="1"/>
        </dgm:presLayoutVars>
      </dgm:prSet>
      <dgm:spPr/>
    </dgm:pt>
    <dgm:pt modelId="{A04E6BDD-AAA8-44EF-BBDC-4F0C2AE7BF5C}" type="pres">
      <dgm:prSet presAssocID="{E6E3C55E-7E2C-4013-8962-1729AE2F9308}" presName="spaceBetweenRectangles" presStyleCnt="0"/>
      <dgm:spPr/>
    </dgm:pt>
    <dgm:pt modelId="{D3D66E5D-D26C-458E-84E5-30198A8E6D11}" type="pres">
      <dgm:prSet presAssocID="{43C96AC5-5D0E-4FD9-B12F-C00F0417F5DD}" presName="parentLin" presStyleCnt="0"/>
      <dgm:spPr/>
    </dgm:pt>
    <dgm:pt modelId="{D5ACD717-1DC9-4123-932B-938C744EFF3D}" type="pres">
      <dgm:prSet presAssocID="{43C96AC5-5D0E-4FD9-B12F-C00F0417F5DD}" presName="parentLeftMargin" presStyleLbl="node1" presStyleIdx="1" presStyleCnt="3"/>
      <dgm:spPr/>
    </dgm:pt>
    <dgm:pt modelId="{83AE31B9-FC45-4595-B848-C620AFD8DC71}" type="pres">
      <dgm:prSet presAssocID="{43C96AC5-5D0E-4FD9-B12F-C00F0417F5DD}" presName="parentText" presStyleLbl="node1" presStyleIdx="2" presStyleCnt="3">
        <dgm:presLayoutVars>
          <dgm:chMax val="0"/>
          <dgm:bulletEnabled val="1"/>
        </dgm:presLayoutVars>
      </dgm:prSet>
      <dgm:spPr/>
    </dgm:pt>
    <dgm:pt modelId="{DF021DC1-2CBF-40BF-82FF-6421DCAD7C57}" type="pres">
      <dgm:prSet presAssocID="{43C96AC5-5D0E-4FD9-B12F-C00F0417F5DD}" presName="negativeSpace" presStyleCnt="0"/>
      <dgm:spPr/>
    </dgm:pt>
    <dgm:pt modelId="{66F22CD6-6099-41EA-9CA1-6EB75EF85154}" type="pres">
      <dgm:prSet presAssocID="{43C96AC5-5D0E-4FD9-B12F-C00F0417F5DD}" presName="childText" presStyleLbl="conFgAcc1" presStyleIdx="2" presStyleCnt="3">
        <dgm:presLayoutVars>
          <dgm:bulletEnabled val="1"/>
        </dgm:presLayoutVars>
      </dgm:prSet>
      <dgm:spPr/>
    </dgm:pt>
  </dgm:ptLst>
  <dgm:cxnLst>
    <dgm:cxn modelId="{060A8205-8A90-4DE5-BC3D-86E04B9B1B59}" srcId="{43C96AC5-5D0E-4FD9-B12F-C00F0417F5DD}" destId="{9CA1556C-2872-46A4-9B00-E1F1E7784DC5}" srcOrd="0" destOrd="0" parTransId="{CA69F258-234C-40F8-B582-1C16ED28BDDD}" sibTransId="{FAA1DCB8-BD62-4B08-9FD8-08F6E3B71E03}"/>
    <dgm:cxn modelId="{209D9A1D-454F-43F6-A118-FCA68F76BE00}" type="presOf" srcId="{D6F915B7-B396-48F4-8EB7-A1C208E3FB0D}" destId="{E591A541-E530-4189-8221-93240E2CDCBE}" srcOrd="1" destOrd="0" presId="urn:microsoft.com/office/officeart/2005/8/layout/list1"/>
    <dgm:cxn modelId="{0220B42C-552D-4A31-955D-27370240B993}" type="presOf" srcId="{9CA1556C-2872-46A4-9B00-E1F1E7784DC5}" destId="{66F22CD6-6099-41EA-9CA1-6EB75EF85154}" srcOrd="0" destOrd="0" presId="urn:microsoft.com/office/officeart/2005/8/layout/list1"/>
    <dgm:cxn modelId="{2F0BE43D-0FC3-4834-A549-B8F13692A49A}" srcId="{D6F915B7-B396-48F4-8EB7-A1C208E3FB0D}" destId="{663C7215-4778-4E99-A5BB-1D7E1D1D630E}" srcOrd="0" destOrd="0" parTransId="{AC1C0ACF-84C8-45B6-A84C-B2C49382DCAD}" sibTransId="{7C3A05F0-72B8-4B34-A796-896228243566}"/>
    <dgm:cxn modelId="{3BB12649-29C2-4F03-A054-CD2FD205B637}" type="presOf" srcId="{43C96AC5-5D0E-4FD9-B12F-C00F0417F5DD}" destId="{D5ACD717-1DC9-4123-932B-938C744EFF3D}" srcOrd="0" destOrd="0" presId="urn:microsoft.com/office/officeart/2005/8/layout/list1"/>
    <dgm:cxn modelId="{30E17450-C5CB-4AE0-81A5-723B31D951C4}" srcId="{44B88DBF-9E71-4880-9D88-7071C5566416}" destId="{D6F915B7-B396-48F4-8EB7-A1C208E3FB0D}" srcOrd="0" destOrd="0" parTransId="{BA7858D9-7ABD-4796-8F07-0DAF423C4831}" sibTransId="{CE633932-BF09-4203-B577-3AB49D47AE21}"/>
    <dgm:cxn modelId="{1715A754-F706-4D90-8695-C74E6D4FE5DB}" srcId="{44B88DBF-9E71-4880-9D88-7071C5566416}" destId="{43C96AC5-5D0E-4FD9-B12F-C00F0417F5DD}" srcOrd="2" destOrd="0" parTransId="{E1CF32ED-AD32-4401-9161-7070AF874A13}" sibTransId="{B7CE944E-0E22-45F4-B691-9C4D4EAFF61C}"/>
    <dgm:cxn modelId="{8AAA565A-4406-44AE-A167-E8A61E57B9DE}" type="presOf" srcId="{977193B3-632A-47C8-AFD6-7DF3AD8606A1}" destId="{E16DC418-5CB6-4675-8814-E770BC55B384}" srcOrd="0" destOrd="0" presId="urn:microsoft.com/office/officeart/2005/8/layout/list1"/>
    <dgm:cxn modelId="{7969E67B-241E-4EA0-BD4E-4F8CC5958DDE}" type="presOf" srcId="{CA9B03AD-C7A8-4F3C-8B23-D36BC56001FC}" destId="{6B948418-ECEB-4CC9-ABE3-254D94BF7954}" srcOrd="1" destOrd="0" presId="urn:microsoft.com/office/officeart/2005/8/layout/list1"/>
    <dgm:cxn modelId="{90F2D693-4207-428D-968F-81E2FD626D76}" type="presOf" srcId="{44B88DBF-9E71-4880-9D88-7071C5566416}" destId="{9CD19F45-C0D7-4C06-B7A5-CC1817FA7C1A}" srcOrd="0" destOrd="0" presId="urn:microsoft.com/office/officeart/2005/8/layout/list1"/>
    <dgm:cxn modelId="{C6E08CA9-EEC0-4F9D-9635-38BBA5F4569A}" type="presOf" srcId="{D6F915B7-B396-48F4-8EB7-A1C208E3FB0D}" destId="{6163BBFE-8429-432C-A073-07C4F97490D6}" srcOrd="0" destOrd="0" presId="urn:microsoft.com/office/officeart/2005/8/layout/list1"/>
    <dgm:cxn modelId="{F670A5B2-BD73-4076-97C4-2B9F7AAD92A0}" srcId="{44B88DBF-9E71-4880-9D88-7071C5566416}" destId="{CA9B03AD-C7A8-4F3C-8B23-D36BC56001FC}" srcOrd="1" destOrd="0" parTransId="{2261AFF5-825F-4169-8E17-9829FCFE41E4}" sibTransId="{E6E3C55E-7E2C-4013-8962-1729AE2F9308}"/>
    <dgm:cxn modelId="{90A413CD-E864-4903-8EBA-0A2777230BD9}" type="presOf" srcId="{43C96AC5-5D0E-4FD9-B12F-C00F0417F5DD}" destId="{83AE31B9-FC45-4595-B848-C620AFD8DC71}" srcOrd="1" destOrd="0" presId="urn:microsoft.com/office/officeart/2005/8/layout/list1"/>
    <dgm:cxn modelId="{756EB5E3-D04B-4904-9D20-0DF5E948DCF8}" type="presOf" srcId="{CA9B03AD-C7A8-4F3C-8B23-D36BC56001FC}" destId="{964A1A73-7A15-4DB4-A6F7-75E90ED46A18}" srcOrd="0" destOrd="0" presId="urn:microsoft.com/office/officeart/2005/8/layout/list1"/>
    <dgm:cxn modelId="{BF97AEE4-1EF3-433B-B41B-414ED95AB72C}" type="presOf" srcId="{663C7215-4778-4E99-A5BB-1D7E1D1D630E}" destId="{44AEC161-DD03-4181-B180-86570CFC1C9C}" srcOrd="0" destOrd="0" presId="urn:microsoft.com/office/officeart/2005/8/layout/list1"/>
    <dgm:cxn modelId="{FBD350FB-31AA-4183-9321-4A1F33BC12B7}" srcId="{CA9B03AD-C7A8-4F3C-8B23-D36BC56001FC}" destId="{977193B3-632A-47C8-AFD6-7DF3AD8606A1}" srcOrd="0" destOrd="0" parTransId="{93BEAE88-FAAB-4F6E-86CE-7EDD099B0C6E}" sibTransId="{EDEF0930-95E2-4FFE-8FC0-3D1373244CF2}"/>
    <dgm:cxn modelId="{337909B6-61D4-4C35-B31D-18DBEA578ADC}" type="presParOf" srcId="{9CD19F45-C0D7-4C06-B7A5-CC1817FA7C1A}" destId="{B7226113-E0D5-4904-B3BA-FB9D707F106A}" srcOrd="0" destOrd="0" presId="urn:microsoft.com/office/officeart/2005/8/layout/list1"/>
    <dgm:cxn modelId="{16241CD3-2354-41ED-AE99-D346BB09DFAF}" type="presParOf" srcId="{B7226113-E0D5-4904-B3BA-FB9D707F106A}" destId="{6163BBFE-8429-432C-A073-07C4F97490D6}" srcOrd="0" destOrd="0" presId="urn:microsoft.com/office/officeart/2005/8/layout/list1"/>
    <dgm:cxn modelId="{64075261-CBFD-4F81-8BC2-DCC89928FB08}" type="presParOf" srcId="{B7226113-E0D5-4904-B3BA-FB9D707F106A}" destId="{E591A541-E530-4189-8221-93240E2CDCBE}" srcOrd="1" destOrd="0" presId="urn:microsoft.com/office/officeart/2005/8/layout/list1"/>
    <dgm:cxn modelId="{9EA3AE00-9721-4E31-B979-87B8E633BB29}" type="presParOf" srcId="{9CD19F45-C0D7-4C06-B7A5-CC1817FA7C1A}" destId="{DDC2A3A6-0D4E-4CFF-85E9-D91AE27DFB81}" srcOrd="1" destOrd="0" presId="urn:microsoft.com/office/officeart/2005/8/layout/list1"/>
    <dgm:cxn modelId="{B343092A-0043-47B1-A025-CC6D4E72C5CE}" type="presParOf" srcId="{9CD19F45-C0D7-4C06-B7A5-CC1817FA7C1A}" destId="{44AEC161-DD03-4181-B180-86570CFC1C9C}" srcOrd="2" destOrd="0" presId="urn:microsoft.com/office/officeart/2005/8/layout/list1"/>
    <dgm:cxn modelId="{7C5C7981-509A-42D6-A0B1-2FFD18EA7F09}" type="presParOf" srcId="{9CD19F45-C0D7-4C06-B7A5-CC1817FA7C1A}" destId="{C4223F98-D639-467C-9E86-AA4B16CD1069}" srcOrd="3" destOrd="0" presId="urn:microsoft.com/office/officeart/2005/8/layout/list1"/>
    <dgm:cxn modelId="{1D243BD2-6B8C-410D-A45A-596DC5582E94}" type="presParOf" srcId="{9CD19F45-C0D7-4C06-B7A5-CC1817FA7C1A}" destId="{0556D3DB-917C-4A6A-9642-76D1E3BF90A9}" srcOrd="4" destOrd="0" presId="urn:microsoft.com/office/officeart/2005/8/layout/list1"/>
    <dgm:cxn modelId="{5E168823-131E-4152-A10C-0A7B27ACD6FC}" type="presParOf" srcId="{0556D3DB-917C-4A6A-9642-76D1E3BF90A9}" destId="{964A1A73-7A15-4DB4-A6F7-75E90ED46A18}" srcOrd="0" destOrd="0" presId="urn:microsoft.com/office/officeart/2005/8/layout/list1"/>
    <dgm:cxn modelId="{8C40E4CD-AD29-43A8-8C24-1865CE4E40BA}" type="presParOf" srcId="{0556D3DB-917C-4A6A-9642-76D1E3BF90A9}" destId="{6B948418-ECEB-4CC9-ABE3-254D94BF7954}" srcOrd="1" destOrd="0" presId="urn:microsoft.com/office/officeart/2005/8/layout/list1"/>
    <dgm:cxn modelId="{FD4C86CB-79B8-4E36-917E-F785153B9482}" type="presParOf" srcId="{9CD19F45-C0D7-4C06-B7A5-CC1817FA7C1A}" destId="{A0800DFB-5902-4A73-9E9F-D1E12861EE1E}" srcOrd="5" destOrd="0" presId="urn:microsoft.com/office/officeart/2005/8/layout/list1"/>
    <dgm:cxn modelId="{32C82855-9E53-4DD2-9717-BD2DFC30912D}" type="presParOf" srcId="{9CD19F45-C0D7-4C06-B7A5-CC1817FA7C1A}" destId="{E16DC418-5CB6-4675-8814-E770BC55B384}" srcOrd="6" destOrd="0" presId="urn:microsoft.com/office/officeart/2005/8/layout/list1"/>
    <dgm:cxn modelId="{E5218357-A918-4AE6-94AF-13E15F66901F}" type="presParOf" srcId="{9CD19F45-C0D7-4C06-B7A5-CC1817FA7C1A}" destId="{A04E6BDD-AAA8-44EF-BBDC-4F0C2AE7BF5C}" srcOrd="7" destOrd="0" presId="urn:microsoft.com/office/officeart/2005/8/layout/list1"/>
    <dgm:cxn modelId="{3DC1FCC7-D8CC-4EB6-940D-499A34D2AA11}" type="presParOf" srcId="{9CD19F45-C0D7-4C06-B7A5-CC1817FA7C1A}" destId="{D3D66E5D-D26C-458E-84E5-30198A8E6D11}" srcOrd="8" destOrd="0" presId="urn:microsoft.com/office/officeart/2005/8/layout/list1"/>
    <dgm:cxn modelId="{E47AD866-6F59-4495-91FD-75D6F73DA09F}" type="presParOf" srcId="{D3D66E5D-D26C-458E-84E5-30198A8E6D11}" destId="{D5ACD717-1DC9-4123-932B-938C744EFF3D}" srcOrd="0" destOrd="0" presId="urn:microsoft.com/office/officeart/2005/8/layout/list1"/>
    <dgm:cxn modelId="{F24B7614-7751-4097-B37E-55216D6D7017}" type="presParOf" srcId="{D3D66E5D-D26C-458E-84E5-30198A8E6D11}" destId="{83AE31B9-FC45-4595-B848-C620AFD8DC71}" srcOrd="1" destOrd="0" presId="urn:microsoft.com/office/officeart/2005/8/layout/list1"/>
    <dgm:cxn modelId="{33A93517-215A-4110-952E-B1774CD5D39F}" type="presParOf" srcId="{9CD19F45-C0D7-4C06-B7A5-CC1817FA7C1A}" destId="{DF021DC1-2CBF-40BF-82FF-6421DCAD7C57}" srcOrd="9" destOrd="0" presId="urn:microsoft.com/office/officeart/2005/8/layout/list1"/>
    <dgm:cxn modelId="{57485E17-844E-4AD6-96C3-605E6F8CBAB5}" type="presParOf" srcId="{9CD19F45-C0D7-4C06-B7A5-CC1817FA7C1A}" destId="{66F22CD6-6099-41EA-9CA1-6EB75EF85154}"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A5B60B-3816-4A9E-ACB9-B776DFC365F8}">
      <dsp:nvSpPr>
        <dsp:cNvPr id="0" name=""/>
        <dsp:cNvSpPr/>
      </dsp:nvSpPr>
      <dsp:spPr>
        <a:xfrm>
          <a:off x="0" y="316192"/>
          <a:ext cx="7405718" cy="14805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4766" tIns="416560" rIns="574766"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IoC</a:t>
          </a:r>
          <a:r>
            <a:rPr lang="zh-CN" altLang="en-US" sz="2000" kern="1200" dirty="0"/>
            <a:t> 将创建实例的任务交给</a:t>
          </a:r>
          <a:r>
            <a:rPr lang="en-US" sz="2000" kern="1200" dirty="0" err="1"/>
            <a:t>IoC</a:t>
          </a:r>
          <a:r>
            <a:rPr lang="zh-CN" altLang="en-US" sz="2000" kern="1200" dirty="0"/>
            <a:t>容器，这样开发应用代码时只需要直接使用类的实例，这就是</a:t>
          </a:r>
          <a:r>
            <a:rPr lang="en-US" sz="2000" kern="1200" dirty="0" err="1"/>
            <a:t>IoC</a:t>
          </a:r>
          <a:r>
            <a:rPr lang="zh-CN" altLang="en-US" sz="2000" kern="1200" dirty="0"/>
            <a:t>控制反转，</a:t>
          </a:r>
          <a:r>
            <a:rPr lang="zh-CN" sz="2000" kern="1200" dirty="0"/>
            <a:t>即“依赖注入”</a:t>
          </a:r>
          <a:endParaRPr lang="zh-CN" altLang="en-US" sz="2000" kern="1200" dirty="0"/>
        </a:p>
      </dsp:txBody>
      <dsp:txXfrm>
        <a:off x="0" y="316192"/>
        <a:ext cx="7405718" cy="1480500"/>
      </dsp:txXfrm>
    </dsp:sp>
    <dsp:sp modelId="{6EA26473-7445-43DE-A8B3-A73BC00A7E38}">
      <dsp:nvSpPr>
        <dsp:cNvPr id="0" name=""/>
        <dsp:cNvSpPr/>
      </dsp:nvSpPr>
      <dsp:spPr>
        <a:xfrm>
          <a:off x="370285" y="20992"/>
          <a:ext cx="5184002" cy="5903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943" tIns="0" rIns="195943" bIns="0" numCol="1" spcCol="1270" anchor="ctr" anchorCtr="0">
          <a:noAutofit/>
        </a:bodyPr>
        <a:lstStyle/>
        <a:p>
          <a:pPr marL="0" lvl="0" indent="0" algn="l" defTabSz="889000">
            <a:lnSpc>
              <a:spcPct val="90000"/>
            </a:lnSpc>
            <a:spcBef>
              <a:spcPct val="0"/>
            </a:spcBef>
            <a:spcAft>
              <a:spcPct val="35000"/>
            </a:spcAft>
            <a:buNone/>
          </a:pPr>
          <a:r>
            <a:rPr lang="zh-CN" altLang="en-US" sz="2000" kern="1200" dirty="0"/>
            <a:t>什么是依赖注入？</a:t>
          </a:r>
        </a:p>
      </dsp:txBody>
      <dsp:txXfrm>
        <a:off x="399106" y="49813"/>
        <a:ext cx="5126360" cy="5327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9720F4-5CC9-40B0-9DF2-DB57D18D6248}">
      <dsp:nvSpPr>
        <dsp:cNvPr id="0" name=""/>
        <dsp:cNvSpPr/>
      </dsp:nvSpPr>
      <dsp:spPr>
        <a:xfrm>
          <a:off x="1133474" y="326"/>
          <a:ext cx="1700211" cy="1273470"/>
        </a:xfrm>
        <a:prstGeom prst="rightArrow">
          <a:avLst>
            <a:gd name="adj1" fmla="val 75000"/>
            <a:gd name="adj2" fmla="val 50000"/>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AA8DAD1-96FB-4124-AEB4-923173084524}">
      <dsp:nvSpPr>
        <dsp:cNvPr id="0" name=""/>
        <dsp:cNvSpPr/>
      </dsp:nvSpPr>
      <dsp:spPr>
        <a:xfrm>
          <a:off x="0" y="326"/>
          <a:ext cx="1133474" cy="1273470"/>
        </a:xfrm>
        <a:prstGeom prst="roundRect">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zh-CN" sz="1800" kern="1200" dirty="0"/>
            <a:t>引用其他</a:t>
          </a:r>
          <a:r>
            <a:rPr lang="en-US" sz="1800" kern="1200" dirty="0"/>
            <a:t>Bean</a:t>
          </a:r>
          <a:endParaRPr lang="zh-CN" altLang="en-US" sz="1800" kern="1200" dirty="0"/>
        </a:p>
      </dsp:txBody>
      <dsp:txXfrm>
        <a:off x="55332" y="55658"/>
        <a:ext cx="1022810" cy="1162806"/>
      </dsp:txXfrm>
    </dsp:sp>
    <dsp:sp modelId="{00722D80-7F43-44BD-8AC2-9413C183D71A}">
      <dsp:nvSpPr>
        <dsp:cNvPr id="0" name=""/>
        <dsp:cNvSpPr/>
      </dsp:nvSpPr>
      <dsp:spPr>
        <a:xfrm>
          <a:off x="1133474" y="1401144"/>
          <a:ext cx="1700211" cy="1273470"/>
        </a:xfrm>
        <a:prstGeom prst="rightArrow">
          <a:avLst>
            <a:gd name="adj1" fmla="val 75000"/>
            <a:gd name="adj2" fmla="val 50000"/>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DBA5479-27FE-4A62-A860-023AEF98CD48}">
      <dsp:nvSpPr>
        <dsp:cNvPr id="0" name=""/>
        <dsp:cNvSpPr/>
      </dsp:nvSpPr>
      <dsp:spPr>
        <a:xfrm>
          <a:off x="0" y="1401144"/>
          <a:ext cx="1133474" cy="1273470"/>
        </a:xfrm>
        <a:prstGeom prst="roundRect">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zh-CN" sz="1800" kern="1200" dirty="0"/>
            <a:t>创建匿名内部</a:t>
          </a:r>
          <a:r>
            <a:rPr lang="en-US" sz="1800" kern="1200" dirty="0" err="1"/>
            <a:t>JavaBean</a:t>
          </a:r>
          <a:endParaRPr lang="zh-CN" altLang="en-US" sz="1800" kern="1200" dirty="0"/>
        </a:p>
      </dsp:txBody>
      <dsp:txXfrm>
        <a:off x="55332" y="1456476"/>
        <a:ext cx="1022810" cy="11628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AEC161-DD03-4181-B180-86570CFC1C9C}">
      <dsp:nvSpPr>
        <dsp:cNvPr id="0" name=""/>
        <dsp:cNvSpPr/>
      </dsp:nvSpPr>
      <dsp:spPr>
        <a:xfrm>
          <a:off x="0" y="311816"/>
          <a:ext cx="8358246" cy="815850"/>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8693" tIns="291592" rIns="648693"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Hibernate DAO</a:t>
          </a:r>
          <a:r>
            <a:rPr lang="zh-CN" sz="1400" kern="1200"/>
            <a:t>抽象类，开发人员需要为其配置</a:t>
          </a:r>
          <a:r>
            <a:rPr lang="en-US" sz="1400" kern="1200"/>
            <a:t>Hibernate SessionFactory</a:t>
          </a:r>
          <a:r>
            <a:rPr lang="zh-CN" sz="1400" kern="1200"/>
            <a:t>，通过其子类能够获得</a:t>
          </a:r>
          <a:r>
            <a:rPr lang="en-US" sz="1400" kern="1200"/>
            <a:t>Hibernate</a:t>
          </a:r>
          <a:r>
            <a:rPr lang="zh-CN" sz="1400" kern="1200"/>
            <a:t>实现</a:t>
          </a:r>
          <a:endParaRPr lang="zh-CN" altLang="en-US" sz="1400" kern="1200"/>
        </a:p>
      </dsp:txBody>
      <dsp:txXfrm>
        <a:off x="0" y="311816"/>
        <a:ext cx="8358246" cy="815850"/>
      </dsp:txXfrm>
    </dsp:sp>
    <dsp:sp modelId="{E591A541-E530-4189-8221-93240E2CDCBE}">
      <dsp:nvSpPr>
        <dsp:cNvPr id="0" name=""/>
        <dsp:cNvSpPr/>
      </dsp:nvSpPr>
      <dsp:spPr>
        <a:xfrm>
          <a:off x="417912" y="105176"/>
          <a:ext cx="5850772" cy="413279"/>
        </a:xfrm>
        <a:prstGeom prst="round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1145" tIns="0" rIns="221145" bIns="0" numCol="1" spcCol="1270" anchor="ctr" anchorCtr="0">
          <a:noAutofit/>
        </a:bodyPr>
        <a:lstStyle/>
        <a:p>
          <a:pPr marL="0" lvl="0" indent="0" algn="l" defTabSz="622300">
            <a:lnSpc>
              <a:spcPct val="90000"/>
            </a:lnSpc>
            <a:spcBef>
              <a:spcPct val="0"/>
            </a:spcBef>
            <a:spcAft>
              <a:spcPct val="35000"/>
            </a:spcAft>
            <a:buNone/>
          </a:pPr>
          <a:r>
            <a:rPr lang="en-US" sz="1400" kern="1200" dirty="0" err="1"/>
            <a:t>JdbcDaoSupport</a:t>
          </a:r>
          <a:endParaRPr lang="zh-CN" altLang="en-US" sz="1400" kern="1200" dirty="0"/>
        </a:p>
      </dsp:txBody>
      <dsp:txXfrm>
        <a:off x="438087" y="125351"/>
        <a:ext cx="5810422" cy="372929"/>
      </dsp:txXfrm>
    </dsp:sp>
    <dsp:sp modelId="{E16DC418-5CB6-4675-8814-E770BC55B384}">
      <dsp:nvSpPr>
        <dsp:cNvPr id="0" name=""/>
        <dsp:cNvSpPr/>
      </dsp:nvSpPr>
      <dsp:spPr>
        <a:xfrm>
          <a:off x="0" y="1409906"/>
          <a:ext cx="8358246" cy="815850"/>
        </a:xfrm>
        <a:prstGeom prst="rect">
          <a:avLst/>
        </a:prstGeom>
        <a:solidFill>
          <a:schemeClr val="lt1">
            <a:alpha val="90000"/>
            <a:hueOff val="0"/>
            <a:satOff val="0"/>
            <a:lumOff val="0"/>
            <a:alphaOff val="0"/>
          </a:schemeClr>
        </a:solidFill>
        <a:ln w="9525" cap="flat" cmpd="sng" algn="ctr">
          <a:solidFill>
            <a:schemeClr val="accent3">
              <a:hueOff val="5625132"/>
              <a:satOff val="-8440"/>
              <a:lumOff val="-137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8693" tIns="291592" rIns="648693"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Hibernate DAO</a:t>
          </a:r>
          <a:r>
            <a:rPr lang="zh-CN" sz="1400" kern="1200"/>
            <a:t>抽象类，开发人员需要为其配置</a:t>
          </a:r>
          <a:r>
            <a:rPr lang="en-US" sz="1400" kern="1200"/>
            <a:t>Hibernate SessionFactory</a:t>
          </a:r>
          <a:r>
            <a:rPr lang="zh-CN" sz="1400" kern="1200"/>
            <a:t>，通过其子类能够获得</a:t>
          </a:r>
          <a:r>
            <a:rPr lang="en-US" sz="1400" kern="1200"/>
            <a:t>Hibernate</a:t>
          </a:r>
          <a:r>
            <a:rPr lang="zh-CN" sz="1400" kern="1200"/>
            <a:t>实现。</a:t>
          </a:r>
          <a:endParaRPr lang="zh-CN" altLang="en-US" sz="1400" kern="1200"/>
        </a:p>
      </dsp:txBody>
      <dsp:txXfrm>
        <a:off x="0" y="1409906"/>
        <a:ext cx="8358246" cy="815850"/>
      </dsp:txXfrm>
    </dsp:sp>
    <dsp:sp modelId="{6B948418-ECEB-4CC9-ABE3-254D94BF7954}">
      <dsp:nvSpPr>
        <dsp:cNvPr id="0" name=""/>
        <dsp:cNvSpPr/>
      </dsp:nvSpPr>
      <dsp:spPr>
        <a:xfrm>
          <a:off x="417912" y="1203267"/>
          <a:ext cx="5850772" cy="413279"/>
        </a:xfrm>
        <a:prstGeom prst="roundRect">
          <a:avLst/>
        </a:prstGeom>
        <a:gradFill rotWithShape="0">
          <a:gsLst>
            <a:gs pos="0">
              <a:schemeClr val="accent3">
                <a:hueOff val="5625132"/>
                <a:satOff val="-8440"/>
                <a:lumOff val="-1373"/>
                <a:alphaOff val="0"/>
                <a:tint val="50000"/>
                <a:satMod val="300000"/>
              </a:schemeClr>
            </a:gs>
            <a:gs pos="35000">
              <a:schemeClr val="accent3">
                <a:hueOff val="5625132"/>
                <a:satOff val="-8440"/>
                <a:lumOff val="-1373"/>
                <a:alphaOff val="0"/>
                <a:tint val="37000"/>
                <a:satMod val="300000"/>
              </a:schemeClr>
            </a:gs>
            <a:gs pos="100000">
              <a:schemeClr val="accent3">
                <a:hueOff val="5625132"/>
                <a:satOff val="-8440"/>
                <a:lumOff val="-1373"/>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1145" tIns="0" rIns="221145" bIns="0" numCol="1" spcCol="1270" anchor="ctr" anchorCtr="0">
          <a:noAutofit/>
        </a:bodyPr>
        <a:lstStyle/>
        <a:p>
          <a:pPr marL="0" lvl="0" indent="0" algn="l" defTabSz="622300">
            <a:lnSpc>
              <a:spcPct val="90000"/>
            </a:lnSpc>
            <a:spcBef>
              <a:spcPct val="0"/>
            </a:spcBef>
            <a:spcAft>
              <a:spcPct val="35000"/>
            </a:spcAft>
            <a:buNone/>
          </a:pPr>
          <a:r>
            <a:rPr lang="en-US" sz="1400" kern="1200" dirty="0" err="1"/>
            <a:t>HibernateDaoSupport</a:t>
          </a:r>
          <a:endParaRPr lang="zh-CN" altLang="en-US" sz="1400" kern="1200" dirty="0"/>
        </a:p>
      </dsp:txBody>
      <dsp:txXfrm>
        <a:off x="438087" y="1223442"/>
        <a:ext cx="5810422" cy="372929"/>
      </dsp:txXfrm>
    </dsp:sp>
    <dsp:sp modelId="{66F22CD6-6099-41EA-9CA1-6EB75EF85154}">
      <dsp:nvSpPr>
        <dsp:cNvPr id="0" name=""/>
        <dsp:cNvSpPr/>
      </dsp:nvSpPr>
      <dsp:spPr>
        <a:xfrm>
          <a:off x="0" y="2507997"/>
          <a:ext cx="8358246" cy="815850"/>
        </a:xfrm>
        <a:prstGeom prst="rect">
          <a:avLst/>
        </a:prstGeom>
        <a:solidFill>
          <a:schemeClr val="lt1">
            <a:alpha val="90000"/>
            <a:hueOff val="0"/>
            <a:satOff val="0"/>
            <a:lumOff val="0"/>
            <a:alphaOff val="0"/>
          </a:schemeClr>
        </a:solidFill>
        <a:ln w="9525" cap="flat" cmpd="sng" algn="ctr">
          <a:solidFill>
            <a:schemeClr val="accent3">
              <a:hueOff val="11250264"/>
              <a:satOff val="-16880"/>
              <a:lumOff val="-274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8693" tIns="291592" rIns="648693"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Spring</a:t>
          </a:r>
          <a:r>
            <a:rPr lang="zh-CN" sz="1400" kern="1200"/>
            <a:t>为</a:t>
          </a:r>
          <a:r>
            <a:rPr lang="en-US" sz="1400" kern="1200"/>
            <a:t>JDO</a:t>
          </a:r>
          <a:r>
            <a:rPr lang="zh-CN" sz="1400" kern="1200"/>
            <a:t>提供的</a:t>
          </a:r>
          <a:r>
            <a:rPr lang="en-US" sz="1400" kern="1200"/>
            <a:t>DAO</a:t>
          </a:r>
          <a:r>
            <a:rPr lang="zh-CN" sz="1400" kern="1200"/>
            <a:t>抽象类，开发人员需要为它配置</a:t>
          </a:r>
          <a:r>
            <a:rPr lang="en-US" sz="1400" kern="1200"/>
            <a:t>PersistenceManagerFactory</a:t>
          </a:r>
          <a:r>
            <a:rPr lang="zh-CN" sz="1400" kern="1200"/>
            <a:t>，通过其子类能够获得</a:t>
          </a:r>
          <a:r>
            <a:rPr lang="en-US" sz="1400" kern="1200"/>
            <a:t>JdoTemplate</a:t>
          </a:r>
          <a:r>
            <a:rPr lang="zh-CN" sz="1400" kern="1200"/>
            <a:t>。</a:t>
          </a:r>
          <a:endParaRPr lang="zh-CN" altLang="en-US" sz="1400" kern="1200"/>
        </a:p>
      </dsp:txBody>
      <dsp:txXfrm>
        <a:off x="0" y="2507997"/>
        <a:ext cx="8358246" cy="815850"/>
      </dsp:txXfrm>
    </dsp:sp>
    <dsp:sp modelId="{83AE31B9-FC45-4595-B848-C620AFD8DC71}">
      <dsp:nvSpPr>
        <dsp:cNvPr id="0" name=""/>
        <dsp:cNvSpPr/>
      </dsp:nvSpPr>
      <dsp:spPr>
        <a:xfrm>
          <a:off x="417912" y="2301357"/>
          <a:ext cx="5850772" cy="413279"/>
        </a:xfrm>
        <a:prstGeom prst="roundRect">
          <a:avLst/>
        </a:prstGeom>
        <a:gradFill rotWithShape="0">
          <a:gsLst>
            <a:gs pos="0">
              <a:schemeClr val="accent3">
                <a:hueOff val="11250264"/>
                <a:satOff val="-16880"/>
                <a:lumOff val="-2745"/>
                <a:alphaOff val="0"/>
                <a:tint val="50000"/>
                <a:satMod val="300000"/>
              </a:schemeClr>
            </a:gs>
            <a:gs pos="35000">
              <a:schemeClr val="accent3">
                <a:hueOff val="11250264"/>
                <a:satOff val="-16880"/>
                <a:lumOff val="-2745"/>
                <a:alphaOff val="0"/>
                <a:tint val="37000"/>
                <a:satMod val="300000"/>
              </a:schemeClr>
            </a:gs>
            <a:gs pos="100000">
              <a:schemeClr val="accent3">
                <a:hueOff val="11250264"/>
                <a:satOff val="-16880"/>
                <a:lumOff val="-2745"/>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1145" tIns="0" rIns="221145" bIns="0" numCol="1" spcCol="1270" anchor="ctr" anchorCtr="0">
          <a:noAutofit/>
        </a:bodyPr>
        <a:lstStyle/>
        <a:p>
          <a:pPr marL="0" lvl="0" indent="0" algn="l" defTabSz="622300">
            <a:lnSpc>
              <a:spcPct val="90000"/>
            </a:lnSpc>
            <a:spcBef>
              <a:spcPct val="0"/>
            </a:spcBef>
            <a:spcAft>
              <a:spcPct val="35000"/>
            </a:spcAft>
            <a:buNone/>
          </a:pPr>
          <a:r>
            <a:rPr lang="en-US" sz="1400" kern="1200" dirty="0" err="1"/>
            <a:t>JdoDaoSupport</a:t>
          </a:r>
          <a:endParaRPr lang="zh-CN" altLang="en-US" sz="1400" kern="1200" dirty="0"/>
        </a:p>
      </dsp:txBody>
      <dsp:txXfrm>
        <a:off x="438087" y="2321532"/>
        <a:ext cx="5810422" cy="372929"/>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4973ED-26A1-4216-97ED-B2108E7BFCB7}" type="datetimeFigureOut">
              <a:rPr lang="zh-CN" altLang="en-US" smtClean="0"/>
              <a:pPr/>
              <a:t>2024/4/1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CC39DB-A80D-4F39-A1B2-FC28A20D89E9}" type="slidenum">
              <a:rPr lang="zh-CN" altLang="en-US" smtClean="0"/>
              <a:pPr/>
              <a:t>‹#›</a:t>
            </a:fld>
            <a:endParaRPr lang="zh-CN" altLang="en-US"/>
          </a:p>
        </p:txBody>
      </p:sp>
    </p:spTree>
    <p:extLst>
      <p:ext uri="{BB962C8B-B14F-4D97-AF65-F5344CB8AC3E}">
        <p14:creationId xmlns:p14="http://schemas.microsoft.com/office/powerpoint/2010/main" val="33573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000000"/>
                </a:solidFill>
                <a:effectLst/>
                <a:latin typeface="Helvetica Neue" panose="02000503000000020004" pitchFamily="2" charset="0"/>
              </a:rPr>
              <a:t>同学们老师们上午好！同学们可能注意到了哈，今天的课堂跟往常有些不一样，教室的后排来了很多同学们熟悉的我们计算机学院的老师，让我们以热烈的掌声欢迎他们的前来莅临指导。也感谢各位老师的支持与关注！</a:t>
            </a:r>
          </a:p>
          <a:p>
            <a:endParaRPr kumimoji="1" lang="zh-CN" altLang="en-US" dirty="0"/>
          </a:p>
        </p:txBody>
      </p:sp>
      <p:sp>
        <p:nvSpPr>
          <p:cNvPr id="4" name="灯片编号占位符 3"/>
          <p:cNvSpPr>
            <a:spLocks noGrp="1"/>
          </p:cNvSpPr>
          <p:nvPr>
            <p:ph type="sldNum" sz="quarter" idx="5"/>
          </p:nvPr>
        </p:nvSpPr>
        <p:spPr/>
        <p:txBody>
          <a:bodyPr/>
          <a:lstStyle/>
          <a:p>
            <a:fld id="{96CC39DB-A80D-4F39-A1B2-FC28A20D89E9}" type="slidenum">
              <a:rPr lang="zh-CN" altLang="en-US" smtClean="0"/>
              <a:pPr/>
              <a:t>1</a:t>
            </a:fld>
            <a:endParaRPr lang="zh-CN" altLang="en-US"/>
          </a:p>
        </p:txBody>
      </p:sp>
    </p:spTree>
    <p:extLst>
      <p:ext uri="{BB962C8B-B14F-4D97-AF65-F5344CB8AC3E}">
        <p14:creationId xmlns:p14="http://schemas.microsoft.com/office/powerpoint/2010/main" val="33991567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补充说明：框架代码或者</a:t>
            </a:r>
            <a:r>
              <a:rPr lang="en-US" altLang="zh-CN" dirty="0"/>
              <a:t>API</a:t>
            </a:r>
            <a:r>
              <a:rPr lang="zh-CN" altLang="en-US" dirty="0"/>
              <a:t>对于程序员来说基本上是透明的</a:t>
            </a:r>
          </a:p>
        </p:txBody>
      </p:sp>
      <p:sp>
        <p:nvSpPr>
          <p:cNvPr id="4" name="灯片编号占位符 3"/>
          <p:cNvSpPr>
            <a:spLocks noGrp="1"/>
          </p:cNvSpPr>
          <p:nvPr>
            <p:ph type="sldNum" sz="quarter" idx="10"/>
          </p:nvPr>
        </p:nvSpPr>
        <p:spPr/>
        <p:txBody>
          <a:bodyPr/>
          <a:lstStyle/>
          <a:p>
            <a:fld id="{7392B679-AE23-4750-8FB0-6513430B8953}" type="slidenum">
              <a:rPr lang="zh-CN" altLang="en-US" smtClean="0"/>
              <a:t>13</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14</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15</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我们在</a:t>
            </a:r>
            <a:r>
              <a:rPr lang="en-US" altLang="zh-CN" dirty="0"/>
              <a:t>web</a:t>
            </a:r>
            <a:r>
              <a:rPr lang="zh-CN" altLang="en-US" dirty="0"/>
              <a:t>编程里面核心是面向数据库进行编程</a:t>
            </a:r>
          </a:p>
        </p:txBody>
      </p:sp>
      <p:sp>
        <p:nvSpPr>
          <p:cNvPr id="4" name="灯片编号占位符 3"/>
          <p:cNvSpPr>
            <a:spLocks noGrp="1"/>
          </p:cNvSpPr>
          <p:nvPr>
            <p:ph type="sldNum" sz="quarter" idx="10"/>
          </p:nvPr>
        </p:nvSpPr>
        <p:spPr/>
        <p:txBody>
          <a:bodyPr/>
          <a:lstStyle/>
          <a:p>
            <a:fld id="{7392B679-AE23-4750-8FB0-6513430B8953}" type="slidenum">
              <a:rPr lang="zh-CN" altLang="en-US" smtClean="0"/>
              <a:t>16</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17</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18</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19</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我们具体来看一下，功能强大的</a:t>
            </a:r>
            <a:r>
              <a:rPr kumimoji="1" lang="en-US" altLang="zh-CN" dirty="0"/>
              <a:t>Spring</a:t>
            </a:r>
            <a:r>
              <a:rPr kumimoji="1" lang="zh-CN" altLang="en-US" dirty="0"/>
              <a:t>框架是怎么组成的呢？</a:t>
            </a:r>
            <a:endParaRPr kumimoji="1" lang="en-US" altLang="zh-CN" dirty="0"/>
          </a:p>
          <a:p>
            <a:r>
              <a:rPr kumimoji="1" lang="zh-CN" altLang="en-US" dirty="0"/>
              <a:t>首先，它的核心是</a:t>
            </a:r>
            <a:r>
              <a:rPr kumimoji="1" lang="en-US" altLang="zh-CN" dirty="0"/>
              <a:t>Spring</a:t>
            </a:r>
            <a:r>
              <a:rPr kumimoji="1" lang="zh-CN" altLang="en-US" dirty="0"/>
              <a:t> </a:t>
            </a:r>
            <a:r>
              <a:rPr kumimoji="1" lang="en-US" altLang="zh-CN" dirty="0"/>
              <a:t>Core</a:t>
            </a:r>
            <a:r>
              <a:rPr kumimoji="1" lang="zh-CN" altLang="en-US" dirty="0"/>
              <a:t>、支持工具类和</a:t>
            </a:r>
            <a:r>
              <a:rPr kumimoji="1" lang="en-US" altLang="zh-CN" dirty="0"/>
              <a:t>bean</a:t>
            </a:r>
            <a:r>
              <a:rPr kumimoji="1" lang="zh-CN" altLang="en-US" dirty="0"/>
              <a:t>容器。在这个上面呢，提供了</a:t>
            </a:r>
            <a:r>
              <a:rPr kumimoji="1" lang="en-US" altLang="zh-CN" dirty="0"/>
              <a:t>Spring</a:t>
            </a:r>
            <a:r>
              <a:rPr kumimoji="1" lang="zh-CN" altLang="en-US" dirty="0"/>
              <a:t> </a:t>
            </a:r>
            <a:r>
              <a:rPr kumimoji="1" lang="en-US" altLang="zh-CN" dirty="0"/>
              <a:t>AOP</a:t>
            </a:r>
            <a:r>
              <a:rPr kumimoji="1" lang="zh-CN" altLang="en-US" dirty="0"/>
              <a:t>也就是原数据及动态代理的实现。后面提供了</a:t>
            </a:r>
            <a:r>
              <a:rPr kumimoji="1" lang="en-US" altLang="zh-CN" dirty="0"/>
              <a:t>DAO</a:t>
            </a:r>
            <a:r>
              <a:rPr kumimoji="1" lang="zh-CN" altLang="en-US" dirty="0"/>
              <a:t>层包括</a:t>
            </a:r>
            <a:r>
              <a:rPr kumimoji="1" lang="en-US" altLang="zh-CN" dirty="0"/>
              <a:t>JDBC</a:t>
            </a:r>
            <a:r>
              <a:rPr kumimoji="1" lang="zh-CN" altLang="en-US" dirty="0"/>
              <a:t>还有</a:t>
            </a:r>
            <a:r>
              <a:rPr kumimoji="1" lang="en-US" altLang="zh-CN" dirty="0"/>
              <a:t>ORM</a:t>
            </a:r>
            <a:r>
              <a:rPr kumimoji="1" lang="zh-CN" altLang="en-US" dirty="0"/>
              <a:t>的实现，最后提供了</a:t>
            </a:r>
            <a:r>
              <a:rPr kumimoji="1" lang="en-US" altLang="zh-CN" dirty="0"/>
              <a:t>Web</a:t>
            </a:r>
            <a:r>
              <a:rPr kumimoji="1" lang="zh-CN" altLang="en-US" dirty="0"/>
              <a:t>控制器层的实现。</a:t>
            </a:r>
          </a:p>
        </p:txBody>
      </p:sp>
      <p:sp>
        <p:nvSpPr>
          <p:cNvPr id="4" name="灯片编号占位符 3"/>
          <p:cNvSpPr>
            <a:spLocks noGrp="1"/>
          </p:cNvSpPr>
          <p:nvPr>
            <p:ph type="sldNum" sz="quarter" idx="5"/>
          </p:nvPr>
        </p:nvSpPr>
        <p:spPr/>
        <p:txBody>
          <a:bodyPr/>
          <a:lstStyle/>
          <a:p>
            <a:fld id="{96CC39DB-A80D-4F39-A1B2-FC28A20D89E9}" type="slidenum">
              <a:rPr lang="zh-CN" altLang="en-US" smtClean="0"/>
              <a:pPr/>
              <a:t>20</a:t>
            </a:fld>
            <a:endParaRPr lang="zh-CN" altLang="en-US"/>
          </a:p>
        </p:txBody>
      </p:sp>
    </p:spTree>
    <p:extLst>
      <p:ext uri="{BB962C8B-B14F-4D97-AF65-F5344CB8AC3E}">
        <p14:creationId xmlns:p14="http://schemas.microsoft.com/office/powerpoint/2010/main" val="7439342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a:t>
            </a:r>
            <a:endParaRPr kumimoji="1" lang="en-US" altLang="zh-CN" dirty="0"/>
          </a:p>
          <a:p>
            <a:endParaRPr kumimoji="1" lang="en-US" altLang="zh-CN" dirty="0"/>
          </a:p>
          <a:p>
            <a:r>
              <a:rPr kumimoji="1" lang="zh-CN" altLang="en-US" dirty="0"/>
              <a:t>接着，我们来看一下</a:t>
            </a:r>
            <a:r>
              <a:rPr kumimoji="1" lang="en-US" altLang="zh-CN" dirty="0" err="1"/>
              <a:t>applicationContext.xml</a:t>
            </a:r>
            <a:r>
              <a:rPr kumimoji="1" lang="en-US" altLang="zh-CN" dirty="0"/>
              <a:t> </a:t>
            </a:r>
            <a:r>
              <a:rPr kumimoji="1" lang="zh-CN" altLang="en-US" dirty="0"/>
              <a:t>文件</a:t>
            </a:r>
          </a:p>
        </p:txBody>
      </p:sp>
      <p:sp>
        <p:nvSpPr>
          <p:cNvPr id="4" name="灯片编号占位符 3"/>
          <p:cNvSpPr>
            <a:spLocks noGrp="1"/>
          </p:cNvSpPr>
          <p:nvPr>
            <p:ph type="sldNum" sz="quarter" idx="5"/>
          </p:nvPr>
        </p:nvSpPr>
        <p:spPr/>
        <p:txBody>
          <a:bodyPr/>
          <a:lstStyle/>
          <a:p>
            <a:fld id="{96CC39DB-A80D-4F39-A1B2-FC28A20D89E9}" type="slidenum">
              <a:rPr lang="zh-CN" altLang="en-US" smtClean="0"/>
              <a:pPr/>
              <a:t>21</a:t>
            </a:fld>
            <a:endParaRPr lang="zh-CN" altLang="en-US"/>
          </a:p>
        </p:txBody>
      </p:sp>
    </p:spTree>
    <p:extLst>
      <p:ext uri="{BB962C8B-B14F-4D97-AF65-F5344CB8AC3E}">
        <p14:creationId xmlns:p14="http://schemas.microsoft.com/office/powerpoint/2010/main" val="16509375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a:t>
            </a:r>
            <a:endParaRPr kumimoji="1" lang="en-US" altLang="zh-CN" dirty="0"/>
          </a:p>
          <a:p>
            <a:r>
              <a:rPr kumimoji="1" lang="zh-CN" altLang="en-US" dirty="0"/>
              <a:t>我们再来看一下</a:t>
            </a:r>
            <a:r>
              <a:rPr kumimoji="1" lang="en-US" altLang="zh-CN" dirty="0" err="1"/>
              <a:t>ApplicationContext</a:t>
            </a:r>
            <a:r>
              <a:rPr kumimoji="1" lang="zh-CN" altLang="en-US" dirty="0"/>
              <a:t>（应用程序上下文）这个接口，它具体有哪些实现类？</a:t>
            </a:r>
          </a:p>
        </p:txBody>
      </p:sp>
      <p:sp>
        <p:nvSpPr>
          <p:cNvPr id="4" name="灯片编号占位符 3"/>
          <p:cNvSpPr>
            <a:spLocks noGrp="1"/>
          </p:cNvSpPr>
          <p:nvPr>
            <p:ph type="sldNum" sz="quarter" idx="5"/>
          </p:nvPr>
        </p:nvSpPr>
        <p:spPr/>
        <p:txBody>
          <a:bodyPr/>
          <a:lstStyle/>
          <a:p>
            <a:fld id="{96CC39DB-A80D-4F39-A1B2-FC28A20D89E9}" type="slidenum">
              <a:rPr lang="zh-CN" altLang="en-US" smtClean="0"/>
              <a:pPr/>
              <a:t>23</a:t>
            </a:fld>
            <a:endParaRPr lang="zh-CN" altLang="en-US"/>
          </a:p>
        </p:txBody>
      </p:sp>
    </p:spTree>
    <p:extLst>
      <p:ext uri="{BB962C8B-B14F-4D97-AF65-F5344CB8AC3E}">
        <p14:creationId xmlns:p14="http://schemas.microsoft.com/office/powerpoint/2010/main" val="567414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000000"/>
                </a:solidFill>
                <a:effectLst/>
                <a:latin typeface="Helvetica Neue" panose="02000503000000020004" pitchFamily="2" charset="0"/>
              </a:rPr>
              <a:t>在这门课程中，我们将深入探讨前端编程（</a:t>
            </a:r>
            <a:r>
              <a:rPr lang="en-US" altLang="zh-CN" dirty="0">
                <a:solidFill>
                  <a:srgbClr val="000000"/>
                </a:solidFill>
                <a:effectLst/>
                <a:latin typeface="Helvetica Neue" panose="02000503000000020004" pitchFamily="2" charset="0"/>
              </a:rPr>
              <a:t>HTML</a:t>
            </a:r>
            <a:r>
              <a:rPr lang="zh-CN" altLang="en-US" dirty="0">
                <a:solidFill>
                  <a:srgbClr val="000000"/>
                </a:solidFill>
                <a:effectLst/>
                <a:latin typeface="Helvetica Neue" panose="02000503000000020004" pitchFamily="2" charset="0"/>
              </a:rPr>
              <a:t>、</a:t>
            </a:r>
            <a:r>
              <a:rPr lang="en-US" altLang="zh-CN" dirty="0">
                <a:solidFill>
                  <a:srgbClr val="000000"/>
                </a:solidFill>
                <a:effectLst/>
                <a:latin typeface="Helvetica Neue" panose="02000503000000020004" pitchFamily="2" charset="0"/>
              </a:rPr>
              <a:t>CSS</a:t>
            </a:r>
            <a:r>
              <a:rPr lang="zh-CN" altLang="en-US" dirty="0">
                <a:solidFill>
                  <a:srgbClr val="000000"/>
                </a:solidFill>
                <a:effectLst/>
                <a:latin typeface="Helvetica Neue" panose="02000503000000020004" pitchFamily="2" charset="0"/>
              </a:rPr>
              <a:t>、</a:t>
            </a:r>
            <a:r>
              <a:rPr lang="en-US" altLang="zh-CN" dirty="0">
                <a:solidFill>
                  <a:srgbClr val="000000"/>
                </a:solidFill>
                <a:effectLst/>
                <a:latin typeface="Helvetica Neue" panose="02000503000000020004" pitchFamily="2" charset="0"/>
              </a:rPr>
              <a:t>JavaScript + Vue</a:t>
            </a:r>
            <a:r>
              <a:rPr lang="zh-CN" altLang="en-US" dirty="0">
                <a:solidFill>
                  <a:srgbClr val="000000"/>
                </a:solidFill>
                <a:effectLst/>
                <a:latin typeface="Helvetica Neue" panose="02000503000000020004" pitchFamily="2" charset="0"/>
              </a:rPr>
              <a:t>编程）、后端编程（</a:t>
            </a:r>
            <a:r>
              <a:rPr kumimoji="1" lang="en-US" altLang="zh-CN" dirty="0" err="1"/>
              <a:t>JSP+Servlet</a:t>
            </a:r>
            <a:r>
              <a:rPr kumimoji="1" lang="zh-CN" altLang="en-US" dirty="0"/>
              <a:t>，</a:t>
            </a:r>
            <a:r>
              <a:rPr lang="en-US" altLang="zh-CN" dirty="0">
                <a:solidFill>
                  <a:srgbClr val="000000"/>
                </a:solidFill>
                <a:effectLst/>
                <a:latin typeface="Helvetica Neue" panose="02000503000000020004" pitchFamily="2" charset="0"/>
              </a:rPr>
              <a:t>SSM</a:t>
            </a:r>
            <a:r>
              <a:rPr lang="zh-CN" altLang="en-US" dirty="0">
                <a:solidFill>
                  <a:srgbClr val="000000"/>
                </a:solidFill>
                <a:effectLst/>
                <a:latin typeface="Helvetica Neue" panose="02000503000000020004" pitchFamily="2" charset="0"/>
              </a:rPr>
              <a:t>框架）以及前后端整合编程。本课程为期八周</a:t>
            </a:r>
            <a:r>
              <a:rPr lang="en-US" altLang="zh-CN" dirty="0">
                <a:solidFill>
                  <a:srgbClr val="000000"/>
                </a:solidFill>
                <a:effectLst/>
                <a:latin typeface="Helvetica Neue" panose="02000503000000020004" pitchFamily="2" charset="0"/>
              </a:rPr>
              <a:t>32</a:t>
            </a:r>
            <a:r>
              <a:rPr lang="zh-CN" altLang="en-US" dirty="0">
                <a:solidFill>
                  <a:srgbClr val="000000"/>
                </a:solidFill>
                <a:effectLst/>
                <a:latin typeface="Helvetica Neue" panose="02000503000000020004" pitchFamily="2" charset="0"/>
              </a:rPr>
              <a:t>个理论讲授的课时，我们现在已经进入第五周。从本节课开始我们正致力于学习后端编程的</a:t>
            </a:r>
            <a:r>
              <a:rPr lang="en-US" altLang="zh-CN" dirty="0">
                <a:solidFill>
                  <a:srgbClr val="000000"/>
                </a:solidFill>
                <a:effectLst/>
                <a:latin typeface="Helvetica Neue" panose="02000503000000020004" pitchFamily="2" charset="0"/>
              </a:rPr>
              <a:t>SSM</a:t>
            </a:r>
            <a:r>
              <a:rPr lang="zh-CN" altLang="en-US" dirty="0">
                <a:solidFill>
                  <a:srgbClr val="000000"/>
                </a:solidFill>
                <a:effectLst/>
                <a:latin typeface="Helvetica Neue" panose="02000503000000020004" pitchFamily="2" charset="0"/>
              </a:rPr>
              <a:t>框架，这节课我们开始学习第一个</a:t>
            </a:r>
            <a:r>
              <a:rPr lang="en-US" altLang="zh-CN" dirty="0">
                <a:solidFill>
                  <a:srgbClr val="000000"/>
                </a:solidFill>
                <a:effectLst/>
                <a:latin typeface="Helvetica Neue" panose="02000503000000020004" pitchFamily="2" charset="0"/>
              </a:rPr>
              <a:t>S</a:t>
            </a:r>
            <a:r>
              <a:rPr lang="zh-CN" altLang="en-US" dirty="0">
                <a:solidFill>
                  <a:srgbClr val="000000"/>
                </a:solidFill>
                <a:effectLst/>
                <a:latin typeface="Helvetica Neue" panose="02000503000000020004" pitchFamily="2" charset="0"/>
              </a:rPr>
              <a:t>框架，也就是</a:t>
            </a:r>
            <a:r>
              <a:rPr lang="en-US" altLang="zh-CN" dirty="0">
                <a:solidFill>
                  <a:srgbClr val="000000"/>
                </a:solidFill>
                <a:effectLst/>
                <a:latin typeface="Helvetica Neue" panose="02000503000000020004" pitchFamily="2" charset="0"/>
              </a:rPr>
              <a:t>Spring</a:t>
            </a:r>
            <a:r>
              <a:rPr lang="zh-CN" altLang="en-US" dirty="0">
                <a:solidFill>
                  <a:srgbClr val="000000"/>
                </a:solidFill>
                <a:effectLst/>
                <a:latin typeface="Helvetica Neue" panose="02000503000000020004" pitchFamily="2" charset="0"/>
              </a:rPr>
              <a:t>框架。</a:t>
            </a:r>
            <a:endParaRPr kumimoji="1" lang="zh-CN" altLang="en-US" dirty="0"/>
          </a:p>
        </p:txBody>
      </p:sp>
      <p:sp>
        <p:nvSpPr>
          <p:cNvPr id="4" name="灯片编号占位符 3"/>
          <p:cNvSpPr>
            <a:spLocks noGrp="1"/>
          </p:cNvSpPr>
          <p:nvPr>
            <p:ph type="sldNum" sz="quarter" idx="5"/>
          </p:nvPr>
        </p:nvSpPr>
        <p:spPr/>
        <p:txBody>
          <a:bodyPr/>
          <a:lstStyle/>
          <a:p>
            <a:fld id="{96CC39DB-A80D-4F39-A1B2-FC28A20D89E9}" type="slidenum">
              <a:rPr lang="zh-CN" altLang="en-US" smtClean="0"/>
              <a:pPr/>
              <a:t>2</a:t>
            </a:fld>
            <a:endParaRPr lang="zh-CN" altLang="en-US"/>
          </a:p>
        </p:txBody>
      </p:sp>
    </p:spTree>
    <p:extLst>
      <p:ext uri="{BB962C8B-B14F-4D97-AF65-F5344CB8AC3E}">
        <p14:creationId xmlns:p14="http://schemas.microsoft.com/office/powerpoint/2010/main" val="33449657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24</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25</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26</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27</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28</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29</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30</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31</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32</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老师将从这</a:t>
            </a:r>
            <a:r>
              <a:rPr kumimoji="1" lang="en-US" altLang="zh-CN" dirty="0"/>
              <a:t>6</a:t>
            </a:r>
            <a:r>
              <a:rPr kumimoji="1" lang="zh-CN" altLang="en-US" dirty="0"/>
              <a:t>个方</a:t>
            </a:r>
            <a:r>
              <a:rPr kumimoji="1" lang="zh-CN" altLang="en-US" sz="1200" kern="1200" dirty="0">
                <a:solidFill>
                  <a:schemeClr val="tx1"/>
                </a:solidFill>
                <a:latin typeface="+mn-lt"/>
                <a:ea typeface="+mn-ea"/>
                <a:cs typeface="+mn-cs"/>
              </a:rPr>
              <a:t>面来展开，带领同学们学习</a:t>
            </a:r>
            <a:r>
              <a:rPr kumimoji="1" lang="en-US" altLang="zh-CN" sz="1200" kern="1200" dirty="0">
                <a:solidFill>
                  <a:schemeClr val="tx1"/>
                </a:solidFill>
                <a:latin typeface="+mn-lt"/>
                <a:ea typeface="+mn-ea"/>
                <a:cs typeface="+mn-cs"/>
              </a:rPr>
              <a:t>Spring</a:t>
            </a:r>
            <a:r>
              <a:rPr kumimoji="1" lang="zh-CN" altLang="en-US" sz="1200" kern="1200" dirty="0">
                <a:solidFill>
                  <a:schemeClr val="tx1"/>
                </a:solidFill>
                <a:latin typeface="+mn-lt"/>
                <a:ea typeface="+mn-ea"/>
                <a:cs typeface="+mn-cs"/>
              </a:rPr>
              <a:t>框架。它们分别是：引入与</a:t>
            </a:r>
            <a:r>
              <a:rPr kumimoji="1" lang="en-US" altLang="zh-CN" sz="1200" kern="1200" dirty="0">
                <a:solidFill>
                  <a:schemeClr val="tx1"/>
                </a:solidFill>
                <a:latin typeface="+mn-lt"/>
                <a:ea typeface="+mn-ea"/>
                <a:cs typeface="+mn-cs"/>
              </a:rPr>
              <a:t> Spring</a:t>
            </a:r>
            <a:r>
              <a:rPr kumimoji="1" lang="zh-CN" altLang="en-US" sz="1200" kern="1200" dirty="0">
                <a:solidFill>
                  <a:schemeClr val="tx1"/>
                </a:solidFill>
                <a:latin typeface="+mn-lt"/>
                <a:ea typeface="+mn-ea"/>
                <a:cs typeface="+mn-cs"/>
              </a:rPr>
              <a:t>概述、</a:t>
            </a:r>
            <a:r>
              <a:rPr kumimoji="1" lang="en-US" altLang="zh-CN" sz="1200" kern="1200" dirty="0">
                <a:solidFill>
                  <a:schemeClr val="tx1"/>
                </a:solidFill>
                <a:latin typeface="+mn-lt"/>
                <a:ea typeface="+mn-ea"/>
                <a:cs typeface="+mn-cs"/>
              </a:rPr>
              <a:t>Spring IoC</a:t>
            </a:r>
            <a:r>
              <a:rPr kumimoji="1" lang="zh-CN" altLang="en-US" sz="1200" kern="1200" dirty="0">
                <a:solidFill>
                  <a:schemeClr val="tx1"/>
                </a:solidFill>
                <a:latin typeface="+mn-lt"/>
                <a:ea typeface="+mn-ea"/>
                <a:cs typeface="+mn-cs"/>
              </a:rPr>
              <a:t>、</a:t>
            </a:r>
            <a:r>
              <a:rPr kumimoji="1" lang="en-US" altLang="zh-CN" sz="1200" kern="1200" dirty="0">
                <a:solidFill>
                  <a:schemeClr val="tx1"/>
                </a:solidFill>
                <a:latin typeface="+mn-lt"/>
                <a:ea typeface="+mn-ea"/>
                <a:cs typeface="+mn-cs"/>
              </a:rPr>
              <a:t>AOP</a:t>
            </a:r>
            <a:r>
              <a:rPr kumimoji="1" lang="zh-CN" altLang="en-US" sz="1200" kern="1200" dirty="0">
                <a:solidFill>
                  <a:schemeClr val="tx1"/>
                </a:solidFill>
                <a:latin typeface="+mn-lt"/>
                <a:ea typeface="+mn-ea"/>
                <a:cs typeface="+mn-cs"/>
              </a:rPr>
              <a:t>概述、</a:t>
            </a:r>
            <a:r>
              <a:rPr kumimoji="1" lang="en-US" altLang="zh-CN" sz="1200" kern="1200" dirty="0">
                <a:solidFill>
                  <a:schemeClr val="tx1"/>
                </a:solidFill>
                <a:latin typeface="+mn-lt"/>
                <a:ea typeface="+mn-ea"/>
                <a:cs typeface="+mn-cs"/>
              </a:rPr>
              <a:t>Spring</a:t>
            </a:r>
            <a:r>
              <a:rPr kumimoji="1" lang="zh-CN" altLang="en-US" sz="1200" kern="1200" dirty="0">
                <a:solidFill>
                  <a:schemeClr val="tx1"/>
                </a:solidFill>
                <a:latin typeface="+mn-lt"/>
                <a:ea typeface="+mn-ea"/>
                <a:cs typeface="+mn-cs"/>
              </a:rPr>
              <a:t>的切入点、</a:t>
            </a:r>
            <a:r>
              <a:rPr kumimoji="1" lang="en-US" altLang="zh-CN" sz="1200" kern="1200" dirty="0">
                <a:solidFill>
                  <a:schemeClr val="tx1"/>
                </a:solidFill>
                <a:latin typeface="+mn-lt"/>
                <a:ea typeface="+mn-ea"/>
                <a:cs typeface="+mn-cs"/>
              </a:rPr>
              <a:t>Aspect</a:t>
            </a:r>
            <a:r>
              <a:rPr kumimoji="1" lang="zh-CN" altLang="en-US" sz="1200" kern="1200" dirty="0">
                <a:solidFill>
                  <a:schemeClr val="tx1"/>
                </a:solidFill>
                <a:latin typeface="+mn-lt"/>
                <a:ea typeface="+mn-ea"/>
                <a:cs typeface="+mn-cs"/>
              </a:rPr>
              <a:t>对</a:t>
            </a:r>
            <a:r>
              <a:rPr kumimoji="1" lang="en-US" altLang="zh-CN" sz="1200" kern="1200" dirty="0">
                <a:solidFill>
                  <a:schemeClr val="tx1"/>
                </a:solidFill>
                <a:latin typeface="+mn-lt"/>
                <a:ea typeface="+mn-ea"/>
                <a:cs typeface="+mn-cs"/>
              </a:rPr>
              <a:t>AOP</a:t>
            </a:r>
            <a:r>
              <a:rPr kumimoji="1" lang="zh-CN" altLang="en-US" sz="1200" kern="1200" dirty="0">
                <a:solidFill>
                  <a:schemeClr val="tx1"/>
                </a:solidFill>
                <a:latin typeface="+mn-lt"/>
                <a:ea typeface="+mn-ea"/>
                <a:cs typeface="+mn-cs"/>
              </a:rPr>
              <a:t>的支持以及最后的</a:t>
            </a:r>
            <a:r>
              <a:rPr kumimoji="1" lang="en-US" altLang="zh-CN" sz="1200" kern="1200" dirty="0">
                <a:solidFill>
                  <a:schemeClr val="tx1"/>
                </a:solidFill>
                <a:latin typeface="+mn-lt"/>
                <a:ea typeface="+mn-ea"/>
                <a:cs typeface="+mn-cs"/>
              </a:rPr>
              <a:t>Spring</a:t>
            </a:r>
            <a:r>
              <a:rPr kumimoji="1" lang="zh-CN" altLang="en-US" sz="1200" kern="1200" dirty="0">
                <a:solidFill>
                  <a:schemeClr val="tx1"/>
                </a:solidFill>
                <a:latin typeface="+mn-lt"/>
                <a:ea typeface="+mn-ea"/>
                <a:cs typeface="+mn-cs"/>
              </a:rPr>
              <a:t>持久化。</a:t>
            </a:r>
          </a:p>
          <a:p>
            <a:endParaRPr kumimoji="1" lang="zh-CN" altLang="en-US" dirty="0"/>
          </a:p>
        </p:txBody>
      </p:sp>
      <p:sp>
        <p:nvSpPr>
          <p:cNvPr id="4" name="灯片编号占位符 3"/>
          <p:cNvSpPr>
            <a:spLocks noGrp="1"/>
          </p:cNvSpPr>
          <p:nvPr>
            <p:ph type="sldNum" sz="quarter" idx="5"/>
          </p:nvPr>
        </p:nvSpPr>
        <p:spPr/>
        <p:txBody>
          <a:bodyPr/>
          <a:lstStyle/>
          <a:p>
            <a:fld id="{96CC39DB-A80D-4F39-A1B2-FC28A20D89E9}" type="slidenum">
              <a:rPr lang="zh-CN" altLang="en-US" smtClean="0"/>
              <a:pPr/>
              <a:t>4</a:t>
            </a:fld>
            <a:endParaRPr lang="zh-CN" altLang="en-US"/>
          </a:p>
        </p:txBody>
      </p:sp>
    </p:spTree>
    <p:extLst>
      <p:ext uri="{BB962C8B-B14F-4D97-AF65-F5344CB8AC3E}">
        <p14:creationId xmlns:p14="http://schemas.microsoft.com/office/powerpoint/2010/main" val="27284571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34</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35</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36</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37</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38</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40</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41</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CC39DB-A80D-4F39-A1B2-FC28A20D89E9}" type="slidenum">
              <a:rPr lang="zh-CN" altLang="en-US" smtClean="0"/>
              <a:pPr/>
              <a:t>42</a:t>
            </a:fld>
            <a:endParaRPr lang="zh-CN" altLang="en-US"/>
          </a:p>
        </p:txBody>
      </p:sp>
    </p:spTree>
    <p:extLst>
      <p:ext uri="{BB962C8B-B14F-4D97-AF65-F5344CB8AC3E}">
        <p14:creationId xmlns:p14="http://schemas.microsoft.com/office/powerpoint/2010/main" val="22787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CC39DB-A80D-4F39-A1B2-FC28A20D89E9}" type="slidenum">
              <a:rPr lang="zh-CN" altLang="en-US" smtClean="0"/>
              <a:pPr/>
              <a:t>7</a:t>
            </a:fld>
            <a:endParaRPr lang="zh-CN" altLang="en-US"/>
          </a:p>
        </p:txBody>
      </p:sp>
    </p:spTree>
    <p:extLst>
      <p:ext uri="{BB962C8B-B14F-4D97-AF65-F5344CB8AC3E}">
        <p14:creationId xmlns:p14="http://schemas.microsoft.com/office/powerpoint/2010/main" val="283661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000000"/>
                </a:solidFill>
                <a:effectLst/>
                <a:latin typeface="Helvetica Neue" panose="02000503000000020004" pitchFamily="2" charset="0"/>
              </a:rPr>
              <a:t>1</a:t>
            </a:r>
            <a:r>
              <a:rPr lang="zh-CN" altLang="en-US" dirty="0">
                <a:solidFill>
                  <a:srgbClr val="000000"/>
                </a:solidFill>
                <a:effectLst/>
                <a:latin typeface="Helvetica Neue" panose="02000503000000020004" pitchFamily="2" charset="0"/>
              </a:rPr>
              <a:t>，带领同学们分析下这个页面；</a:t>
            </a:r>
            <a:endParaRPr lang="en-US" altLang="zh-CN" dirty="0">
              <a:solidFill>
                <a:srgbClr val="000000"/>
              </a:solidFill>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000000"/>
                </a:solidFill>
                <a:effectLst/>
                <a:latin typeface="Helvetica Neue" panose="02000503000000020004" pitchFamily="2" charset="0"/>
              </a:rPr>
              <a:t>2</a:t>
            </a:r>
            <a:r>
              <a:rPr lang="zh-CN" altLang="en-US" dirty="0">
                <a:solidFill>
                  <a:srgbClr val="000000"/>
                </a:solidFill>
                <a:effectLst/>
                <a:latin typeface="Helvetica Neue" panose="02000503000000020004" pitchFamily="2" charset="0"/>
              </a:rPr>
              <a:t>，总结：这只是一个简单示例，实际应用中你需要考虑如何处理数据库连接的异常、</a:t>
            </a:r>
            <a:r>
              <a:rPr lang="en-US" altLang="zh-CN" dirty="0">
                <a:solidFill>
                  <a:srgbClr val="000000"/>
                </a:solidFill>
                <a:effectLst/>
                <a:latin typeface="Helvetica Neue" panose="02000503000000020004" pitchFamily="2" charset="0"/>
              </a:rPr>
              <a:t>SQL</a:t>
            </a:r>
            <a:r>
              <a:rPr lang="zh-CN" altLang="en-US" dirty="0">
                <a:solidFill>
                  <a:srgbClr val="000000"/>
                </a:solidFill>
                <a:effectLst/>
                <a:latin typeface="Helvetica Neue" panose="02000503000000020004" pitchFamily="2" charset="0"/>
              </a:rPr>
              <a:t>注入等安全问题，以及如何优化代码结构和性能。</a:t>
            </a:r>
            <a:endParaRPr lang="en-US" altLang="zh-CN" dirty="0">
              <a:solidFill>
                <a:srgbClr val="000000"/>
              </a:solidFill>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000000"/>
                </a:solidFill>
                <a:effectLst/>
                <a:latin typeface="Helvetica Neue" panose="02000503000000020004" pitchFamily="2" charset="0"/>
              </a:rPr>
              <a:t>3</a:t>
            </a:r>
            <a:r>
              <a:rPr lang="zh-CN" altLang="en-US" dirty="0">
                <a:solidFill>
                  <a:srgbClr val="000000"/>
                </a:solidFill>
                <a:effectLst/>
                <a:latin typeface="Helvetica Neue" panose="02000503000000020004" pitchFamily="2" charset="0"/>
              </a:rPr>
              <a:t>，好了，为了实现完整的学生信息增删改查功能，我们还需要添加哪些页面呢？</a:t>
            </a:r>
            <a:endParaRPr lang="en-US" altLang="zh-CN" dirty="0">
              <a:solidFill>
                <a:srgbClr val="000000"/>
              </a:solidFill>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000000"/>
                </a:solidFill>
                <a:effectLst/>
                <a:latin typeface="Helvetica Neue" panose="02000503000000020004" pitchFamily="2" charset="0"/>
              </a:rPr>
              <a:t>4</a:t>
            </a:r>
            <a:r>
              <a:rPr lang="zh-CN" altLang="en-US" dirty="0">
                <a:solidFill>
                  <a:srgbClr val="000000"/>
                </a:solidFill>
                <a:effectLst/>
                <a:latin typeface="Helvetica Neue" panose="02000503000000020004" pitchFamily="2" charset="0"/>
              </a:rPr>
              <a:t>，停顿，翻下一页</a:t>
            </a:r>
          </a:p>
          <a:p>
            <a:endParaRPr kumimoji="1" lang="zh-CN" altLang="en-US" dirty="0"/>
          </a:p>
        </p:txBody>
      </p:sp>
      <p:sp>
        <p:nvSpPr>
          <p:cNvPr id="4" name="灯片编号占位符 3"/>
          <p:cNvSpPr>
            <a:spLocks noGrp="1"/>
          </p:cNvSpPr>
          <p:nvPr>
            <p:ph type="sldNum" sz="quarter" idx="5"/>
          </p:nvPr>
        </p:nvSpPr>
        <p:spPr/>
        <p:txBody>
          <a:bodyPr/>
          <a:lstStyle/>
          <a:p>
            <a:fld id="{96CC39DB-A80D-4F39-A1B2-FC28A20D89E9}" type="slidenum">
              <a:rPr lang="zh-CN" altLang="en-US" smtClean="0"/>
              <a:pPr/>
              <a:t>8</a:t>
            </a:fld>
            <a:endParaRPr lang="zh-CN" altLang="en-US"/>
          </a:p>
        </p:txBody>
      </p:sp>
    </p:spTree>
    <p:extLst>
      <p:ext uri="{BB962C8B-B14F-4D97-AF65-F5344CB8AC3E}">
        <p14:creationId xmlns:p14="http://schemas.microsoft.com/office/powerpoint/2010/main" val="1170231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，添加三个页面，分别是：</a:t>
            </a:r>
            <a:r>
              <a:rPr kumimoji="1" lang="en-US" altLang="zh-CN" dirty="0" err="1"/>
              <a:t>plapla</a:t>
            </a:r>
            <a:r>
              <a:rPr kumimoji="1" lang="zh-CN" altLang="en-US" dirty="0"/>
              <a:t>；</a:t>
            </a:r>
            <a:endParaRPr kumimoji="1" lang="en-US" altLang="zh-CN" dirty="0"/>
          </a:p>
          <a:p>
            <a:r>
              <a:rPr kumimoji="1" lang="en-US" altLang="zh-CN" dirty="0"/>
              <a:t>2</a:t>
            </a:r>
            <a:r>
              <a:rPr kumimoji="1" lang="zh-CN" altLang="en-US" dirty="0"/>
              <a:t>，好了，到此为止，我们基本上实现了完整的功能。总结一下，我们使用</a:t>
            </a:r>
            <a:r>
              <a:rPr kumimoji="1" lang="en-US" altLang="zh-CN" dirty="0"/>
              <a:t>JSP+JDBC</a:t>
            </a:r>
            <a:r>
              <a:rPr kumimoji="1" lang="zh-CN" altLang="en-US" dirty="0"/>
              <a:t>技术的优缺点，请同学们思考一下，老师请</a:t>
            </a:r>
            <a:r>
              <a:rPr kumimoji="1" lang="en-US" altLang="zh-CN" dirty="0"/>
              <a:t>2-3</a:t>
            </a:r>
            <a:r>
              <a:rPr kumimoji="1" lang="zh-CN" altLang="en-US" dirty="0"/>
              <a:t>个同学回答一下。</a:t>
            </a:r>
            <a:endParaRPr kumimoji="1" lang="en-US" altLang="zh-CN" dirty="0"/>
          </a:p>
          <a:p>
            <a:r>
              <a:rPr kumimoji="1" lang="zh-CN" altLang="en-US" dirty="0"/>
              <a:t>首先，请王洁同学回答；</a:t>
            </a:r>
            <a:endParaRPr kumimoji="1" lang="en-US" altLang="zh-CN" dirty="0"/>
          </a:p>
          <a:p>
            <a:r>
              <a:rPr kumimoji="1" lang="zh-CN" altLang="en-US" dirty="0"/>
              <a:t>接着，请何昌期回答；</a:t>
            </a:r>
            <a:endParaRPr kumimoji="1" lang="en-US" altLang="zh-CN" dirty="0"/>
          </a:p>
          <a:p>
            <a:r>
              <a:rPr kumimoji="1" lang="zh-CN" altLang="en-US" dirty="0"/>
              <a:t>再接着，请冯露仪回答。</a:t>
            </a:r>
          </a:p>
        </p:txBody>
      </p:sp>
      <p:sp>
        <p:nvSpPr>
          <p:cNvPr id="4" name="灯片编号占位符 3"/>
          <p:cNvSpPr>
            <a:spLocks noGrp="1"/>
          </p:cNvSpPr>
          <p:nvPr>
            <p:ph type="sldNum" sz="quarter" idx="5"/>
          </p:nvPr>
        </p:nvSpPr>
        <p:spPr/>
        <p:txBody>
          <a:bodyPr/>
          <a:lstStyle/>
          <a:p>
            <a:fld id="{96CC39DB-A80D-4F39-A1B2-FC28A20D89E9}" type="slidenum">
              <a:rPr lang="zh-CN" altLang="en-US" smtClean="0"/>
              <a:pPr/>
              <a:t>9</a:t>
            </a:fld>
            <a:endParaRPr lang="zh-CN" altLang="en-US"/>
          </a:p>
        </p:txBody>
      </p:sp>
    </p:spTree>
    <p:extLst>
      <p:ext uri="{BB962C8B-B14F-4D97-AF65-F5344CB8AC3E}">
        <p14:creationId xmlns:p14="http://schemas.microsoft.com/office/powerpoint/2010/main" val="329594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000000"/>
                </a:solidFill>
                <a:effectLst/>
                <a:latin typeface="Helvetica Neue" panose="02000503000000020004" pitchFamily="2" charset="0"/>
              </a:rPr>
              <a:t>使用</a:t>
            </a:r>
            <a:r>
              <a:rPr lang="en-US" altLang="zh-CN" dirty="0">
                <a:solidFill>
                  <a:srgbClr val="000000"/>
                </a:solidFill>
                <a:effectLst/>
                <a:latin typeface="Helvetica Neue" panose="02000503000000020004" pitchFamily="2" charset="0"/>
              </a:rPr>
              <a:t>JSP</a:t>
            </a:r>
            <a:r>
              <a:rPr lang="zh-CN" altLang="en-US" dirty="0">
                <a:solidFill>
                  <a:srgbClr val="000000"/>
                </a:solidFill>
                <a:effectLst/>
                <a:latin typeface="Helvetica Neue" panose="02000503000000020004" pitchFamily="2" charset="0"/>
              </a:rPr>
              <a:t>（</a:t>
            </a:r>
            <a:r>
              <a:rPr lang="en-US" altLang="zh-CN" dirty="0" err="1">
                <a:solidFill>
                  <a:srgbClr val="000000"/>
                </a:solidFill>
                <a:effectLst/>
                <a:latin typeface="Helvetica Neue" panose="02000503000000020004" pitchFamily="2" charset="0"/>
              </a:rPr>
              <a:t>JavaServer</a:t>
            </a:r>
            <a:r>
              <a:rPr lang="en-US" altLang="zh-CN" dirty="0">
                <a:solidFill>
                  <a:srgbClr val="000000"/>
                </a:solidFill>
                <a:effectLst/>
                <a:latin typeface="Helvetica Neue" panose="02000503000000020004" pitchFamily="2" charset="0"/>
              </a:rPr>
              <a:t> Pages</a:t>
            </a:r>
            <a:r>
              <a:rPr lang="zh-CN" altLang="en-US" dirty="0">
                <a:solidFill>
                  <a:srgbClr val="000000"/>
                </a:solidFill>
                <a:effectLst/>
                <a:latin typeface="Helvetica Neue" panose="02000503000000020004" pitchFamily="2" charset="0"/>
              </a:rPr>
              <a:t>）</a:t>
            </a:r>
            <a:r>
              <a:rPr lang="en-US" altLang="zh-CN" dirty="0">
                <a:solidFill>
                  <a:srgbClr val="000000"/>
                </a:solidFill>
                <a:effectLst/>
                <a:latin typeface="Helvetica Neue" panose="02000503000000020004" pitchFamily="2" charset="0"/>
              </a:rPr>
              <a:t>+JDBC</a:t>
            </a:r>
            <a:r>
              <a:rPr lang="zh-CN" altLang="en-US" dirty="0">
                <a:solidFill>
                  <a:srgbClr val="000000"/>
                </a:solidFill>
                <a:effectLst/>
                <a:latin typeface="Helvetica Neue" panose="02000503000000020004" pitchFamily="2" charset="0"/>
              </a:rPr>
              <a:t>（</a:t>
            </a:r>
            <a:r>
              <a:rPr lang="en-US" altLang="zh-CN" dirty="0">
                <a:solidFill>
                  <a:srgbClr val="000000"/>
                </a:solidFill>
                <a:effectLst/>
                <a:latin typeface="Helvetica Neue" panose="02000503000000020004" pitchFamily="2" charset="0"/>
              </a:rPr>
              <a:t>Java Database Connectivity</a:t>
            </a:r>
            <a:r>
              <a:rPr lang="zh-CN" altLang="en-US" dirty="0">
                <a:solidFill>
                  <a:srgbClr val="000000"/>
                </a:solidFill>
                <a:effectLst/>
                <a:latin typeface="Helvetica Neue" panose="02000503000000020004" pitchFamily="2" charset="0"/>
              </a:rPr>
              <a:t>）技术结合进行</a:t>
            </a:r>
            <a:r>
              <a:rPr lang="en-US" altLang="zh-CN" dirty="0">
                <a:solidFill>
                  <a:srgbClr val="000000"/>
                </a:solidFill>
                <a:effectLst/>
                <a:latin typeface="Helvetica Neue" panose="02000503000000020004" pitchFamily="2" charset="0"/>
              </a:rPr>
              <a:t>Web</a:t>
            </a:r>
            <a:r>
              <a:rPr lang="zh-CN" altLang="en-US" dirty="0">
                <a:solidFill>
                  <a:srgbClr val="000000"/>
                </a:solidFill>
                <a:effectLst/>
                <a:latin typeface="Helvetica Neue" panose="02000503000000020004" pitchFamily="2" charset="0"/>
              </a:rPr>
              <a:t>开发有以下优点和缺点：</a:t>
            </a:r>
            <a:br>
              <a:rPr lang="zh-CN" altLang="en-US" dirty="0">
                <a:solidFill>
                  <a:srgbClr val="000000"/>
                </a:solidFill>
                <a:effectLst/>
                <a:latin typeface="Helvetica Neue" panose="02000503000000020004" pitchFamily="2" charset="0"/>
              </a:rPr>
            </a:br>
            <a:endParaRPr lang="zh-CN" altLang="en-US" dirty="0">
              <a:solidFill>
                <a:srgbClr val="000000"/>
              </a:solidFill>
              <a:effectLst/>
              <a:latin typeface="Helvetica Neue" panose="02000503000000020004" pitchFamily="2" charset="0"/>
            </a:endParaRPr>
          </a:p>
          <a:p>
            <a:r>
              <a:rPr lang="en-US" altLang="zh-CN" dirty="0">
                <a:solidFill>
                  <a:srgbClr val="000000"/>
                </a:solidFill>
                <a:effectLst/>
                <a:latin typeface="Helvetica Neue" panose="02000503000000020004" pitchFamily="2" charset="0"/>
              </a:rPr>
              <a:t>### </a:t>
            </a:r>
            <a:r>
              <a:rPr lang="zh-CN" altLang="en-US" dirty="0">
                <a:solidFill>
                  <a:srgbClr val="000000"/>
                </a:solidFill>
                <a:effectLst/>
                <a:latin typeface="Helvetica Neue" panose="02000503000000020004" pitchFamily="2" charset="0"/>
              </a:rPr>
              <a:t>优点：</a:t>
            </a:r>
          </a:p>
          <a:p>
            <a:r>
              <a:rPr lang="en-US" altLang="zh-CN" dirty="0">
                <a:solidFill>
                  <a:srgbClr val="000000"/>
                </a:solidFill>
                <a:effectLst/>
                <a:latin typeface="Helvetica Neue" panose="02000503000000020004" pitchFamily="2" charset="0"/>
              </a:rPr>
              <a:t>1. </a:t>
            </a:r>
            <a:r>
              <a:rPr lang="zh-CN" altLang="en-US" dirty="0">
                <a:solidFill>
                  <a:srgbClr val="000000"/>
                </a:solidFill>
                <a:effectLst/>
                <a:latin typeface="Helvetica Neue" panose="02000503000000020004" pitchFamily="2" charset="0"/>
              </a:rPr>
              <a:t>易学易用：</a:t>
            </a:r>
            <a:r>
              <a:rPr lang="en-US" altLang="zh-CN" dirty="0">
                <a:solidFill>
                  <a:srgbClr val="000000"/>
                </a:solidFill>
                <a:effectLst/>
                <a:latin typeface="Helvetica Neue" panose="02000503000000020004" pitchFamily="2" charset="0"/>
              </a:rPr>
              <a:t>JSP</a:t>
            </a:r>
            <a:r>
              <a:rPr lang="zh-CN" altLang="en-US" dirty="0">
                <a:solidFill>
                  <a:srgbClr val="000000"/>
                </a:solidFill>
                <a:effectLst/>
                <a:latin typeface="Helvetica Neue" panose="02000503000000020004" pitchFamily="2" charset="0"/>
              </a:rPr>
              <a:t>是基于</a:t>
            </a:r>
            <a:r>
              <a:rPr lang="en-US" altLang="zh-CN" dirty="0">
                <a:solidFill>
                  <a:srgbClr val="000000"/>
                </a:solidFill>
                <a:effectLst/>
                <a:latin typeface="Helvetica Neue" panose="02000503000000020004" pitchFamily="2" charset="0"/>
              </a:rPr>
              <a:t>Java</a:t>
            </a:r>
            <a:r>
              <a:rPr lang="zh-CN" altLang="en-US" dirty="0">
                <a:solidFill>
                  <a:srgbClr val="000000"/>
                </a:solidFill>
                <a:effectLst/>
                <a:latin typeface="Helvetica Neue" panose="02000503000000020004" pitchFamily="2" charset="0"/>
              </a:rPr>
              <a:t>的</a:t>
            </a:r>
            <a:r>
              <a:rPr lang="en-US" altLang="zh-CN" dirty="0">
                <a:solidFill>
                  <a:srgbClr val="000000"/>
                </a:solidFill>
                <a:effectLst/>
                <a:latin typeface="Helvetica Neue" panose="02000503000000020004" pitchFamily="2" charset="0"/>
              </a:rPr>
              <a:t>Web</a:t>
            </a:r>
            <a:r>
              <a:rPr lang="zh-CN" altLang="en-US" dirty="0">
                <a:solidFill>
                  <a:srgbClr val="000000"/>
                </a:solidFill>
                <a:effectLst/>
                <a:latin typeface="Helvetica Neue" panose="02000503000000020004" pitchFamily="2" charset="0"/>
              </a:rPr>
              <a:t>开发技术，语法类似</a:t>
            </a:r>
            <a:r>
              <a:rPr lang="en-US" altLang="zh-CN" dirty="0">
                <a:solidFill>
                  <a:srgbClr val="000000"/>
                </a:solidFill>
                <a:effectLst/>
                <a:latin typeface="Helvetica Neue" panose="02000503000000020004" pitchFamily="2" charset="0"/>
              </a:rPr>
              <a:t>HTML</a:t>
            </a:r>
            <a:r>
              <a:rPr lang="zh-CN" altLang="en-US" dirty="0">
                <a:solidFill>
                  <a:srgbClr val="000000"/>
                </a:solidFill>
                <a:effectLst/>
                <a:latin typeface="Helvetica Neue" panose="02000503000000020004" pitchFamily="2" charset="0"/>
              </a:rPr>
              <a:t>，易于学习和使用。</a:t>
            </a:r>
          </a:p>
          <a:p>
            <a:r>
              <a:rPr lang="en-US" altLang="zh-CN" dirty="0">
                <a:solidFill>
                  <a:srgbClr val="000000"/>
                </a:solidFill>
                <a:effectLst/>
                <a:latin typeface="Helvetica Neue" panose="02000503000000020004" pitchFamily="2" charset="0"/>
              </a:rPr>
              <a:t>2. </a:t>
            </a:r>
            <a:r>
              <a:rPr lang="zh-CN" altLang="en-US" dirty="0">
                <a:solidFill>
                  <a:srgbClr val="000000"/>
                </a:solidFill>
                <a:effectLst/>
                <a:latin typeface="Helvetica Neue" panose="02000503000000020004" pitchFamily="2" charset="0"/>
              </a:rPr>
              <a:t>灵活性：</a:t>
            </a:r>
            <a:r>
              <a:rPr lang="en-US" altLang="zh-CN" dirty="0">
                <a:solidFill>
                  <a:srgbClr val="000000"/>
                </a:solidFill>
                <a:effectLst/>
                <a:latin typeface="Helvetica Neue" panose="02000503000000020004" pitchFamily="2" charset="0"/>
              </a:rPr>
              <a:t>JSP</a:t>
            </a:r>
            <a:r>
              <a:rPr lang="zh-CN" altLang="en-US" dirty="0">
                <a:solidFill>
                  <a:srgbClr val="000000"/>
                </a:solidFill>
                <a:effectLst/>
                <a:latin typeface="Helvetica Neue" panose="02000503000000020004" pitchFamily="2" charset="0"/>
              </a:rPr>
              <a:t>允许在页面中嵌入</a:t>
            </a:r>
            <a:r>
              <a:rPr lang="en-US" altLang="zh-CN" dirty="0">
                <a:solidFill>
                  <a:srgbClr val="000000"/>
                </a:solidFill>
                <a:effectLst/>
                <a:latin typeface="Helvetica Neue" panose="02000503000000020004" pitchFamily="2" charset="0"/>
              </a:rPr>
              <a:t>Java</a:t>
            </a:r>
            <a:r>
              <a:rPr lang="zh-CN" altLang="en-US" dirty="0">
                <a:solidFill>
                  <a:srgbClr val="000000"/>
                </a:solidFill>
                <a:effectLst/>
                <a:latin typeface="Helvetica Neue" panose="02000503000000020004" pitchFamily="2" charset="0"/>
              </a:rPr>
              <a:t>代码，实现动态内容生成，结合</a:t>
            </a:r>
            <a:r>
              <a:rPr lang="en-US" altLang="zh-CN" dirty="0">
                <a:solidFill>
                  <a:srgbClr val="000000"/>
                </a:solidFill>
                <a:effectLst/>
                <a:latin typeface="Helvetica Neue" panose="02000503000000020004" pitchFamily="2" charset="0"/>
              </a:rPr>
              <a:t>JDBC</a:t>
            </a:r>
            <a:r>
              <a:rPr lang="zh-CN" altLang="en-US" dirty="0">
                <a:solidFill>
                  <a:srgbClr val="000000"/>
                </a:solidFill>
                <a:effectLst/>
                <a:latin typeface="Helvetica Neue" panose="02000503000000020004" pitchFamily="2" charset="0"/>
              </a:rPr>
              <a:t>可以方便地与数据库进行交互，实现数据的增删改查操作。</a:t>
            </a:r>
          </a:p>
          <a:p>
            <a:r>
              <a:rPr lang="en-US" altLang="zh-CN" dirty="0">
                <a:solidFill>
                  <a:srgbClr val="000000"/>
                </a:solidFill>
                <a:effectLst/>
                <a:latin typeface="Helvetica Neue" panose="02000503000000020004" pitchFamily="2" charset="0"/>
              </a:rPr>
              <a:t>3. </a:t>
            </a:r>
            <a:r>
              <a:rPr lang="zh-CN" altLang="en-US" dirty="0">
                <a:solidFill>
                  <a:srgbClr val="000000"/>
                </a:solidFill>
                <a:effectLst/>
                <a:latin typeface="Helvetica Neue" panose="02000503000000020004" pitchFamily="2" charset="0"/>
              </a:rPr>
              <a:t>开发效率：</a:t>
            </a:r>
            <a:r>
              <a:rPr lang="en-US" altLang="zh-CN" dirty="0">
                <a:solidFill>
                  <a:srgbClr val="000000"/>
                </a:solidFill>
                <a:effectLst/>
                <a:latin typeface="Helvetica Neue" panose="02000503000000020004" pitchFamily="2" charset="0"/>
              </a:rPr>
              <a:t>JSP</a:t>
            </a:r>
            <a:r>
              <a:rPr lang="zh-CN" altLang="en-US" dirty="0">
                <a:solidFill>
                  <a:srgbClr val="000000"/>
                </a:solidFill>
                <a:effectLst/>
                <a:latin typeface="Helvetica Neue" panose="02000503000000020004" pitchFamily="2" charset="0"/>
              </a:rPr>
              <a:t>提供了模板和标签库等功能，可以有效地减少重复代码，提高开发效率。</a:t>
            </a:r>
          </a:p>
          <a:p>
            <a:r>
              <a:rPr lang="en-US" altLang="zh-CN" dirty="0">
                <a:solidFill>
                  <a:srgbClr val="000000"/>
                </a:solidFill>
                <a:effectLst/>
                <a:latin typeface="Helvetica Neue" panose="02000503000000020004" pitchFamily="2" charset="0"/>
              </a:rPr>
              <a:t>4. </a:t>
            </a:r>
            <a:r>
              <a:rPr lang="zh-CN" altLang="en-US" dirty="0">
                <a:solidFill>
                  <a:srgbClr val="000000"/>
                </a:solidFill>
                <a:effectLst/>
                <a:latin typeface="Helvetica Neue" panose="02000503000000020004" pitchFamily="2" charset="0"/>
              </a:rPr>
              <a:t>与</a:t>
            </a:r>
            <a:r>
              <a:rPr lang="en-US" altLang="zh-CN" dirty="0">
                <a:solidFill>
                  <a:srgbClr val="000000"/>
                </a:solidFill>
                <a:effectLst/>
                <a:latin typeface="Helvetica Neue" panose="02000503000000020004" pitchFamily="2" charset="0"/>
              </a:rPr>
              <a:t>Java</a:t>
            </a:r>
            <a:r>
              <a:rPr lang="zh-CN" altLang="en-US" dirty="0">
                <a:solidFill>
                  <a:srgbClr val="000000"/>
                </a:solidFill>
                <a:effectLst/>
                <a:latin typeface="Helvetica Neue" panose="02000503000000020004" pitchFamily="2" charset="0"/>
              </a:rPr>
              <a:t>技术无缝集成：</a:t>
            </a:r>
            <a:r>
              <a:rPr lang="en-US" altLang="zh-CN" dirty="0">
                <a:solidFill>
                  <a:srgbClr val="000000"/>
                </a:solidFill>
                <a:effectLst/>
                <a:latin typeface="Helvetica Neue" panose="02000503000000020004" pitchFamily="2" charset="0"/>
              </a:rPr>
              <a:t>JSP</a:t>
            </a:r>
            <a:r>
              <a:rPr lang="zh-CN" altLang="en-US" dirty="0">
                <a:solidFill>
                  <a:srgbClr val="000000"/>
                </a:solidFill>
                <a:effectLst/>
                <a:latin typeface="Helvetica Neue" panose="02000503000000020004" pitchFamily="2" charset="0"/>
              </a:rPr>
              <a:t>可以直接调用</a:t>
            </a:r>
            <a:r>
              <a:rPr lang="en-US" altLang="zh-CN" dirty="0">
                <a:solidFill>
                  <a:srgbClr val="000000"/>
                </a:solidFill>
                <a:effectLst/>
                <a:latin typeface="Helvetica Neue" panose="02000503000000020004" pitchFamily="2" charset="0"/>
              </a:rPr>
              <a:t>Java</a:t>
            </a:r>
            <a:r>
              <a:rPr lang="zh-CN" altLang="en-US" dirty="0">
                <a:solidFill>
                  <a:srgbClr val="000000"/>
                </a:solidFill>
                <a:effectLst/>
                <a:latin typeface="Helvetica Neue" panose="02000503000000020004" pitchFamily="2" charset="0"/>
              </a:rPr>
              <a:t>类和方法，与</a:t>
            </a:r>
            <a:r>
              <a:rPr lang="en-US" altLang="zh-CN" dirty="0">
                <a:solidFill>
                  <a:srgbClr val="000000"/>
                </a:solidFill>
                <a:effectLst/>
                <a:latin typeface="Helvetica Neue" panose="02000503000000020004" pitchFamily="2" charset="0"/>
              </a:rPr>
              <a:t>Java</a:t>
            </a:r>
            <a:r>
              <a:rPr lang="zh-CN" altLang="en-US" dirty="0">
                <a:solidFill>
                  <a:srgbClr val="000000"/>
                </a:solidFill>
                <a:effectLst/>
                <a:latin typeface="Helvetica Neue" panose="02000503000000020004" pitchFamily="2" charset="0"/>
              </a:rPr>
              <a:t>技术无缝集成，可以充分发挥</a:t>
            </a:r>
            <a:r>
              <a:rPr lang="en-US" altLang="zh-CN" dirty="0">
                <a:solidFill>
                  <a:srgbClr val="000000"/>
                </a:solidFill>
                <a:effectLst/>
                <a:latin typeface="Helvetica Neue" panose="02000503000000020004" pitchFamily="2" charset="0"/>
              </a:rPr>
              <a:t>Java</a:t>
            </a:r>
            <a:r>
              <a:rPr lang="zh-CN" altLang="en-US" dirty="0">
                <a:solidFill>
                  <a:srgbClr val="000000"/>
                </a:solidFill>
                <a:effectLst/>
                <a:latin typeface="Helvetica Neue" panose="02000503000000020004" pitchFamily="2" charset="0"/>
              </a:rPr>
              <a:t>的优势。</a:t>
            </a:r>
          </a:p>
          <a:p>
            <a:r>
              <a:rPr lang="en-US" altLang="zh-CN" dirty="0">
                <a:solidFill>
                  <a:srgbClr val="000000"/>
                </a:solidFill>
                <a:effectLst/>
                <a:latin typeface="Helvetica Neue" panose="02000503000000020004" pitchFamily="2" charset="0"/>
              </a:rPr>
              <a:t>5. </a:t>
            </a:r>
            <a:r>
              <a:rPr lang="zh-CN" altLang="en-US" dirty="0">
                <a:solidFill>
                  <a:srgbClr val="000000"/>
                </a:solidFill>
                <a:effectLst/>
                <a:latin typeface="Helvetica Neue" panose="02000503000000020004" pitchFamily="2" charset="0"/>
              </a:rPr>
              <a:t>适合小型项目：对于小型的</a:t>
            </a:r>
            <a:r>
              <a:rPr lang="en-US" altLang="zh-CN" dirty="0">
                <a:solidFill>
                  <a:srgbClr val="000000"/>
                </a:solidFill>
                <a:effectLst/>
                <a:latin typeface="Helvetica Neue" panose="02000503000000020004" pitchFamily="2" charset="0"/>
              </a:rPr>
              <a:t>Web</a:t>
            </a:r>
            <a:r>
              <a:rPr lang="zh-CN" altLang="en-US" dirty="0">
                <a:solidFill>
                  <a:srgbClr val="000000"/>
                </a:solidFill>
                <a:effectLst/>
                <a:latin typeface="Helvetica Neue" panose="02000503000000020004" pitchFamily="2" charset="0"/>
              </a:rPr>
              <a:t>应用程序，</a:t>
            </a:r>
            <a:r>
              <a:rPr lang="en-US" altLang="zh-CN" dirty="0">
                <a:solidFill>
                  <a:srgbClr val="000000"/>
                </a:solidFill>
                <a:effectLst/>
                <a:latin typeface="Helvetica Neue" panose="02000503000000020004" pitchFamily="2" charset="0"/>
              </a:rPr>
              <a:t>JSP+JDBC</a:t>
            </a:r>
            <a:r>
              <a:rPr lang="zh-CN" altLang="en-US" dirty="0">
                <a:solidFill>
                  <a:srgbClr val="000000"/>
                </a:solidFill>
                <a:effectLst/>
                <a:latin typeface="Helvetica Neue" panose="02000503000000020004" pitchFamily="2" charset="0"/>
              </a:rPr>
              <a:t>组合是一个轻量级、简单实用的选择，适合快速开发和部署。</a:t>
            </a:r>
          </a:p>
          <a:p>
            <a:r>
              <a:rPr lang="en-US" altLang="zh-CN" dirty="0">
                <a:solidFill>
                  <a:srgbClr val="000000"/>
                </a:solidFill>
                <a:effectLst/>
                <a:latin typeface="Helvetica Neue" panose="02000503000000020004" pitchFamily="2" charset="0"/>
              </a:rPr>
              <a:t>### </a:t>
            </a:r>
            <a:r>
              <a:rPr lang="zh-CN" altLang="en-US" dirty="0">
                <a:solidFill>
                  <a:srgbClr val="000000"/>
                </a:solidFill>
                <a:effectLst/>
                <a:latin typeface="Helvetica Neue" panose="02000503000000020004" pitchFamily="2" charset="0"/>
              </a:rPr>
              <a:t>缺点：</a:t>
            </a:r>
          </a:p>
          <a:p>
            <a:r>
              <a:rPr lang="en-US" altLang="zh-CN" dirty="0">
                <a:solidFill>
                  <a:srgbClr val="000000"/>
                </a:solidFill>
                <a:effectLst/>
                <a:latin typeface="Helvetica Neue" panose="02000503000000020004" pitchFamily="2" charset="0"/>
              </a:rPr>
              <a:t>1. </a:t>
            </a:r>
            <a:r>
              <a:rPr lang="zh-CN" altLang="en-US" dirty="0">
                <a:solidFill>
                  <a:srgbClr val="000000"/>
                </a:solidFill>
                <a:effectLst/>
                <a:latin typeface="Helvetica Neue" panose="02000503000000020004" pitchFamily="2" charset="0"/>
              </a:rPr>
              <a:t>耦合度高：</a:t>
            </a:r>
            <a:r>
              <a:rPr lang="en-US" altLang="zh-CN" dirty="0">
                <a:solidFill>
                  <a:srgbClr val="000000"/>
                </a:solidFill>
                <a:effectLst/>
                <a:latin typeface="Helvetica Neue" panose="02000503000000020004" pitchFamily="2" charset="0"/>
              </a:rPr>
              <a:t>JSP</a:t>
            </a:r>
            <a:r>
              <a:rPr lang="zh-CN" altLang="en-US" dirty="0">
                <a:solidFill>
                  <a:srgbClr val="000000"/>
                </a:solidFill>
                <a:effectLst/>
                <a:latin typeface="Helvetica Neue" panose="02000503000000020004" pitchFamily="2" charset="0"/>
              </a:rPr>
              <a:t>中包含大量的</a:t>
            </a:r>
            <a:r>
              <a:rPr lang="en-US" altLang="zh-CN" dirty="0">
                <a:solidFill>
                  <a:srgbClr val="000000"/>
                </a:solidFill>
                <a:effectLst/>
                <a:latin typeface="Helvetica Neue" panose="02000503000000020004" pitchFamily="2" charset="0"/>
              </a:rPr>
              <a:t>Java</a:t>
            </a:r>
            <a:r>
              <a:rPr lang="zh-CN" altLang="en-US" dirty="0">
                <a:solidFill>
                  <a:srgbClr val="000000"/>
                </a:solidFill>
                <a:effectLst/>
                <a:latin typeface="Helvetica Neue" panose="02000503000000020004" pitchFamily="2" charset="0"/>
              </a:rPr>
              <a:t>代码可能导致前端与后端的耦合度过高，使代码难以维护和扩展。</a:t>
            </a:r>
          </a:p>
          <a:p>
            <a:r>
              <a:rPr lang="en-US" altLang="zh-CN" dirty="0">
                <a:solidFill>
                  <a:srgbClr val="000000"/>
                </a:solidFill>
                <a:effectLst/>
                <a:latin typeface="Helvetica Neue" panose="02000503000000020004" pitchFamily="2" charset="0"/>
              </a:rPr>
              <a:t>2. </a:t>
            </a:r>
            <a:r>
              <a:rPr lang="zh-CN" altLang="en-US" dirty="0">
                <a:solidFill>
                  <a:srgbClr val="000000"/>
                </a:solidFill>
                <a:effectLst/>
                <a:latin typeface="Helvetica Neue" panose="02000503000000020004" pitchFamily="2" charset="0"/>
              </a:rPr>
              <a:t>可读性差：过多的</a:t>
            </a:r>
            <a:r>
              <a:rPr lang="en-US" altLang="zh-CN" dirty="0">
                <a:solidFill>
                  <a:srgbClr val="000000"/>
                </a:solidFill>
                <a:effectLst/>
                <a:latin typeface="Helvetica Neue" panose="02000503000000020004" pitchFamily="2" charset="0"/>
              </a:rPr>
              <a:t>Java</a:t>
            </a:r>
            <a:r>
              <a:rPr lang="zh-CN" altLang="en-US" dirty="0">
                <a:solidFill>
                  <a:srgbClr val="000000"/>
                </a:solidFill>
                <a:effectLst/>
                <a:latin typeface="Helvetica Neue" panose="02000503000000020004" pitchFamily="2" charset="0"/>
              </a:rPr>
              <a:t>代码嵌入在</a:t>
            </a:r>
            <a:r>
              <a:rPr lang="en-US" altLang="zh-CN" dirty="0">
                <a:solidFill>
                  <a:srgbClr val="000000"/>
                </a:solidFill>
                <a:effectLst/>
                <a:latin typeface="Helvetica Neue" panose="02000503000000020004" pitchFamily="2" charset="0"/>
              </a:rPr>
              <a:t>JSP</a:t>
            </a:r>
            <a:r>
              <a:rPr lang="zh-CN" altLang="en-US" dirty="0">
                <a:solidFill>
                  <a:srgbClr val="000000"/>
                </a:solidFill>
                <a:effectLst/>
                <a:latin typeface="Helvetica Neue" panose="02000503000000020004" pitchFamily="2" charset="0"/>
              </a:rPr>
              <a:t>页面中可能降低代码的可读性，使得代码难以理解和维护。</a:t>
            </a:r>
          </a:p>
          <a:p>
            <a:r>
              <a:rPr lang="en-US" altLang="zh-CN" dirty="0">
                <a:solidFill>
                  <a:srgbClr val="000000"/>
                </a:solidFill>
                <a:effectLst/>
                <a:latin typeface="Helvetica Neue" panose="02000503000000020004" pitchFamily="2" charset="0"/>
              </a:rPr>
              <a:t>3. </a:t>
            </a:r>
            <a:r>
              <a:rPr lang="zh-CN" altLang="en-US" dirty="0">
                <a:solidFill>
                  <a:srgbClr val="000000"/>
                </a:solidFill>
                <a:effectLst/>
                <a:latin typeface="Helvetica Neue" panose="02000503000000020004" pitchFamily="2" charset="0"/>
              </a:rPr>
              <a:t>不易于维护：由于</a:t>
            </a:r>
            <a:r>
              <a:rPr lang="en-US" altLang="zh-CN" dirty="0">
                <a:solidFill>
                  <a:srgbClr val="000000"/>
                </a:solidFill>
                <a:effectLst/>
                <a:latin typeface="Helvetica Neue" panose="02000503000000020004" pitchFamily="2" charset="0"/>
              </a:rPr>
              <a:t>JSP</a:t>
            </a:r>
            <a:r>
              <a:rPr lang="zh-CN" altLang="en-US" dirty="0">
                <a:solidFill>
                  <a:srgbClr val="000000"/>
                </a:solidFill>
                <a:effectLst/>
                <a:latin typeface="Helvetica Neue" panose="02000503000000020004" pitchFamily="2" charset="0"/>
              </a:rPr>
              <a:t>中混合了业务逻辑和表示层代码，使得代码结构混乱，不利于团队协作和后期维护。</a:t>
            </a:r>
          </a:p>
          <a:p>
            <a:r>
              <a:rPr lang="en-US" altLang="zh-CN" dirty="0">
                <a:solidFill>
                  <a:srgbClr val="000000"/>
                </a:solidFill>
                <a:effectLst/>
                <a:latin typeface="Helvetica Neue" panose="02000503000000020004" pitchFamily="2" charset="0"/>
              </a:rPr>
              <a:t>4. </a:t>
            </a:r>
            <a:r>
              <a:rPr lang="zh-CN" altLang="en-US" dirty="0">
                <a:solidFill>
                  <a:srgbClr val="000000"/>
                </a:solidFill>
                <a:effectLst/>
                <a:latin typeface="Helvetica Neue" panose="02000503000000020004" pitchFamily="2" charset="0"/>
              </a:rPr>
              <a:t>安全性风险：</a:t>
            </a:r>
            <a:r>
              <a:rPr lang="en-US" altLang="zh-CN" dirty="0">
                <a:solidFill>
                  <a:srgbClr val="000000"/>
                </a:solidFill>
                <a:effectLst/>
                <a:latin typeface="Helvetica Neue" panose="02000503000000020004" pitchFamily="2" charset="0"/>
              </a:rPr>
              <a:t>JSP</a:t>
            </a:r>
            <a:r>
              <a:rPr lang="zh-CN" altLang="en-US" dirty="0">
                <a:solidFill>
                  <a:srgbClr val="000000"/>
                </a:solidFill>
                <a:effectLst/>
                <a:latin typeface="Helvetica Neue" panose="02000503000000020004" pitchFamily="2" charset="0"/>
              </a:rPr>
              <a:t>中容易出现</a:t>
            </a:r>
            <a:r>
              <a:rPr lang="en-US" altLang="zh-CN" dirty="0">
                <a:solidFill>
                  <a:srgbClr val="000000"/>
                </a:solidFill>
                <a:effectLst/>
                <a:latin typeface="Helvetica Neue" panose="02000503000000020004" pitchFamily="2" charset="0"/>
              </a:rPr>
              <a:t>SQL</a:t>
            </a:r>
            <a:r>
              <a:rPr lang="zh-CN" altLang="en-US" dirty="0">
                <a:solidFill>
                  <a:srgbClr val="000000"/>
                </a:solidFill>
                <a:effectLst/>
                <a:latin typeface="Helvetica Neue" panose="02000503000000020004" pitchFamily="2" charset="0"/>
              </a:rPr>
              <a:t>注入等安全漏洞，如果不谨慎处理用户输入，可能导致数据库信息泄露或损坏。</a:t>
            </a:r>
          </a:p>
          <a:p>
            <a:r>
              <a:rPr lang="en-US" altLang="zh-CN" dirty="0">
                <a:solidFill>
                  <a:srgbClr val="000000"/>
                </a:solidFill>
                <a:effectLst/>
                <a:latin typeface="Helvetica Neue" panose="02000503000000020004" pitchFamily="2" charset="0"/>
              </a:rPr>
              <a:t>5. </a:t>
            </a:r>
            <a:r>
              <a:rPr lang="zh-CN" altLang="en-US" dirty="0">
                <a:solidFill>
                  <a:srgbClr val="000000"/>
                </a:solidFill>
                <a:effectLst/>
                <a:latin typeface="Helvetica Neue" panose="02000503000000020004" pitchFamily="2" charset="0"/>
              </a:rPr>
              <a:t>性能问题：</a:t>
            </a:r>
            <a:r>
              <a:rPr lang="en-US" altLang="zh-CN" dirty="0">
                <a:solidFill>
                  <a:srgbClr val="000000"/>
                </a:solidFill>
                <a:effectLst/>
                <a:latin typeface="Helvetica Neue" panose="02000503000000020004" pitchFamily="2" charset="0"/>
              </a:rPr>
              <a:t>JSP</a:t>
            </a:r>
            <a:r>
              <a:rPr lang="zh-CN" altLang="en-US" dirty="0">
                <a:solidFill>
                  <a:srgbClr val="000000"/>
                </a:solidFill>
                <a:effectLst/>
                <a:latin typeface="Helvetica Neue" panose="02000503000000020004" pitchFamily="2" charset="0"/>
              </a:rPr>
              <a:t>每次请求都需要重新编译成</a:t>
            </a:r>
            <a:r>
              <a:rPr lang="en-US" altLang="zh-CN" dirty="0">
                <a:solidFill>
                  <a:srgbClr val="000000"/>
                </a:solidFill>
                <a:effectLst/>
                <a:latin typeface="Helvetica Neue" panose="02000503000000020004" pitchFamily="2" charset="0"/>
              </a:rPr>
              <a:t>Servlet</a:t>
            </a:r>
            <a:r>
              <a:rPr lang="zh-CN" altLang="en-US" dirty="0">
                <a:solidFill>
                  <a:srgbClr val="000000"/>
                </a:solidFill>
                <a:effectLst/>
                <a:latin typeface="Helvetica Neue" panose="02000503000000020004" pitchFamily="2" charset="0"/>
              </a:rPr>
              <a:t>，会带来一定的性能开销，对于高并发或大型项目可能性能表现不佳。</a:t>
            </a:r>
            <a:endParaRPr lang="en-US" altLang="zh-CN" dirty="0">
              <a:solidFill>
                <a:srgbClr val="000000"/>
              </a:solidFill>
              <a:effectLst/>
              <a:latin typeface="Helvetica Neue" panose="02000503000000020004" pitchFamily="2" charset="0"/>
            </a:endParaRPr>
          </a:p>
          <a:p>
            <a:endParaRPr lang="zh-CN" altLang="en-US" dirty="0">
              <a:solidFill>
                <a:srgbClr val="000000"/>
              </a:solidFill>
              <a:effectLst/>
              <a:latin typeface="Helvetica Neue" panose="02000503000000020004" pitchFamily="2" charset="0"/>
            </a:endParaRPr>
          </a:p>
          <a:p>
            <a:r>
              <a:rPr lang="zh-CN" altLang="en-US" dirty="0">
                <a:solidFill>
                  <a:srgbClr val="000000"/>
                </a:solidFill>
                <a:effectLst/>
                <a:latin typeface="Helvetica Neue" panose="02000503000000020004" pitchFamily="2" charset="0"/>
              </a:rPr>
              <a:t>虽然</a:t>
            </a:r>
            <a:r>
              <a:rPr lang="en-US" altLang="zh-CN" dirty="0">
                <a:solidFill>
                  <a:srgbClr val="000000"/>
                </a:solidFill>
                <a:effectLst/>
                <a:latin typeface="Helvetica Neue" panose="02000503000000020004" pitchFamily="2" charset="0"/>
              </a:rPr>
              <a:t>JSP+JDBC</a:t>
            </a:r>
            <a:r>
              <a:rPr lang="zh-CN" altLang="en-US" dirty="0">
                <a:solidFill>
                  <a:srgbClr val="000000"/>
                </a:solidFill>
                <a:effectLst/>
                <a:latin typeface="Helvetica Neue" panose="02000503000000020004" pitchFamily="2" charset="0"/>
              </a:rPr>
              <a:t>技术组合方便快捷，适合小型项目或快速开发，但在大型项目或对性能、安全性要求较高的场景下，可能需要考虑其他技术栈或框架来更好地解决问题。</a:t>
            </a:r>
          </a:p>
          <a:p>
            <a:endParaRPr kumimoji="1" lang="zh-CN" altLang="en-US" dirty="0"/>
          </a:p>
        </p:txBody>
      </p:sp>
      <p:sp>
        <p:nvSpPr>
          <p:cNvPr id="4" name="灯片编号占位符 3"/>
          <p:cNvSpPr>
            <a:spLocks noGrp="1"/>
          </p:cNvSpPr>
          <p:nvPr>
            <p:ph type="sldNum" sz="quarter" idx="5"/>
          </p:nvPr>
        </p:nvSpPr>
        <p:spPr/>
        <p:txBody>
          <a:bodyPr/>
          <a:lstStyle/>
          <a:p>
            <a:fld id="{96CC39DB-A80D-4F39-A1B2-FC28A20D89E9}" type="slidenum">
              <a:rPr lang="zh-CN" altLang="en-US" smtClean="0"/>
              <a:pPr/>
              <a:t>10</a:t>
            </a:fld>
            <a:endParaRPr lang="zh-CN" altLang="en-US"/>
          </a:p>
        </p:txBody>
      </p:sp>
    </p:spTree>
    <p:extLst>
      <p:ext uri="{BB962C8B-B14F-4D97-AF65-F5344CB8AC3E}">
        <p14:creationId xmlns:p14="http://schemas.microsoft.com/office/powerpoint/2010/main" val="1264718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演板：</a:t>
            </a:r>
            <a:r>
              <a:rPr lang="en-US" altLang="zh-CN" dirty="0"/>
              <a:t>IOC</a:t>
            </a:r>
            <a:r>
              <a:rPr lang="zh-CN" altLang="en-US" dirty="0"/>
              <a:t> 也叫 </a:t>
            </a:r>
            <a:r>
              <a:rPr lang="en-US" altLang="zh-CN" dirty="0"/>
              <a:t>DI</a:t>
            </a:r>
            <a:r>
              <a:rPr lang="zh-CN" altLang="en-US" dirty="0"/>
              <a:t> 依赖注入</a:t>
            </a:r>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0"/>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2024/4/1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med">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2024/4/1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med">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80"/>
            <a:ext cx="205740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80"/>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2024/4/1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med">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solidFill>
        <a:effectLst/>
      </p:bgPr>
    </p:bg>
    <p:spTree>
      <p:nvGrpSpPr>
        <p:cNvPr id="1" name=""/>
        <p:cNvGrpSpPr/>
        <p:nvPr/>
      </p:nvGrpSpPr>
      <p:grpSpPr>
        <a:xfrm>
          <a:off x="0" y="0"/>
          <a:ext cx="0" cy="0"/>
          <a:chOff x="0" y="0"/>
          <a:chExt cx="0" cy="0"/>
        </a:xfrm>
      </p:grpSpPr>
      <p:cxnSp>
        <p:nvCxnSpPr>
          <p:cNvPr id="7" name="直接连接符 6"/>
          <p:cNvCxnSpPr>
            <a:cxnSpLocks/>
          </p:cNvCxnSpPr>
          <p:nvPr userDrawn="1"/>
        </p:nvCxnSpPr>
        <p:spPr>
          <a:xfrm>
            <a:off x="755576" y="625398"/>
            <a:ext cx="7583076"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2" name="Group 7"/>
          <p:cNvGrpSpPr/>
          <p:nvPr userDrawn="1"/>
        </p:nvGrpSpPr>
        <p:grpSpPr bwMode="auto">
          <a:xfrm>
            <a:off x="323528" y="292896"/>
            <a:ext cx="390372" cy="205979"/>
            <a:chOff x="0" y="0"/>
            <a:chExt cx="1041399" cy="549275"/>
          </a:xfrm>
        </p:grpSpPr>
        <p:sp>
          <p:nvSpPr>
            <p:cNvPr id="13"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p>
          </p:txBody>
        </p:sp>
        <p:sp>
          <p:nvSpPr>
            <p:cNvPr id="14"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p>
          </p:txBody>
        </p:sp>
        <p:sp>
          <p:nvSpPr>
            <p:cNvPr id="15"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p>
          </p:txBody>
        </p:sp>
      </p:grpSp>
      <p:sp>
        <p:nvSpPr>
          <p:cNvPr id="6" name="矩形 5"/>
          <p:cNvSpPr/>
          <p:nvPr userDrawn="1"/>
        </p:nvSpPr>
        <p:spPr>
          <a:xfrm>
            <a:off x="0" y="5094657"/>
            <a:ext cx="7974821" cy="63464"/>
          </a:xfrm>
          <a:prstGeom prst="rect">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矩形 23"/>
          <p:cNvSpPr/>
          <p:nvPr userDrawn="1"/>
        </p:nvSpPr>
        <p:spPr>
          <a:xfrm>
            <a:off x="8028834" y="5094656"/>
            <a:ext cx="1115167" cy="6346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026" name="Picture 2">
            <a:extLst>
              <a:ext uri="{FF2B5EF4-FFF2-40B4-BE49-F238E27FC236}">
                <a16:creationId xmlns:a16="http://schemas.microsoft.com/office/drawing/2014/main" id="{7C5909A2-51B4-2A41-A1F3-F36BDAFFEB0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38653" y="27387"/>
            <a:ext cx="782936" cy="77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296496"/>
      </p:ext>
    </p:extLst>
  </p:cSld>
  <p:clrMapOvr>
    <a:masterClrMapping/>
  </p:clrMapOvr>
  <p:transition spd="med">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grpSp>
        <p:nvGrpSpPr>
          <p:cNvPr id="42" name="组合 41"/>
          <p:cNvGrpSpPr/>
          <p:nvPr userDrawn="1"/>
        </p:nvGrpSpPr>
        <p:grpSpPr>
          <a:xfrm>
            <a:off x="0" y="2355726"/>
            <a:ext cx="9144000" cy="1814777"/>
            <a:chOff x="170694" y="177982"/>
            <a:chExt cx="3936004" cy="781165"/>
          </a:xfrm>
        </p:grpSpPr>
        <p:sp>
          <p:nvSpPr>
            <p:cNvPr id="44" name="等腰三角形 43"/>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350">
                <a:cs typeface="+mn-ea"/>
                <a:sym typeface="+mn-lt"/>
              </a:endParaRPr>
            </a:p>
          </p:txBody>
        </p:sp>
        <p:sp>
          <p:nvSpPr>
            <p:cNvPr id="45" name="等腰三角形 44"/>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350">
                <a:cs typeface="+mn-ea"/>
                <a:sym typeface="+mn-lt"/>
              </a:endParaRPr>
            </a:p>
          </p:txBody>
        </p:sp>
        <p:sp>
          <p:nvSpPr>
            <p:cNvPr id="46" name="矩形 45"/>
            <p:cNvSpPr/>
            <p:nvPr/>
          </p:nvSpPr>
          <p:spPr>
            <a:xfrm>
              <a:off x="170694" y="261768"/>
              <a:ext cx="3936004" cy="6119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350">
                <a:cs typeface="+mn-ea"/>
                <a:sym typeface="+mn-lt"/>
              </a:endParaRPr>
            </a:p>
          </p:txBody>
        </p:sp>
        <p:sp>
          <p:nvSpPr>
            <p:cNvPr id="47" name="平行四边形 46"/>
            <p:cNvSpPr/>
            <p:nvPr/>
          </p:nvSpPr>
          <p:spPr>
            <a:xfrm>
              <a:off x="376965" y="178257"/>
              <a:ext cx="1036076" cy="779005"/>
            </a:xfrm>
            <a:prstGeom prst="parallelogram">
              <a:avLst>
                <a:gd name="adj" fmla="val 48207"/>
              </a:avLst>
            </a:prstGeom>
            <a:solidFill>
              <a:srgbClr val="1369B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350">
                <a:cs typeface="+mn-ea"/>
                <a:sym typeface="+mn-lt"/>
              </a:endParaRPr>
            </a:p>
          </p:txBody>
        </p:sp>
        <p:sp>
          <p:nvSpPr>
            <p:cNvPr id="48" name="文本框 6"/>
            <p:cNvSpPr txBox="1"/>
            <p:nvPr/>
          </p:nvSpPr>
          <p:spPr>
            <a:xfrm>
              <a:off x="619911" y="284178"/>
              <a:ext cx="650908" cy="561390"/>
            </a:xfrm>
            <a:prstGeom prst="rect">
              <a:avLst/>
            </a:prstGeom>
            <a:noFill/>
          </p:spPr>
          <p:txBody>
            <a:bodyPr wrap="square" lIns="68580" tIns="34290" rIns="68580" bIns="34290" rtlCol="0">
              <a:spAutoFit/>
            </a:bodyPr>
            <a:lstStyle/>
            <a:p>
              <a:endParaRPr lang="zh-CN" altLang="en-US" sz="8025" dirty="0">
                <a:solidFill>
                  <a:schemeClr val="bg1">
                    <a:lumMod val="9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7" name="组合 6"/>
          <p:cNvGrpSpPr/>
          <p:nvPr userDrawn="1"/>
        </p:nvGrpSpPr>
        <p:grpSpPr>
          <a:xfrm>
            <a:off x="5940152" y="1274820"/>
            <a:ext cx="432048" cy="432834"/>
            <a:chOff x="6084168" y="1274820"/>
            <a:chExt cx="432048" cy="432834"/>
          </a:xfrm>
        </p:grpSpPr>
        <p:sp>
          <p:nvSpPr>
            <p:cNvPr id="14" name="椭圆 22"/>
            <p:cNvSpPr>
              <a:spLocks noChangeArrowheads="1"/>
            </p:cNvSpPr>
            <p:nvPr/>
          </p:nvSpPr>
          <p:spPr bwMode="auto">
            <a:xfrm>
              <a:off x="6084168" y="1274820"/>
              <a:ext cx="432048" cy="432834"/>
            </a:xfrm>
            <a:prstGeom prst="ellipse">
              <a:avLst/>
            </a:prstGeom>
            <a:solidFill>
              <a:srgbClr val="1369B2"/>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350">
                <a:solidFill>
                  <a:srgbClr val="FFFFFF"/>
                </a:solidFill>
                <a:latin typeface="+mn-lt"/>
                <a:ea typeface="+mn-ea"/>
                <a:cs typeface="+mn-ea"/>
                <a:sym typeface="+mn-lt"/>
              </a:endParaRPr>
            </a:p>
          </p:txBody>
        </p:sp>
        <p:sp>
          <p:nvSpPr>
            <p:cNvPr id="19"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sz="1350">
                <a:cs typeface="+mn-ea"/>
                <a:sym typeface="+mn-lt"/>
              </a:endParaRPr>
            </a:p>
          </p:txBody>
        </p:sp>
      </p:grpSp>
      <p:grpSp>
        <p:nvGrpSpPr>
          <p:cNvPr id="8" name="组合 7"/>
          <p:cNvGrpSpPr/>
          <p:nvPr userDrawn="1"/>
        </p:nvGrpSpPr>
        <p:grpSpPr>
          <a:xfrm>
            <a:off x="4644008" y="1275214"/>
            <a:ext cx="432048" cy="432048"/>
            <a:chOff x="4788024" y="1275213"/>
            <a:chExt cx="432048" cy="432048"/>
          </a:xfrm>
        </p:grpSpPr>
        <p:sp>
          <p:nvSpPr>
            <p:cNvPr id="17"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350">
                <a:solidFill>
                  <a:srgbClr val="FFFFFF"/>
                </a:solidFill>
                <a:latin typeface="+mn-lt"/>
                <a:ea typeface="+mn-ea"/>
                <a:cs typeface="+mn-ea"/>
                <a:sym typeface="+mn-lt"/>
              </a:endParaRPr>
            </a:p>
          </p:txBody>
        </p:sp>
        <p:sp>
          <p:nvSpPr>
            <p:cNvPr id="20"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sz="1350">
                <a:cs typeface="+mn-ea"/>
                <a:sym typeface="+mn-lt"/>
              </a:endParaRPr>
            </a:p>
          </p:txBody>
        </p:sp>
      </p:grpSp>
      <p:grpSp>
        <p:nvGrpSpPr>
          <p:cNvPr id="9" name="组合 8"/>
          <p:cNvGrpSpPr/>
          <p:nvPr userDrawn="1"/>
        </p:nvGrpSpPr>
        <p:grpSpPr>
          <a:xfrm>
            <a:off x="5292082" y="1274820"/>
            <a:ext cx="432833" cy="432834"/>
            <a:chOff x="5436096" y="1274820"/>
            <a:chExt cx="432833" cy="432834"/>
          </a:xfrm>
        </p:grpSpPr>
        <p:sp>
          <p:nvSpPr>
            <p:cNvPr id="25"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350">
                <a:solidFill>
                  <a:srgbClr val="FFFFFF"/>
                </a:solidFill>
                <a:latin typeface="+mn-lt"/>
                <a:ea typeface="+mn-ea"/>
                <a:cs typeface="+mn-ea"/>
                <a:sym typeface="+mn-lt"/>
              </a:endParaRPr>
            </a:p>
          </p:txBody>
        </p:sp>
        <p:sp>
          <p:nvSpPr>
            <p:cNvPr id="21"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sz="1350">
                <a:cs typeface="+mn-ea"/>
                <a:sym typeface="+mn-lt"/>
              </a:endParaRPr>
            </a:p>
          </p:txBody>
        </p:sp>
      </p:grpSp>
      <p:grpSp>
        <p:nvGrpSpPr>
          <p:cNvPr id="10" name="组合 9"/>
          <p:cNvGrpSpPr/>
          <p:nvPr userDrawn="1"/>
        </p:nvGrpSpPr>
        <p:grpSpPr>
          <a:xfrm>
            <a:off x="3347865" y="1274820"/>
            <a:ext cx="432833" cy="432834"/>
            <a:chOff x="3491880" y="1274820"/>
            <a:chExt cx="432833" cy="432834"/>
          </a:xfrm>
        </p:grpSpPr>
        <p:sp>
          <p:nvSpPr>
            <p:cNvPr id="11" name="椭圆 16"/>
            <p:cNvSpPr>
              <a:spLocks noChangeArrowheads="1"/>
            </p:cNvSpPr>
            <p:nvPr/>
          </p:nvSpPr>
          <p:spPr bwMode="auto">
            <a:xfrm>
              <a:off x="3491880" y="1274820"/>
              <a:ext cx="432833" cy="432834"/>
            </a:xfrm>
            <a:prstGeom prst="ellipse">
              <a:avLst/>
            </a:prstGeom>
            <a:solidFill>
              <a:srgbClr val="1369B2"/>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350">
                <a:solidFill>
                  <a:srgbClr val="FFFFFF"/>
                </a:solidFill>
                <a:latin typeface="+mn-lt"/>
                <a:ea typeface="+mn-ea"/>
                <a:cs typeface="+mn-ea"/>
                <a:sym typeface="+mn-lt"/>
              </a:endParaRPr>
            </a:p>
          </p:txBody>
        </p:sp>
        <p:sp>
          <p:nvSpPr>
            <p:cNvPr id="22"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sz="1350">
                <a:cs typeface="+mn-ea"/>
                <a:sym typeface="+mn-lt"/>
              </a:endParaRPr>
            </a:p>
          </p:txBody>
        </p:sp>
      </p:grpSp>
      <p:grpSp>
        <p:nvGrpSpPr>
          <p:cNvPr id="12" name="组合 11"/>
          <p:cNvGrpSpPr/>
          <p:nvPr userDrawn="1"/>
        </p:nvGrpSpPr>
        <p:grpSpPr>
          <a:xfrm>
            <a:off x="3995938" y="1274820"/>
            <a:ext cx="432833" cy="432834"/>
            <a:chOff x="4139952" y="1274820"/>
            <a:chExt cx="432833" cy="432834"/>
          </a:xfrm>
        </p:grpSpPr>
        <p:sp>
          <p:nvSpPr>
            <p:cNvPr id="24"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350">
                <a:solidFill>
                  <a:srgbClr val="FFFFFF"/>
                </a:solidFill>
                <a:latin typeface="+mn-lt"/>
                <a:ea typeface="+mn-ea"/>
                <a:cs typeface="+mn-ea"/>
                <a:sym typeface="+mn-lt"/>
              </a:endParaRPr>
            </a:p>
          </p:txBody>
        </p:sp>
        <p:sp>
          <p:nvSpPr>
            <p:cNvPr id="23"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sz="1350">
                <a:cs typeface="+mn-ea"/>
                <a:sym typeface="+mn-lt"/>
              </a:endParaRPr>
            </a:p>
          </p:txBody>
        </p:sp>
      </p:grpSp>
    </p:spTree>
    <p:extLst>
      <p:ext uri="{BB962C8B-B14F-4D97-AF65-F5344CB8AC3E}">
        <p14:creationId xmlns:p14="http://schemas.microsoft.com/office/powerpoint/2010/main" val="2927152671"/>
      </p:ext>
    </p:extLst>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2024/4/1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med">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2024/4/1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med">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2024/4/1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med">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2024/4/1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med">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2024/4/1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med">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2024/4/1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2024/4/1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2024/4/1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cstate="print"/>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2024/4/1</a:t>
            </a:fld>
            <a:endParaRPr lang="zh-CN" altLang="en-US"/>
          </a:p>
        </p:txBody>
      </p:sp>
      <p:sp>
        <p:nvSpPr>
          <p:cNvPr id="5" name="页脚占位符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wipe dir="r"/>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xml"/><Relationship Id="rId1" Type="http://schemas.openxmlformats.org/officeDocument/2006/relationships/tags" Target="../tags/tag7.xml"/><Relationship Id="rId4"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0.xml"/><Relationship Id="rId1" Type="http://schemas.openxmlformats.org/officeDocument/2006/relationships/tags" Target="../tags/tag9.xml"/><Relationship Id="rId4"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xml"/><Relationship Id="rId1" Type="http://schemas.openxmlformats.org/officeDocument/2006/relationships/tags" Target="../tags/tag11.xml"/><Relationship Id="rId4"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4.xml"/><Relationship Id="rId1" Type="http://schemas.openxmlformats.org/officeDocument/2006/relationships/tags" Target="../tags/tag13.xml"/><Relationship Id="rId4"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6.xml"/><Relationship Id="rId1" Type="http://schemas.openxmlformats.org/officeDocument/2006/relationships/tags" Target="../tags/tag15.xml"/><Relationship Id="rId4"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8.xml"/><Relationship Id="rId1" Type="http://schemas.openxmlformats.org/officeDocument/2006/relationships/tags" Target="../tags/tag17.xml"/><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0.xml"/><Relationship Id="rId1" Type="http://schemas.openxmlformats.org/officeDocument/2006/relationships/tags" Target="../tags/tag19.xml"/><Relationship Id="rId4"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2.xml"/><Relationship Id="rId1" Type="http://schemas.openxmlformats.org/officeDocument/2006/relationships/tags" Target="../tags/tag21.xml"/><Relationship Id="rId5" Type="http://schemas.openxmlformats.org/officeDocument/2006/relationships/hyperlink" Target="https://repo.spring.io/ui/native/libs-release-local/org/springframework/spring" TargetMode="Externa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tags" Target="../tags/tag22.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2.xml"/><Relationship Id="rId1" Type="http://schemas.openxmlformats.org/officeDocument/2006/relationships/tags" Target="../tags/tag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2.xml"/><Relationship Id="rId1" Type="http://schemas.openxmlformats.org/officeDocument/2006/relationships/tags" Target="../tags/tag26.xml"/><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2.xml"/><Relationship Id="rId1" Type="http://schemas.openxmlformats.org/officeDocument/2006/relationships/tags" Target="../tags/tag27.xml"/><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2.xml"/><Relationship Id="rId1" Type="http://schemas.openxmlformats.org/officeDocument/2006/relationships/tags" Target="../tags/tag28.xml"/><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2.xml"/><Relationship Id="rId1" Type="http://schemas.openxmlformats.org/officeDocument/2006/relationships/tags" Target="../tags/tag29.xml"/><Relationship Id="rId6" Type="http://schemas.openxmlformats.org/officeDocument/2006/relationships/image" Target="../media/image13.png"/><Relationship Id="rId5" Type="http://schemas.openxmlformats.org/officeDocument/2006/relationships/image" Target="../media/image16.svg"/><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1.xml"/><Relationship Id="rId1" Type="http://schemas.openxmlformats.org/officeDocument/2006/relationships/tags" Target="../tags/tag30.xml"/><Relationship Id="rId5" Type="http://schemas.openxmlformats.org/officeDocument/2006/relationships/image" Target="../media/image17.png"/><Relationship Id="rId4"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image" Target="../media/image18.png"/><Relationship Id="rId4"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5.xml"/><Relationship Id="rId1" Type="http://schemas.openxmlformats.org/officeDocument/2006/relationships/tags" Target="../tags/tag34.xml"/><Relationship Id="rId5" Type="http://schemas.openxmlformats.org/officeDocument/2006/relationships/image" Target="../media/image19.png"/><Relationship Id="rId4"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2.xml"/><Relationship Id="rId1" Type="http://schemas.openxmlformats.org/officeDocument/2006/relationships/tags" Target="../tags/tag36.xml"/><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2.xml"/><Relationship Id="rId1" Type="http://schemas.openxmlformats.org/officeDocument/2006/relationships/tags" Target="../tags/tag37.xml"/><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9.xml"/><Relationship Id="rId1" Type="http://schemas.openxmlformats.org/officeDocument/2006/relationships/tags" Target="../tags/tag38.xml"/><Relationship Id="rId5" Type="http://schemas.openxmlformats.org/officeDocument/2006/relationships/image" Target="../media/image21.png"/><Relationship Id="rId4"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1.xml"/><Relationship Id="rId1" Type="http://schemas.openxmlformats.org/officeDocument/2006/relationships/tags" Target="../tags/tag40.xml"/><Relationship Id="rId5" Type="http://schemas.openxmlformats.org/officeDocument/2006/relationships/image" Target="../media/image22.png"/><Relationship Id="rId4" Type="http://schemas.openxmlformats.org/officeDocument/2006/relationships/notesSlide" Target="../notesSlides/notesSlide36.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image" Target="../media/image26.emf"/></Relationships>
</file>

<file path=ppt/slides/_rels/slide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76FC9C-B995-99A9-FBC5-F76B2E447946}"/>
              </a:ext>
            </a:extLst>
          </p:cNvPr>
          <p:cNvSpPr>
            <a:spLocks noGrp="1"/>
          </p:cNvSpPr>
          <p:nvPr>
            <p:ph type="title"/>
          </p:nvPr>
        </p:nvSpPr>
        <p:spPr>
          <a:xfrm>
            <a:off x="457200" y="627534"/>
            <a:ext cx="8229600" cy="857250"/>
          </a:xfrm>
        </p:spPr>
        <p:txBody>
          <a:bodyPr anchor="ctr">
            <a:normAutofit fontScale="90000"/>
          </a:bodyPr>
          <a:lstStyle/>
          <a:p>
            <a:r>
              <a:rPr kumimoji="1" lang="zh-CN" altLang="en-US" b="1" dirty="0">
                <a:solidFill>
                  <a:srgbClr val="FF0000"/>
                </a:solidFill>
              </a:rPr>
              <a:t>热烈欢迎计算机学院老师同仁们</a:t>
            </a:r>
            <a:br>
              <a:rPr kumimoji="1" lang="en-US" altLang="zh-CN" b="1" dirty="0">
                <a:solidFill>
                  <a:srgbClr val="FF0000"/>
                </a:solidFill>
              </a:rPr>
            </a:br>
            <a:r>
              <a:rPr kumimoji="1" lang="zh-CN" altLang="en-US" b="1" dirty="0">
                <a:solidFill>
                  <a:srgbClr val="FF0000"/>
                </a:solidFill>
              </a:rPr>
              <a:t>莅临指导！</a:t>
            </a:r>
          </a:p>
        </p:txBody>
      </p:sp>
      <p:sp>
        <p:nvSpPr>
          <p:cNvPr id="3" name="内容占位符 2">
            <a:extLst>
              <a:ext uri="{FF2B5EF4-FFF2-40B4-BE49-F238E27FC236}">
                <a16:creationId xmlns:a16="http://schemas.microsoft.com/office/drawing/2014/main" id="{EF99DEB3-D140-4A69-E651-04E982168493}"/>
              </a:ext>
            </a:extLst>
          </p:cNvPr>
          <p:cNvSpPr>
            <a:spLocks noGrp="1"/>
          </p:cNvSpPr>
          <p:nvPr>
            <p:ph idx="1"/>
          </p:nvPr>
        </p:nvSpPr>
        <p:spPr>
          <a:xfrm>
            <a:off x="323528" y="1995686"/>
            <a:ext cx="8229600" cy="3394472"/>
          </a:xfrm>
        </p:spPr>
        <p:txBody>
          <a:bodyPr>
            <a:normAutofit/>
          </a:bodyPr>
          <a:lstStyle/>
          <a:p>
            <a:r>
              <a:rPr kumimoji="1" lang="zh-CN" altLang="en-US" sz="2800" dirty="0"/>
              <a:t>课程名称：高级</a:t>
            </a:r>
            <a:r>
              <a:rPr kumimoji="1" lang="en-US" altLang="zh-CN" sz="2800" dirty="0"/>
              <a:t>Web</a:t>
            </a:r>
            <a:r>
              <a:rPr kumimoji="1" lang="zh-CN" altLang="en-US" sz="2800" dirty="0"/>
              <a:t>技术</a:t>
            </a:r>
            <a:endParaRPr kumimoji="1" lang="en-US" altLang="zh-CN" sz="2800" dirty="0"/>
          </a:p>
          <a:p>
            <a:r>
              <a:rPr kumimoji="1" lang="zh-CN" altLang="en-US" sz="2800" dirty="0"/>
              <a:t>授课教师：陈向</a:t>
            </a:r>
            <a:endParaRPr kumimoji="1" lang="en-US" altLang="zh-CN" sz="2800" dirty="0"/>
          </a:p>
          <a:p>
            <a:r>
              <a:rPr kumimoji="1" lang="zh-CN" altLang="en-US" sz="2800" dirty="0"/>
              <a:t>授课班级：</a:t>
            </a:r>
            <a:r>
              <a:rPr kumimoji="1" lang="en-US" altLang="zh-CN" sz="2800" dirty="0"/>
              <a:t>22</a:t>
            </a:r>
            <a:r>
              <a:rPr kumimoji="1" lang="zh-CN" altLang="en-US" sz="2800" dirty="0"/>
              <a:t>计算机</a:t>
            </a:r>
            <a:r>
              <a:rPr kumimoji="1" lang="en-US" altLang="zh-CN" sz="2800" dirty="0"/>
              <a:t>1-4</a:t>
            </a:r>
            <a:r>
              <a:rPr kumimoji="1" lang="zh-CN" altLang="en-US" sz="2800" dirty="0"/>
              <a:t>班</a:t>
            </a:r>
            <a:endParaRPr kumimoji="1" lang="en-US" altLang="zh-CN" sz="2800" dirty="0"/>
          </a:p>
          <a:p>
            <a:r>
              <a:rPr kumimoji="1" lang="zh-CN" altLang="en-US" sz="2800" dirty="0"/>
              <a:t>听课地点：九教</a:t>
            </a:r>
            <a:r>
              <a:rPr kumimoji="1" lang="en-US" altLang="zh-CN" sz="2800" dirty="0"/>
              <a:t>412</a:t>
            </a:r>
          </a:p>
          <a:p>
            <a:r>
              <a:rPr kumimoji="1" lang="zh-CN" altLang="en-US" sz="2800" dirty="0"/>
              <a:t>听课时间：</a:t>
            </a:r>
            <a:r>
              <a:rPr kumimoji="1" lang="en-US" altLang="zh-CN" sz="2800" dirty="0"/>
              <a:t>2024</a:t>
            </a:r>
            <a:r>
              <a:rPr kumimoji="1" lang="zh-CN" altLang="en-US" sz="2800" dirty="0"/>
              <a:t>年</a:t>
            </a:r>
            <a:r>
              <a:rPr kumimoji="1" lang="en-US" altLang="zh-CN" sz="2800" dirty="0"/>
              <a:t>4</a:t>
            </a:r>
            <a:r>
              <a:rPr kumimoji="1" lang="zh-CN" altLang="en-US" sz="2800" dirty="0"/>
              <a:t>月</a:t>
            </a:r>
            <a:r>
              <a:rPr kumimoji="1" lang="en-US" altLang="zh-CN" sz="2800" dirty="0"/>
              <a:t>2</a:t>
            </a:r>
            <a:r>
              <a:rPr kumimoji="1" lang="zh-CN" altLang="en-US" sz="2800" dirty="0"/>
              <a:t>日第</a:t>
            </a:r>
            <a:r>
              <a:rPr kumimoji="1" lang="en-US" altLang="zh-CN" sz="2800" dirty="0"/>
              <a:t>1-2</a:t>
            </a:r>
            <a:r>
              <a:rPr kumimoji="1" lang="zh-CN" altLang="en-US" sz="2800" dirty="0"/>
              <a:t>节课</a:t>
            </a:r>
          </a:p>
        </p:txBody>
      </p:sp>
    </p:spTree>
    <p:extLst>
      <p:ext uri="{BB962C8B-B14F-4D97-AF65-F5344CB8AC3E}">
        <p14:creationId xmlns:p14="http://schemas.microsoft.com/office/powerpoint/2010/main" val="1166073780"/>
      </p:ext>
    </p:extLst>
  </p:cSld>
  <p:clrMapOvr>
    <a:masterClrMapping/>
  </p:clrMapOvr>
  <p:transition spd="med">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D923C-4BFE-3C1A-4DD1-B4DCB5C382BF}"/>
              </a:ext>
            </a:extLst>
          </p:cNvPr>
          <p:cNvSpPr>
            <a:spLocks noGrp="1"/>
          </p:cNvSpPr>
          <p:nvPr>
            <p:ph type="title"/>
          </p:nvPr>
        </p:nvSpPr>
        <p:spPr/>
        <p:txBody>
          <a:bodyPr anchor="ctr">
            <a:normAutofit/>
          </a:bodyPr>
          <a:lstStyle/>
          <a:p>
            <a:r>
              <a:rPr kumimoji="1" lang="zh-CN" altLang="en-US" dirty="0"/>
              <a:t>使用</a:t>
            </a:r>
            <a:r>
              <a:rPr kumimoji="1" lang="en-US" altLang="zh-CN" dirty="0"/>
              <a:t>JSP+</a:t>
            </a:r>
            <a:r>
              <a:rPr kumimoji="1" lang="zh-CN" altLang="en-US" dirty="0"/>
              <a:t> </a:t>
            </a:r>
            <a:r>
              <a:rPr kumimoji="1" lang="en-US" altLang="zh-CN" dirty="0"/>
              <a:t>JDBC</a:t>
            </a:r>
            <a:r>
              <a:rPr kumimoji="1" lang="zh-CN" altLang="en-US" dirty="0"/>
              <a:t>技术的优缺点</a:t>
            </a:r>
          </a:p>
        </p:txBody>
      </p:sp>
      <p:sp>
        <p:nvSpPr>
          <p:cNvPr id="3" name="内容占位符 2">
            <a:extLst>
              <a:ext uri="{FF2B5EF4-FFF2-40B4-BE49-F238E27FC236}">
                <a16:creationId xmlns:a16="http://schemas.microsoft.com/office/drawing/2014/main" id="{C5B9AFA2-2E1A-71C0-FFC5-E271D858F695}"/>
              </a:ext>
            </a:extLst>
          </p:cNvPr>
          <p:cNvSpPr>
            <a:spLocks noGrp="1"/>
          </p:cNvSpPr>
          <p:nvPr>
            <p:ph sz="half" idx="1"/>
          </p:nvPr>
        </p:nvSpPr>
        <p:spPr>
          <a:xfrm>
            <a:off x="457200" y="1200151"/>
            <a:ext cx="6275040" cy="3737370"/>
          </a:xfrm>
        </p:spPr>
        <p:txBody>
          <a:bodyPr>
            <a:normAutofit/>
          </a:bodyPr>
          <a:lstStyle/>
          <a:p>
            <a:pPr marL="0" indent="0">
              <a:buNone/>
            </a:pPr>
            <a:endParaRPr kumimoji="1" lang="en-US" altLang="zh-CN" dirty="0"/>
          </a:p>
          <a:p>
            <a:r>
              <a:rPr kumimoji="1" lang="zh-CN" altLang="en-US" dirty="0"/>
              <a:t> 优点：</a:t>
            </a:r>
            <a:r>
              <a:rPr lang="zh-CN" altLang="en-US" dirty="0">
                <a:solidFill>
                  <a:srgbClr val="000000"/>
                </a:solidFill>
                <a:effectLst/>
                <a:latin typeface="Helvetica Neue" panose="02000503000000020004" pitchFamily="2" charset="0"/>
              </a:rPr>
              <a:t>易学易用，灵活，开发效率高，适合小型项目</a:t>
            </a:r>
            <a:endParaRPr kumimoji="1" lang="en-US" altLang="zh-CN" dirty="0">
              <a:solidFill>
                <a:srgbClr val="000000"/>
              </a:solidFill>
              <a:effectLst/>
              <a:latin typeface="Helvetica Neue" panose="02000503000000020004" pitchFamily="2" charset="0"/>
            </a:endParaRPr>
          </a:p>
          <a:p>
            <a:r>
              <a:rPr kumimoji="1" lang="zh-CN" altLang="en-US" dirty="0">
                <a:solidFill>
                  <a:srgbClr val="000000"/>
                </a:solidFill>
                <a:latin typeface="Helvetica Neue" panose="02000503000000020004" pitchFamily="2" charset="0"/>
              </a:rPr>
              <a:t>缺点：</a:t>
            </a:r>
            <a:r>
              <a:rPr lang="zh-CN" altLang="en-US" dirty="0">
                <a:solidFill>
                  <a:srgbClr val="000000"/>
                </a:solidFill>
                <a:effectLst/>
                <a:latin typeface="Helvetica Neue" panose="02000503000000020004" pitchFamily="2" charset="0"/>
              </a:rPr>
              <a:t>耦合度高，可读性差，不易于维护，安全性风险，以及性能问题。</a:t>
            </a:r>
            <a:endParaRPr kumimoji="1" lang="zh-CN" altLang="en-US" dirty="0"/>
          </a:p>
        </p:txBody>
      </p:sp>
      <p:pic>
        <p:nvPicPr>
          <p:cNvPr id="1026" name="Picture 2" descr="山高月小，水落石出。 诗词名句_词典网">
            <a:extLst>
              <a:ext uri="{FF2B5EF4-FFF2-40B4-BE49-F238E27FC236}">
                <a16:creationId xmlns:a16="http://schemas.microsoft.com/office/drawing/2014/main" id="{E4D89245-B970-6B06-06A0-594A24B89FB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24399" y="1184876"/>
            <a:ext cx="2619601" cy="3020689"/>
          </a:xfrm>
          <a:prstGeom prst="rect">
            <a:avLst/>
          </a:prstGeom>
          <a:noFill/>
          <a:effectLst>
            <a:outerShdw dir="5400000" algn="ctr" rotWithShape="0">
              <a:srgbClr val="000000"/>
            </a:outerShdw>
          </a:effectLst>
        </p:spPr>
      </p:pic>
    </p:spTree>
    <p:extLst>
      <p:ext uri="{BB962C8B-B14F-4D97-AF65-F5344CB8AC3E}">
        <p14:creationId xmlns:p14="http://schemas.microsoft.com/office/powerpoint/2010/main" val="3280956831"/>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10"/>
          <p:cNvSpPr txBox="1"/>
          <p:nvPr/>
        </p:nvSpPr>
        <p:spPr>
          <a:xfrm flipH="1">
            <a:off x="787980" y="932086"/>
            <a:ext cx="1218883" cy="415498"/>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100" dirty="0">
                <a:solidFill>
                  <a:schemeClr val="bg1"/>
                </a:solidFill>
                <a:latin typeface="Impact" panose="020B0806030902050204" charset="0"/>
                <a:ea typeface="微软雅黑" panose="020B0503020204020204" pitchFamily="34" charset="-122"/>
                <a:sym typeface="Arial" panose="020B0604020202020204" pitchFamily="34" charset="0"/>
              </a:rPr>
              <a:t>STEP  01</a:t>
            </a:r>
          </a:p>
        </p:txBody>
      </p:sp>
      <p:sp>
        <p:nvSpPr>
          <p:cNvPr id="17" name="1"/>
          <p:cNvSpPr txBox="1"/>
          <p:nvPr>
            <p:custDataLst>
              <p:tags r:id="rId1"/>
            </p:custDataLst>
          </p:nvPr>
        </p:nvSpPr>
        <p:spPr>
          <a:xfrm>
            <a:off x="1371400" y="2411372"/>
            <a:ext cx="6595982" cy="1613711"/>
          </a:xfrm>
          <a:prstGeom prst="rect">
            <a:avLst/>
          </a:prstGeom>
          <a:noFill/>
          <a:ln>
            <a:noFill/>
          </a:ln>
        </p:spPr>
        <p:txBody>
          <a:bodyPr wrap="square" rtlCol="0">
            <a:spAutoFit/>
          </a:bodyPr>
          <a:lstStyle/>
          <a:p>
            <a:pPr lvl="0">
              <a:lnSpc>
                <a:spcPct val="150000"/>
              </a:lnSpc>
            </a:pPr>
            <a:r>
              <a:rPr lang="zh-CN" altLang="en-US" sz="1350" dirty="0">
                <a:solidFill>
                  <a:srgbClr val="595959"/>
                </a:solidFill>
                <a:latin typeface="微软雅黑" panose="020B0503020204020204" pitchFamily="34" charset="-122"/>
                <a:ea typeface="微软雅黑" panose="020B0503020204020204" pitchFamily="34" charset="-122"/>
              </a:rPr>
              <a:t>        </a:t>
            </a:r>
            <a:r>
              <a:rPr lang="en-US" altLang="zh-CN" sz="1350" dirty="0">
                <a:solidFill>
                  <a:srgbClr val="595959"/>
                </a:solidFill>
                <a:latin typeface="微软雅黑" panose="020B0503020204020204" pitchFamily="34" charset="-122"/>
                <a:ea typeface="微软雅黑" panose="020B0503020204020204" pitchFamily="34" charset="-122"/>
              </a:rPr>
              <a:t>Spring</a:t>
            </a:r>
            <a:r>
              <a:rPr lang="zh-CN" altLang="zh-CN" sz="1350" dirty="0">
                <a:solidFill>
                  <a:srgbClr val="595959"/>
                </a:solidFill>
                <a:latin typeface="微软雅黑" panose="020B0503020204020204" pitchFamily="34" charset="-122"/>
                <a:ea typeface="微软雅黑" panose="020B0503020204020204" pitchFamily="34" charset="-122"/>
              </a:rPr>
              <a:t>是由</a:t>
            </a:r>
            <a:r>
              <a:rPr lang="en-US" altLang="zh-CN" sz="1350" dirty="0">
                <a:solidFill>
                  <a:srgbClr val="595959"/>
                </a:solidFill>
                <a:latin typeface="微软雅黑" panose="020B0503020204020204" pitchFamily="34" charset="-122"/>
                <a:ea typeface="微软雅黑" panose="020B0503020204020204" pitchFamily="34" charset="-122"/>
              </a:rPr>
              <a:t>Rod Johnson</a:t>
            </a:r>
            <a:r>
              <a:rPr lang="zh-CN" altLang="zh-CN" sz="1350" dirty="0">
                <a:solidFill>
                  <a:srgbClr val="595959"/>
                </a:solidFill>
                <a:latin typeface="微软雅黑" panose="020B0503020204020204" pitchFamily="34" charset="-122"/>
                <a:ea typeface="微软雅黑" panose="020B0503020204020204" pitchFamily="34" charset="-122"/>
              </a:rPr>
              <a:t>组织和开发的一个分层的</a:t>
            </a:r>
            <a:r>
              <a:rPr lang="en-US" altLang="zh-CN" sz="1350" dirty="0">
                <a:solidFill>
                  <a:srgbClr val="595959"/>
                </a:solidFill>
                <a:latin typeface="微软雅黑" panose="020B0503020204020204" pitchFamily="34" charset="-122"/>
                <a:ea typeface="微软雅黑" panose="020B0503020204020204" pitchFamily="34" charset="-122"/>
              </a:rPr>
              <a:t>Java SE/EE</a:t>
            </a:r>
            <a:r>
              <a:rPr lang="zh-CN" altLang="zh-CN" sz="1350" dirty="0">
                <a:solidFill>
                  <a:srgbClr val="1369B2"/>
                </a:solidFill>
                <a:latin typeface="微软雅黑" panose="020B0503020204020204" pitchFamily="34" charset="-122"/>
                <a:ea typeface="微软雅黑" panose="020B0503020204020204" pitchFamily="34" charset="-122"/>
              </a:rPr>
              <a:t>一站式</a:t>
            </a:r>
            <a:r>
              <a:rPr lang="zh-CN" altLang="zh-CN" sz="1350" dirty="0">
                <a:solidFill>
                  <a:srgbClr val="595959"/>
                </a:solidFill>
                <a:latin typeface="微软雅黑" panose="020B0503020204020204" pitchFamily="34" charset="-122"/>
                <a:ea typeface="微软雅黑" panose="020B0503020204020204" pitchFamily="34" charset="-122"/>
              </a:rPr>
              <a:t>（</a:t>
            </a:r>
            <a:r>
              <a:rPr lang="en-US" altLang="zh-CN" sz="1350" dirty="0">
                <a:solidFill>
                  <a:srgbClr val="595959"/>
                </a:solidFill>
                <a:latin typeface="微软雅黑" panose="020B0503020204020204" pitchFamily="34" charset="-122"/>
                <a:ea typeface="微软雅黑" panose="020B0503020204020204" pitchFamily="34" charset="-122"/>
              </a:rPr>
              <a:t>full-stack</a:t>
            </a:r>
            <a:r>
              <a:rPr lang="zh-CN" altLang="zh-CN" sz="1350" dirty="0">
                <a:solidFill>
                  <a:srgbClr val="595959"/>
                </a:solidFill>
                <a:latin typeface="微软雅黑" panose="020B0503020204020204" pitchFamily="34" charset="-122"/>
                <a:ea typeface="微软雅黑" panose="020B0503020204020204" pitchFamily="34" charset="-122"/>
              </a:rPr>
              <a:t>）轻量级</a:t>
            </a:r>
            <a:r>
              <a:rPr lang="zh-CN" altLang="zh-CN" sz="1350" dirty="0">
                <a:solidFill>
                  <a:srgbClr val="1369B2"/>
                </a:solidFill>
                <a:latin typeface="微软雅黑" panose="020B0503020204020204" pitchFamily="34" charset="-122"/>
                <a:ea typeface="微软雅黑" panose="020B0503020204020204" pitchFamily="34" charset="-122"/>
              </a:rPr>
              <a:t>开源</a:t>
            </a:r>
            <a:r>
              <a:rPr lang="zh-CN" altLang="zh-CN" sz="1350" dirty="0">
                <a:solidFill>
                  <a:srgbClr val="595959"/>
                </a:solidFill>
                <a:latin typeface="微软雅黑" panose="020B0503020204020204" pitchFamily="34" charset="-122"/>
                <a:ea typeface="微软雅黑" panose="020B0503020204020204" pitchFamily="34" charset="-122"/>
              </a:rPr>
              <a:t>框架。它最为核心的理念是</a:t>
            </a:r>
            <a:r>
              <a:rPr lang="zh-CN" altLang="en-US" sz="1350" dirty="0">
                <a:solidFill>
                  <a:srgbClr val="595959"/>
                </a:solidFill>
                <a:latin typeface="微软雅黑" panose="020B0503020204020204" pitchFamily="34" charset="-122"/>
                <a:ea typeface="微软雅黑" panose="020B0503020204020204" pitchFamily="34" charset="-122"/>
              </a:rPr>
              <a:t> </a:t>
            </a:r>
            <a:r>
              <a:rPr lang="en-US" altLang="zh-CN" sz="1350" dirty="0">
                <a:solidFill>
                  <a:srgbClr val="C00000"/>
                </a:solidFill>
                <a:latin typeface="微软雅黑" panose="020B0503020204020204" pitchFamily="34" charset="-122"/>
                <a:ea typeface="微软雅黑" panose="020B0503020204020204" pitchFamily="34" charset="-122"/>
              </a:rPr>
              <a:t>IoC</a:t>
            </a:r>
            <a:r>
              <a:rPr lang="zh-CN" altLang="zh-CN" sz="1350" dirty="0">
                <a:solidFill>
                  <a:srgbClr val="C00000"/>
                </a:solidFill>
                <a:latin typeface="微软雅黑" panose="020B0503020204020204" pitchFamily="34" charset="-122"/>
                <a:ea typeface="微软雅黑" panose="020B0503020204020204" pitchFamily="34" charset="-122"/>
              </a:rPr>
              <a:t>（控制反转）</a:t>
            </a:r>
            <a:r>
              <a:rPr lang="zh-CN" altLang="zh-CN" sz="1350" dirty="0">
                <a:solidFill>
                  <a:srgbClr val="595959"/>
                </a:solidFill>
                <a:latin typeface="微软雅黑" panose="020B0503020204020204" pitchFamily="34" charset="-122"/>
                <a:ea typeface="微软雅黑" panose="020B0503020204020204" pitchFamily="34" charset="-122"/>
              </a:rPr>
              <a:t>和</a:t>
            </a:r>
            <a:r>
              <a:rPr lang="zh-CN" altLang="en-US" sz="1350" dirty="0">
                <a:solidFill>
                  <a:srgbClr val="595959"/>
                </a:solidFill>
                <a:latin typeface="微软雅黑" panose="020B0503020204020204" pitchFamily="34" charset="-122"/>
                <a:ea typeface="微软雅黑" panose="020B0503020204020204" pitchFamily="34" charset="-122"/>
              </a:rPr>
              <a:t> </a:t>
            </a:r>
            <a:r>
              <a:rPr lang="en-US" altLang="zh-CN" sz="1350" dirty="0">
                <a:solidFill>
                  <a:srgbClr val="C00000"/>
                </a:solidFill>
                <a:latin typeface="微软雅黑" panose="020B0503020204020204" pitchFamily="34" charset="-122"/>
                <a:ea typeface="微软雅黑" panose="020B0503020204020204" pitchFamily="34" charset="-122"/>
              </a:rPr>
              <a:t>AOP</a:t>
            </a:r>
            <a:r>
              <a:rPr lang="zh-CN" altLang="zh-CN" sz="1350" dirty="0">
                <a:solidFill>
                  <a:srgbClr val="C00000"/>
                </a:solidFill>
                <a:latin typeface="微软雅黑" panose="020B0503020204020204" pitchFamily="34" charset="-122"/>
                <a:ea typeface="微软雅黑" panose="020B0503020204020204" pitchFamily="34" charset="-122"/>
              </a:rPr>
              <a:t>（面向切面编程）</a:t>
            </a:r>
            <a:r>
              <a:rPr lang="zh-CN" altLang="zh-CN" sz="1350" dirty="0">
                <a:solidFill>
                  <a:srgbClr val="595959"/>
                </a:solidFill>
                <a:latin typeface="微软雅黑" panose="020B0503020204020204" pitchFamily="34" charset="-122"/>
                <a:ea typeface="微软雅黑" panose="020B0503020204020204" pitchFamily="34" charset="-122"/>
              </a:rPr>
              <a:t>，其中，</a:t>
            </a:r>
            <a:r>
              <a:rPr lang="en-US" altLang="zh-CN" sz="1350" dirty="0">
                <a:solidFill>
                  <a:srgbClr val="595959"/>
                </a:solidFill>
                <a:latin typeface="微软雅黑" panose="020B0503020204020204" pitchFamily="34" charset="-122"/>
                <a:ea typeface="微软雅黑" panose="020B0503020204020204" pitchFamily="34" charset="-122"/>
              </a:rPr>
              <a:t>IoC</a:t>
            </a:r>
            <a:r>
              <a:rPr lang="zh-CN" altLang="zh-CN" sz="1350" dirty="0">
                <a:solidFill>
                  <a:srgbClr val="595959"/>
                </a:solidFill>
                <a:latin typeface="微软雅黑" panose="020B0503020204020204" pitchFamily="34" charset="-122"/>
                <a:ea typeface="微软雅黑" panose="020B0503020204020204" pitchFamily="34" charset="-122"/>
              </a:rPr>
              <a:t>是</a:t>
            </a:r>
            <a:r>
              <a:rPr lang="en-US" altLang="zh-CN" sz="1350" dirty="0">
                <a:solidFill>
                  <a:srgbClr val="595959"/>
                </a:solidFill>
                <a:latin typeface="微软雅黑" panose="020B0503020204020204" pitchFamily="34" charset="-122"/>
                <a:ea typeface="微软雅黑" panose="020B0503020204020204" pitchFamily="34" charset="-122"/>
              </a:rPr>
              <a:t>Spring</a:t>
            </a:r>
            <a:r>
              <a:rPr lang="zh-CN" altLang="zh-CN" sz="1350" dirty="0">
                <a:solidFill>
                  <a:srgbClr val="595959"/>
                </a:solidFill>
                <a:latin typeface="微软雅黑" panose="020B0503020204020204" pitchFamily="34" charset="-122"/>
                <a:ea typeface="微软雅黑" panose="020B0503020204020204" pitchFamily="34" charset="-122"/>
              </a:rPr>
              <a:t>的基础，它支撑着</a:t>
            </a:r>
            <a:r>
              <a:rPr lang="en-US" altLang="zh-CN" sz="1350" dirty="0">
                <a:solidFill>
                  <a:srgbClr val="595959"/>
                </a:solidFill>
                <a:latin typeface="微软雅黑" panose="020B0503020204020204" pitchFamily="34" charset="-122"/>
                <a:ea typeface="微软雅黑" panose="020B0503020204020204" pitchFamily="34" charset="-122"/>
              </a:rPr>
              <a:t>Spring</a:t>
            </a:r>
            <a:r>
              <a:rPr lang="zh-CN" altLang="zh-CN" sz="1350" dirty="0">
                <a:solidFill>
                  <a:srgbClr val="595959"/>
                </a:solidFill>
                <a:latin typeface="微软雅黑" panose="020B0503020204020204" pitchFamily="34" charset="-122"/>
                <a:ea typeface="微软雅黑" panose="020B0503020204020204" pitchFamily="34" charset="-122"/>
              </a:rPr>
              <a:t>对</a:t>
            </a:r>
            <a:r>
              <a:rPr lang="en-US" altLang="zh-CN" sz="1350" dirty="0">
                <a:solidFill>
                  <a:srgbClr val="595959"/>
                </a:solidFill>
                <a:latin typeface="微软雅黑" panose="020B0503020204020204" pitchFamily="34" charset="-122"/>
                <a:ea typeface="微软雅黑" panose="020B0503020204020204" pitchFamily="34" charset="-122"/>
              </a:rPr>
              <a:t>JavaBean</a:t>
            </a:r>
            <a:r>
              <a:rPr lang="zh-CN" altLang="zh-CN" sz="1350" dirty="0">
                <a:solidFill>
                  <a:srgbClr val="595959"/>
                </a:solidFill>
                <a:latin typeface="微软雅黑" panose="020B0503020204020204" pitchFamily="34" charset="-122"/>
                <a:ea typeface="微软雅黑" panose="020B0503020204020204" pitchFamily="34" charset="-122"/>
              </a:rPr>
              <a:t>的管理功能；</a:t>
            </a:r>
            <a:r>
              <a:rPr lang="en-US" altLang="zh-CN" sz="1350" dirty="0">
                <a:solidFill>
                  <a:srgbClr val="595959"/>
                </a:solidFill>
                <a:latin typeface="微软雅黑" panose="020B0503020204020204" pitchFamily="34" charset="-122"/>
                <a:ea typeface="微软雅黑" panose="020B0503020204020204" pitchFamily="34" charset="-122"/>
              </a:rPr>
              <a:t>AOP</a:t>
            </a:r>
            <a:r>
              <a:rPr lang="zh-CN" altLang="zh-CN" sz="1350" dirty="0">
                <a:solidFill>
                  <a:srgbClr val="595959"/>
                </a:solidFill>
                <a:latin typeface="微软雅黑" panose="020B0503020204020204" pitchFamily="34" charset="-122"/>
                <a:ea typeface="微软雅黑" panose="020B0503020204020204" pitchFamily="34" charset="-122"/>
              </a:rPr>
              <a:t>是</a:t>
            </a:r>
            <a:r>
              <a:rPr lang="en-US" altLang="zh-CN" sz="1350" dirty="0">
                <a:solidFill>
                  <a:srgbClr val="595959"/>
                </a:solidFill>
                <a:latin typeface="微软雅黑" panose="020B0503020204020204" pitchFamily="34" charset="-122"/>
                <a:ea typeface="微软雅黑" panose="020B0503020204020204" pitchFamily="34" charset="-122"/>
              </a:rPr>
              <a:t>Spring </a:t>
            </a:r>
            <a:r>
              <a:rPr lang="zh-CN" altLang="zh-CN" sz="1350" dirty="0">
                <a:solidFill>
                  <a:srgbClr val="595959"/>
                </a:solidFill>
                <a:latin typeface="微软雅黑" panose="020B0503020204020204" pitchFamily="34" charset="-122"/>
                <a:ea typeface="微软雅黑" panose="020B0503020204020204" pitchFamily="34" charset="-122"/>
              </a:rPr>
              <a:t>的重要特性，</a:t>
            </a:r>
            <a:r>
              <a:rPr lang="en-US" altLang="zh-CN" sz="1350" dirty="0">
                <a:solidFill>
                  <a:srgbClr val="595959"/>
                </a:solidFill>
                <a:latin typeface="微软雅黑" panose="020B0503020204020204" pitchFamily="34" charset="-122"/>
                <a:ea typeface="微软雅黑" panose="020B0503020204020204" pitchFamily="34" charset="-122"/>
              </a:rPr>
              <a:t>AOP</a:t>
            </a:r>
            <a:r>
              <a:rPr lang="zh-CN" altLang="zh-CN" sz="1350" dirty="0">
                <a:solidFill>
                  <a:srgbClr val="595959"/>
                </a:solidFill>
                <a:latin typeface="微软雅黑" panose="020B0503020204020204" pitchFamily="34" charset="-122"/>
                <a:ea typeface="微软雅黑" panose="020B0503020204020204" pitchFamily="34" charset="-122"/>
              </a:rPr>
              <a:t>是通过预编译方式和运行期间动态代理实现程序功能，也就是说可以在不修改源代码的情况下，给程序统一添加功能</a:t>
            </a:r>
            <a:r>
              <a:rPr lang="zh-CN" altLang="en-US" sz="1350" dirty="0">
                <a:solidFill>
                  <a:srgbClr val="595959"/>
                </a:solidFill>
                <a:latin typeface="微软雅黑" panose="020B0503020204020204" pitchFamily="34" charset="-122"/>
                <a:ea typeface="微软雅黑" panose="020B0503020204020204" pitchFamily="34" charset="-122"/>
              </a:rPr>
              <a:t>。</a:t>
            </a:r>
            <a:endParaRPr lang="en-US" altLang="zh-CN" sz="1350" dirty="0">
              <a:solidFill>
                <a:srgbClr val="595959"/>
              </a:solidFill>
              <a:latin typeface="微软雅黑" panose="020B0503020204020204" pitchFamily="34" charset="-122"/>
              <a:ea typeface="微软雅黑" panose="020B0503020204020204" pitchFamily="34" charset="-122"/>
            </a:endParaRPr>
          </a:p>
        </p:txBody>
      </p:sp>
      <p:sp>
        <p:nvSpPr>
          <p:cNvPr id="13" name="圆角矩形 12"/>
          <p:cNvSpPr/>
          <p:nvPr/>
        </p:nvSpPr>
        <p:spPr>
          <a:xfrm>
            <a:off x="623630" y="1858841"/>
            <a:ext cx="8052825" cy="2729133"/>
          </a:xfrm>
          <a:prstGeom prst="roundRect">
            <a:avLst>
              <a:gd name="adj" fmla="val 0"/>
            </a:avLst>
          </a:pr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矩形 93"/>
          <p:cNvSpPr/>
          <p:nvPr/>
        </p:nvSpPr>
        <p:spPr>
          <a:xfrm>
            <a:off x="942175" y="2107801"/>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矩形 93"/>
          <p:cNvSpPr/>
          <p:nvPr/>
        </p:nvSpPr>
        <p:spPr>
          <a:xfrm rot="10800000">
            <a:off x="8141650" y="4036969"/>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10"/>
          <p:cNvSpPr txBox="1"/>
          <p:nvPr/>
        </p:nvSpPr>
        <p:spPr>
          <a:xfrm flipH="1">
            <a:off x="787980" y="932086"/>
            <a:ext cx="1218883" cy="415498"/>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100" dirty="0">
                <a:solidFill>
                  <a:schemeClr val="bg1"/>
                </a:solidFill>
                <a:latin typeface="Impact" panose="020B0806030902050204" charset="0"/>
                <a:ea typeface="微软雅黑" panose="020B0503020204020204" pitchFamily="34" charset="-122"/>
                <a:sym typeface="Arial" panose="020B0604020202020204" pitchFamily="34" charset="0"/>
              </a:rPr>
              <a:t>STEP  03</a:t>
            </a:r>
          </a:p>
        </p:txBody>
      </p:sp>
      <p:sp>
        <p:nvSpPr>
          <p:cNvPr id="16" name="Chevron 3"/>
          <p:cNvSpPr/>
          <p:nvPr>
            <p:custDataLst>
              <p:tags r:id="rId2"/>
            </p:custDataLst>
          </p:nvPr>
        </p:nvSpPr>
        <p:spPr>
          <a:xfrm>
            <a:off x="629049" y="848653"/>
            <a:ext cx="2431462" cy="499471"/>
          </a:xfrm>
          <a:prstGeom prst="chevron">
            <a:avLst>
              <a:gd name="adj" fmla="val 43848"/>
            </a:avLst>
          </a:prstGeom>
          <a:solidFill>
            <a:srgbClr val="FFFFFF">
              <a:lumMod val="75000"/>
            </a:srgbClr>
          </a:solidFill>
          <a:ln w="12700" cap="flat" cmpd="sng" algn="ctr">
            <a:noFill/>
            <a:prstDash val="solid"/>
            <a:miter lim="800000"/>
          </a:ln>
          <a:effectLst/>
        </p:spPr>
        <p:txBody>
          <a:bodyPr rtlCol="0" anchor="ctr">
            <a:normAutofit/>
          </a:bodyPr>
          <a:lstStyle/>
          <a:p>
            <a:pPr algn="ctr">
              <a:lnSpc>
                <a:spcPct val="120000"/>
              </a:lnSpc>
            </a:pPr>
            <a:endParaRPr lang="en-GB" sz="675">
              <a:solidFill>
                <a:sysClr val="windowText" lastClr="000000"/>
              </a:solidFill>
              <a:latin typeface="Arial" panose="020B0604020202020204" pitchFamily="34" charset="0"/>
              <a:ea typeface="微软雅黑" panose="020B0503020204020204" pitchFamily="34" charset="-122"/>
            </a:endParaRPr>
          </a:p>
        </p:txBody>
      </p:sp>
      <p:sp>
        <p:nvSpPr>
          <p:cNvPr id="20" name="文本框 1"/>
          <p:cNvSpPr txBox="1"/>
          <p:nvPr/>
        </p:nvSpPr>
        <p:spPr>
          <a:xfrm>
            <a:off x="879403" y="953642"/>
            <a:ext cx="2074350" cy="323165"/>
          </a:xfrm>
          <a:prstGeom prst="rect">
            <a:avLst/>
          </a:prstGeom>
          <a:noFill/>
        </p:spPr>
        <p:txBody>
          <a:bodyPr wrap="none" rtlCol="0">
            <a:spAutoFit/>
          </a:bodyPr>
          <a:lstStyle/>
          <a:p>
            <a:r>
              <a:rPr lang="en-US" altLang="zh-CN" sz="1500" dirty="0">
                <a:solidFill>
                  <a:srgbClr val="1369B2"/>
                </a:solidFill>
                <a:latin typeface="微软雅黑" panose="020B0503020204020204" pitchFamily="34" charset="-122"/>
                <a:ea typeface="微软雅黑" panose="020B0503020204020204" pitchFamily="34" charset="-122"/>
              </a:rPr>
              <a:t>String</a:t>
            </a:r>
            <a:r>
              <a:rPr lang="zh-CN" altLang="en-US" sz="1500" dirty="0">
                <a:solidFill>
                  <a:srgbClr val="1369B2"/>
                </a:solidFill>
                <a:latin typeface="微软雅黑" panose="020B0503020204020204" pitchFamily="34" charset="-122"/>
                <a:ea typeface="微软雅黑" panose="020B0503020204020204" pitchFamily="34" charset="-122"/>
              </a:rPr>
              <a:t>框架的核心技术</a:t>
            </a:r>
          </a:p>
        </p:txBody>
      </p:sp>
      <p:sp>
        <p:nvSpPr>
          <p:cNvPr id="11" name="Title 1"/>
          <p:cNvSpPr txBox="1"/>
          <p:nvPr/>
        </p:nvSpPr>
        <p:spPr>
          <a:xfrm>
            <a:off x="857880" y="200200"/>
            <a:ext cx="2039625" cy="379477"/>
          </a:xfrm>
          <a:prstGeom prst="rect">
            <a:avLst/>
          </a:prstGeom>
        </p:spPr>
        <p:txBody>
          <a:bodyPr lIns="0" tIns="45719" rIns="0" bIns="45719"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1800" b="1" dirty="0">
                <a:solidFill>
                  <a:srgbClr val="595959"/>
                </a:solidFill>
                <a:latin typeface="微软雅黑" panose="020B0503020204020204" pitchFamily="34" charset="-122"/>
                <a:ea typeface="微软雅黑" panose="020B0503020204020204" pitchFamily="34" charset="-122"/>
                <a:cs typeface="+mn-ea"/>
                <a:sym typeface="+mn-lt"/>
              </a:rPr>
              <a:t>1.1.1  Spring</a:t>
            </a:r>
            <a:r>
              <a:rPr lang="zh-CN" altLang="en-US" sz="1800" b="1" dirty="0">
                <a:solidFill>
                  <a:srgbClr val="595959"/>
                </a:solidFill>
                <a:latin typeface="微软雅黑" panose="020B0503020204020204" pitchFamily="34" charset="-122"/>
                <a:ea typeface="微软雅黑" panose="020B0503020204020204" pitchFamily="34" charset="-122"/>
                <a:cs typeface="+mn-ea"/>
                <a:sym typeface="+mn-lt"/>
              </a:rPr>
              <a:t>概述</a:t>
            </a:r>
            <a:endParaRPr lang="en-GB" altLang="zh-CN" sz="1800" b="1" dirty="0">
              <a:solidFill>
                <a:srgbClr val="595959"/>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10"/>
          <p:cNvSpPr txBox="1"/>
          <p:nvPr/>
        </p:nvSpPr>
        <p:spPr>
          <a:xfrm flipH="1">
            <a:off x="787980" y="932086"/>
            <a:ext cx="1218883" cy="415498"/>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100" dirty="0">
                <a:solidFill>
                  <a:schemeClr val="bg1"/>
                </a:solidFill>
                <a:latin typeface="Impact" panose="020B0806030902050204" charset="0"/>
                <a:ea typeface="微软雅黑" panose="020B0503020204020204" pitchFamily="34" charset="-122"/>
                <a:sym typeface="Arial" panose="020B0604020202020204" pitchFamily="34" charset="0"/>
              </a:rPr>
              <a:t>STEP  01</a:t>
            </a:r>
          </a:p>
        </p:txBody>
      </p:sp>
      <p:sp>
        <p:nvSpPr>
          <p:cNvPr id="17" name="1"/>
          <p:cNvSpPr txBox="1"/>
          <p:nvPr>
            <p:custDataLst>
              <p:tags r:id="rId1"/>
            </p:custDataLst>
          </p:nvPr>
        </p:nvSpPr>
        <p:spPr>
          <a:xfrm>
            <a:off x="1371400" y="2463450"/>
            <a:ext cx="6595982" cy="990464"/>
          </a:xfrm>
          <a:prstGeom prst="rect">
            <a:avLst/>
          </a:prstGeom>
          <a:noFill/>
          <a:ln>
            <a:noFill/>
          </a:ln>
        </p:spPr>
        <p:txBody>
          <a:bodyPr wrap="square" rtlCol="0">
            <a:spAutoFit/>
          </a:bodyPr>
          <a:lstStyle/>
          <a:p>
            <a:pPr>
              <a:lnSpc>
                <a:spcPct val="150000"/>
              </a:lnSpc>
            </a:pPr>
            <a:r>
              <a:rPr lang="zh-CN" altLang="en-US" sz="1350" dirty="0">
                <a:solidFill>
                  <a:srgbClr val="595959"/>
                </a:solidFill>
                <a:latin typeface="微软雅黑" panose="020B0503020204020204" pitchFamily="34" charset="-122"/>
                <a:ea typeface="微软雅黑" panose="020B0503020204020204" pitchFamily="34" charset="-122"/>
              </a:rPr>
              <a:t>        </a:t>
            </a:r>
            <a:r>
              <a:rPr lang="en-US" altLang="zh-CN" sz="1350" dirty="0">
                <a:solidFill>
                  <a:srgbClr val="1369B2"/>
                </a:solidFill>
                <a:latin typeface="微软雅黑" panose="020B0503020204020204" pitchFamily="34" charset="-122"/>
                <a:ea typeface="微软雅黑" panose="020B0503020204020204" pitchFamily="34" charset="-122"/>
              </a:rPr>
              <a:t>Spring</a:t>
            </a:r>
            <a:r>
              <a:rPr lang="zh-CN" altLang="zh-CN" sz="1350" dirty="0">
                <a:solidFill>
                  <a:srgbClr val="595959"/>
                </a:solidFill>
                <a:latin typeface="微软雅黑" panose="020B0503020204020204" pitchFamily="34" charset="-122"/>
                <a:ea typeface="微软雅黑" panose="020B0503020204020204" pitchFamily="34" charset="-122"/>
              </a:rPr>
              <a:t>作为</a:t>
            </a:r>
            <a:r>
              <a:rPr lang="en-US" altLang="zh-CN" sz="1350" dirty="0">
                <a:solidFill>
                  <a:srgbClr val="595959"/>
                </a:solidFill>
                <a:latin typeface="微软雅黑" panose="020B0503020204020204" pitchFamily="34" charset="-122"/>
                <a:ea typeface="微软雅黑" panose="020B0503020204020204" pitchFamily="34" charset="-122"/>
              </a:rPr>
              <a:t>Java EE</a:t>
            </a:r>
            <a:r>
              <a:rPr lang="zh-CN" altLang="zh-CN" sz="1350" dirty="0">
                <a:solidFill>
                  <a:srgbClr val="595959"/>
                </a:solidFill>
                <a:latin typeface="微软雅黑" panose="020B0503020204020204" pitchFamily="34" charset="-122"/>
                <a:ea typeface="微软雅黑" panose="020B0503020204020204" pitchFamily="34" charset="-122"/>
              </a:rPr>
              <a:t>的一个全方位应用程序框架，为开发企业级应用提供了一个健壮、高效的解决方案。它不仅可以应用于</a:t>
            </a:r>
            <a:r>
              <a:rPr lang="en-US" altLang="zh-CN" sz="1350" dirty="0">
                <a:solidFill>
                  <a:srgbClr val="595959"/>
                </a:solidFill>
                <a:latin typeface="微软雅黑" panose="020B0503020204020204" pitchFamily="34" charset="-122"/>
                <a:ea typeface="微软雅黑" panose="020B0503020204020204" pitchFamily="34" charset="-122"/>
              </a:rPr>
              <a:t>Java</a:t>
            </a:r>
            <a:r>
              <a:rPr lang="zh-CN" altLang="zh-CN" sz="1350" dirty="0">
                <a:solidFill>
                  <a:srgbClr val="595959"/>
                </a:solidFill>
                <a:latin typeface="微软雅黑" panose="020B0503020204020204" pitchFamily="34" charset="-122"/>
                <a:ea typeface="微软雅黑" panose="020B0503020204020204" pitchFamily="34" charset="-122"/>
              </a:rPr>
              <a:t>应用的开发，也可以应用于服务器端开发。</a:t>
            </a:r>
            <a:r>
              <a:rPr lang="en-US" altLang="zh-CN" sz="1350" dirty="0">
                <a:solidFill>
                  <a:srgbClr val="595959"/>
                </a:solidFill>
                <a:latin typeface="微软雅黑" panose="020B0503020204020204" pitchFamily="34" charset="-122"/>
                <a:ea typeface="微软雅黑" panose="020B0503020204020204" pitchFamily="34" charset="-122"/>
              </a:rPr>
              <a:t>Spring</a:t>
            </a:r>
            <a:r>
              <a:rPr lang="zh-CN" altLang="zh-CN" sz="1350" dirty="0">
                <a:solidFill>
                  <a:srgbClr val="595959"/>
                </a:solidFill>
                <a:latin typeface="微软雅黑" panose="020B0503020204020204" pitchFamily="34" charset="-122"/>
                <a:ea typeface="微软雅黑" panose="020B0503020204020204" pitchFamily="34" charset="-122"/>
              </a:rPr>
              <a:t>之所以得到如此</a:t>
            </a:r>
            <a:r>
              <a:rPr lang="zh-CN" altLang="zh-CN" sz="1350" dirty="0">
                <a:solidFill>
                  <a:srgbClr val="1369B2"/>
                </a:solidFill>
                <a:latin typeface="微软雅黑" panose="020B0503020204020204" pitchFamily="34" charset="-122"/>
                <a:ea typeface="微软雅黑" panose="020B0503020204020204" pitchFamily="34" charset="-122"/>
              </a:rPr>
              <a:t>广泛</a:t>
            </a:r>
            <a:r>
              <a:rPr lang="zh-CN" altLang="zh-CN" sz="1350" dirty="0">
                <a:solidFill>
                  <a:srgbClr val="595959"/>
                </a:solidFill>
                <a:latin typeface="微软雅黑" panose="020B0503020204020204" pitchFamily="34" charset="-122"/>
                <a:ea typeface="微软雅黑" panose="020B0503020204020204" pitchFamily="34" charset="-122"/>
              </a:rPr>
              <a:t>应用，是因为</a:t>
            </a:r>
            <a:r>
              <a:rPr lang="en-US" altLang="zh-CN" sz="1350" dirty="0">
                <a:solidFill>
                  <a:srgbClr val="595959"/>
                </a:solidFill>
                <a:latin typeface="微软雅黑" panose="020B0503020204020204" pitchFamily="34" charset="-122"/>
                <a:ea typeface="微软雅黑" panose="020B0503020204020204" pitchFamily="34" charset="-122"/>
              </a:rPr>
              <a:t>Spring</a:t>
            </a:r>
            <a:r>
              <a:rPr lang="zh-CN" altLang="zh-CN" sz="1350" dirty="0">
                <a:solidFill>
                  <a:srgbClr val="595959"/>
                </a:solidFill>
                <a:latin typeface="微软雅黑" panose="020B0503020204020204" pitchFamily="34" charset="-122"/>
                <a:ea typeface="微软雅黑" panose="020B0503020204020204" pitchFamily="34" charset="-122"/>
              </a:rPr>
              <a:t>框架具有以下几个优点</a:t>
            </a:r>
            <a:r>
              <a:rPr lang="zh-CN" altLang="en-US" sz="1350" dirty="0">
                <a:solidFill>
                  <a:srgbClr val="595959"/>
                </a:solidFill>
                <a:latin typeface="微软雅黑" panose="020B0503020204020204" pitchFamily="34" charset="-122"/>
                <a:ea typeface="微软雅黑" panose="020B0503020204020204" pitchFamily="34" charset="-122"/>
              </a:rPr>
              <a:t>。</a:t>
            </a:r>
            <a:endParaRPr lang="zh-CN" altLang="zh-CN" sz="1350" dirty="0">
              <a:solidFill>
                <a:srgbClr val="595959"/>
              </a:solidFill>
              <a:latin typeface="微软雅黑" panose="020B0503020204020204" pitchFamily="34" charset="-122"/>
              <a:ea typeface="微软雅黑" panose="020B0503020204020204" pitchFamily="34" charset="-122"/>
            </a:endParaRPr>
          </a:p>
        </p:txBody>
      </p:sp>
      <p:sp>
        <p:nvSpPr>
          <p:cNvPr id="13" name="圆角矩形 12"/>
          <p:cNvSpPr/>
          <p:nvPr/>
        </p:nvSpPr>
        <p:spPr>
          <a:xfrm>
            <a:off x="979842" y="2209279"/>
            <a:ext cx="7399414" cy="1489907"/>
          </a:xfrm>
          <a:prstGeom prst="roundRect">
            <a:avLst>
              <a:gd name="adj" fmla="val 0"/>
            </a:avLst>
          </a:pr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矩形 93"/>
          <p:cNvSpPr/>
          <p:nvPr/>
        </p:nvSpPr>
        <p:spPr>
          <a:xfrm>
            <a:off x="942175" y="2169217"/>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矩形 93"/>
          <p:cNvSpPr/>
          <p:nvPr/>
        </p:nvSpPr>
        <p:spPr>
          <a:xfrm rot="10800000">
            <a:off x="8141650" y="3453524"/>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10"/>
          <p:cNvSpPr txBox="1"/>
          <p:nvPr/>
        </p:nvSpPr>
        <p:spPr>
          <a:xfrm flipH="1">
            <a:off x="787980" y="932086"/>
            <a:ext cx="1218883" cy="415498"/>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100" dirty="0">
                <a:solidFill>
                  <a:schemeClr val="bg1"/>
                </a:solidFill>
                <a:latin typeface="Impact" panose="020B0806030902050204" charset="0"/>
                <a:ea typeface="微软雅黑" panose="020B0503020204020204" pitchFamily="34" charset="-122"/>
                <a:sym typeface="Arial" panose="020B0604020202020204" pitchFamily="34" charset="0"/>
              </a:rPr>
              <a:t>STEP  03</a:t>
            </a:r>
          </a:p>
        </p:txBody>
      </p:sp>
      <p:sp>
        <p:nvSpPr>
          <p:cNvPr id="16" name="Chevron 3"/>
          <p:cNvSpPr/>
          <p:nvPr>
            <p:custDataLst>
              <p:tags r:id="rId2"/>
            </p:custDataLst>
          </p:nvPr>
        </p:nvSpPr>
        <p:spPr>
          <a:xfrm>
            <a:off x="629049" y="848653"/>
            <a:ext cx="2124387" cy="499471"/>
          </a:xfrm>
          <a:prstGeom prst="chevron">
            <a:avLst>
              <a:gd name="adj" fmla="val 43848"/>
            </a:avLst>
          </a:prstGeom>
          <a:solidFill>
            <a:srgbClr val="FFFFFF">
              <a:lumMod val="75000"/>
            </a:srgbClr>
          </a:solidFill>
          <a:ln w="12700" cap="flat" cmpd="sng" algn="ctr">
            <a:noFill/>
            <a:prstDash val="solid"/>
            <a:miter lim="800000"/>
          </a:ln>
          <a:effectLst/>
        </p:spPr>
        <p:txBody>
          <a:bodyPr rtlCol="0" anchor="ctr">
            <a:normAutofit/>
          </a:bodyPr>
          <a:lstStyle/>
          <a:p>
            <a:pPr algn="ctr">
              <a:lnSpc>
                <a:spcPct val="120000"/>
              </a:lnSpc>
            </a:pPr>
            <a:endParaRPr lang="en-GB" sz="675">
              <a:solidFill>
                <a:sysClr val="windowText" lastClr="000000"/>
              </a:solidFill>
              <a:latin typeface="Arial" panose="020B0604020202020204" pitchFamily="34" charset="0"/>
              <a:ea typeface="微软雅黑" panose="020B0503020204020204" pitchFamily="34" charset="-122"/>
            </a:endParaRPr>
          </a:p>
        </p:txBody>
      </p:sp>
      <p:sp>
        <p:nvSpPr>
          <p:cNvPr id="20" name="文本框 1"/>
          <p:cNvSpPr txBox="1"/>
          <p:nvPr/>
        </p:nvSpPr>
        <p:spPr>
          <a:xfrm>
            <a:off x="879403" y="953641"/>
            <a:ext cx="1689630" cy="553998"/>
          </a:xfrm>
          <a:prstGeom prst="rect">
            <a:avLst/>
          </a:prstGeom>
          <a:noFill/>
        </p:spPr>
        <p:txBody>
          <a:bodyPr wrap="none" rtlCol="0">
            <a:spAutoFit/>
          </a:bodyPr>
          <a:lstStyle/>
          <a:p>
            <a:r>
              <a:rPr lang="en-US" altLang="zh-CN" sz="1500" dirty="0">
                <a:solidFill>
                  <a:srgbClr val="1369B2"/>
                </a:solidFill>
                <a:latin typeface="微软雅黑" panose="020B0503020204020204" pitchFamily="34" charset="-122"/>
                <a:ea typeface="微软雅黑" panose="020B0503020204020204" pitchFamily="34" charset="-122"/>
              </a:rPr>
              <a:t>String</a:t>
            </a:r>
            <a:r>
              <a:rPr lang="zh-CN" altLang="en-US" sz="1500" dirty="0">
                <a:solidFill>
                  <a:srgbClr val="1369B2"/>
                </a:solidFill>
                <a:latin typeface="微软雅黑" panose="020B0503020204020204" pitchFamily="34" charset="-122"/>
                <a:ea typeface="微软雅黑" panose="020B0503020204020204" pitchFamily="34" charset="-122"/>
              </a:rPr>
              <a:t>框架的作用</a:t>
            </a:r>
            <a:endParaRPr lang="zh-CN" altLang="zh-CN" sz="1500" dirty="0">
              <a:solidFill>
                <a:srgbClr val="1369B2"/>
              </a:solidFill>
              <a:latin typeface="微软雅黑" panose="020B0503020204020204" pitchFamily="34" charset="-122"/>
              <a:ea typeface="微软雅黑" panose="020B0503020204020204" pitchFamily="34" charset="-122"/>
            </a:endParaRPr>
          </a:p>
          <a:p>
            <a:endParaRPr lang="zh-CN" altLang="en-US" sz="1500" dirty="0">
              <a:solidFill>
                <a:srgbClr val="1369B2"/>
              </a:solidFill>
              <a:latin typeface="微软雅黑" panose="020B0503020204020204" pitchFamily="34" charset="-122"/>
              <a:ea typeface="微软雅黑" panose="020B0503020204020204" pitchFamily="34" charset="-122"/>
            </a:endParaRPr>
          </a:p>
        </p:txBody>
      </p:sp>
      <p:sp>
        <p:nvSpPr>
          <p:cNvPr id="11" name="Title 1"/>
          <p:cNvSpPr txBox="1"/>
          <p:nvPr/>
        </p:nvSpPr>
        <p:spPr>
          <a:xfrm>
            <a:off x="857880" y="200200"/>
            <a:ext cx="2776860" cy="379477"/>
          </a:xfrm>
          <a:prstGeom prst="rect">
            <a:avLst/>
          </a:prstGeom>
        </p:spPr>
        <p:txBody>
          <a:bodyPr lIns="0" tIns="45719" rIns="0" bIns="45719"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1800" b="1" dirty="0">
                <a:solidFill>
                  <a:srgbClr val="595959"/>
                </a:solidFill>
                <a:latin typeface="微软雅黑" panose="020B0503020204020204" pitchFamily="34" charset="-122"/>
                <a:ea typeface="微软雅黑" panose="020B0503020204020204" pitchFamily="34" charset="-122"/>
                <a:cs typeface="+mn-ea"/>
                <a:sym typeface="+mn-lt"/>
              </a:rPr>
              <a:t>1.1.2  Spring</a:t>
            </a:r>
            <a:r>
              <a:rPr lang="zh-CN" altLang="en-US" sz="1800" b="1" dirty="0">
                <a:solidFill>
                  <a:srgbClr val="595959"/>
                </a:solidFill>
                <a:latin typeface="微软雅黑" panose="020B0503020204020204" pitchFamily="34" charset="-122"/>
                <a:ea typeface="微软雅黑" panose="020B0503020204020204" pitchFamily="34" charset="-122"/>
                <a:cs typeface="+mn-ea"/>
                <a:sym typeface="+mn-lt"/>
              </a:rPr>
              <a:t>框架的优点</a:t>
            </a:r>
            <a:endParaRPr lang="en-GB" altLang="zh-CN" sz="1800" b="1" dirty="0">
              <a:solidFill>
                <a:srgbClr val="595959"/>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spd="med">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10"/>
          <p:cNvSpPr txBox="1"/>
          <p:nvPr/>
        </p:nvSpPr>
        <p:spPr>
          <a:xfrm flipH="1">
            <a:off x="787980" y="932086"/>
            <a:ext cx="1218883" cy="415498"/>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100" dirty="0">
                <a:solidFill>
                  <a:schemeClr val="bg1"/>
                </a:solidFill>
                <a:latin typeface="Impact" panose="020B0806030902050204" charset="0"/>
                <a:ea typeface="微软雅黑" panose="020B0503020204020204" pitchFamily="34" charset="-122"/>
                <a:sym typeface="Arial" panose="020B0604020202020204" pitchFamily="34" charset="0"/>
              </a:rPr>
              <a:t>STEP  01</a:t>
            </a:r>
          </a:p>
        </p:txBody>
      </p:sp>
      <p:sp>
        <p:nvSpPr>
          <p:cNvPr id="17" name="1"/>
          <p:cNvSpPr txBox="1"/>
          <p:nvPr>
            <p:custDataLst>
              <p:tags r:id="rId1"/>
            </p:custDataLst>
          </p:nvPr>
        </p:nvSpPr>
        <p:spPr>
          <a:xfrm>
            <a:off x="1371400" y="2412270"/>
            <a:ext cx="6595982" cy="1302088"/>
          </a:xfrm>
          <a:prstGeom prst="rect">
            <a:avLst/>
          </a:prstGeom>
          <a:noFill/>
          <a:ln>
            <a:noFill/>
          </a:ln>
        </p:spPr>
        <p:txBody>
          <a:bodyPr wrap="square" rtlCol="0">
            <a:spAutoFit/>
          </a:bodyPr>
          <a:lstStyle/>
          <a:p>
            <a:pPr>
              <a:lnSpc>
                <a:spcPct val="150000"/>
              </a:lnSpc>
            </a:pPr>
            <a:r>
              <a:rPr lang="zh-CN" altLang="en-US" sz="1350" dirty="0">
                <a:solidFill>
                  <a:srgbClr val="595959"/>
                </a:solidFill>
                <a:latin typeface="微软雅黑" panose="020B0503020204020204" pitchFamily="34" charset="-122"/>
                <a:ea typeface="微软雅黑" panose="020B0503020204020204" pitchFamily="34" charset="-122"/>
              </a:rPr>
              <a:t>      </a:t>
            </a:r>
            <a:r>
              <a:rPr lang="en-US" altLang="zh-CN" sz="1350" dirty="0">
                <a:solidFill>
                  <a:srgbClr val="595959"/>
                </a:solidFill>
                <a:latin typeface="微软雅黑" panose="020B0503020204020204" pitchFamily="34" charset="-122"/>
                <a:ea typeface="微软雅黑" panose="020B0503020204020204" pitchFamily="34" charset="-122"/>
              </a:rPr>
              <a:t>Spring</a:t>
            </a:r>
            <a:r>
              <a:rPr lang="zh-CN" altLang="zh-CN" sz="1350" dirty="0">
                <a:solidFill>
                  <a:srgbClr val="595959"/>
                </a:solidFill>
                <a:latin typeface="微软雅黑" panose="020B0503020204020204" pitchFamily="34" charset="-122"/>
                <a:ea typeface="微软雅黑" panose="020B0503020204020204" pitchFamily="34" charset="-122"/>
              </a:rPr>
              <a:t>是一种</a:t>
            </a:r>
            <a:r>
              <a:rPr lang="zh-CN" altLang="zh-CN" sz="1350" dirty="0">
                <a:solidFill>
                  <a:srgbClr val="1369B2"/>
                </a:solidFill>
                <a:latin typeface="微软雅黑" panose="020B0503020204020204" pitchFamily="34" charset="-122"/>
                <a:ea typeface="微软雅黑" panose="020B0503020204020204" pitchFamily="34" charset="-122"/>
              </a:rPr>
              <a:t>非侵入式</a:t>
            </a:r>
            <a:r>
              <a:rPr lang="zh-CN" altLang="zh-CN" sz="1350" dirty="0">
                <a:solidFill>
                  <a:srgbClr val="595959"/>
                </a:solidFill>
                <a:latin typeface="微软雅黑" panose="020B0503020204020204" pitchFamily="34" charset="-122"/>
                <a:ea typeface="微软雅黑" panose="020B0503020204020204" pitchFamily="34" charset="-122"/>
              </a:rPr>
              <a:t>（</a:t>
            </a:r>
            <a:r>
              <a:rPr lang="en-US" altLang="zh-CN" sz="1350" dirty="0">
                <a:solidFill>
                  <a:srgbClr val="595959"/>
                </a:solidFill>
                <a:latin typeface="微软雅黑" panose="020B0503020204020204" pitchFamily="34" charset="-122"/>
                <a:ea typeface="微软雅黑" panose="020B0503020204020204" pitchFamily="34" charset="-122"/>
              </a:rPr>
              <a:t>non-invasive</a:t>
            </a:r>
            <a:r>
              <a:rPr lang="zh-CN" altLang="zh-CN" sz="1350" dirty="0">
                <a:solidFill>
                  <a:srgbClr val="595959"/>
                </a:solidFill>
                <a:latin typeface="微软雅黑" panose="020B0503020204020204" pitchFamily="34" charset="-122"/>
                <a:ea typeface="微软雅黑" panose="020B0503020204020204" pitchFamily="34" charset="-122"/>
              </a:rPr>
              <a:t>）框架，所谓非侵入式是指</a:t>
            </a:r>
            <a:r>
              <a:rPr lang="en-US" altLang="zh-CN" sz="1350" dirty="0">
                <a:solidFill>
                  <a:srgbClr val="595959"/>
                </a:solidFill>
                <a:latin typeface="微软雅黑" panose="020B0503020204020204" pitchFamily="34" charset="-122"/>
                <a:ea typeface="微软雅黑" panose="020B0503020204020204" pitchFamily="34" charset="-122"/>
              </a:rPr>
              <a:t>Spring</a:t>
            </a:r>
            <a:r>
              <a:rPr lang="zh-CN" altLang="zh-CN" sz="1350" dirty="0">
                <a:solidFill>
                  <a:srgbClr val="595959"/>
                </a:solidFill>
                <a:latin typeface="微软雅黑" panose="020B0503020204020204" pitchFamily="34" charset="-122"/>
                <a:ea typeface="微软雅黑" panose="020B0503020204020204" pitchFamily="34" charset="-122"/>
              </a:rPr>
              <a:t>框架的</a:t>
            </a:r>
            <a:r>
              <a:rPr lang="en-US" altLang="zh-CN" sz="1350" dirty="0">
                <a:solidFill>
                  <a:srgbClr val="595959"/>
                </a:solidFill>
                <a:latin typeface="微软雅黑" panose="020B0503020204020204" pitchFamily="34" charset="-122"/>
                <a:ea typeface="微软雅黑" panose="020B0503020204020204" pitchFamily="34" charset="-122"/>
              </a:rPr>
              <a:t>API</a:t>
            </a:r>
            <a:r>
              <a:rPr lang="zh-CN" altLang="zh-CN" sz="1350" dirty="0">
                <a:solidFill>
                  <a:srgbClr val="595959"/>
                </a:solidFill>
                <a:latin typeface="微软雅黑" panose="020B0503020204020204" pitchFamily="34" charset="-122"/>
                <a:ea typeface="微软雅黑" panose="020B0503020204020204" pitchFamily="34" charset="-122"/>
              </a:rPr>
              <a:t>不会在业务逻辑上出现，也就是说业务逻辑应该是</a:t>
            </a:r>
            <a:r>
              <a:rPr lang="zh-CN" altLang="zh-CN" sz="1350" dirty="0">
                <a:solidFill>
                  <a:srgbClr val="1369B2"/>
                </a:solidFill>
                <a:latin typeface="微软雅黑" panose="020B0503020204020204" pitchFamily="34" charset="-122"/>
                <a:ea typeface="微软雅黑" panose="020B0503020204020204" pitchFamily="34" charset="-122"/>
              </a:rPr>
              <a:t>纯净</a:t>
            </a:r>
            <a:r>
              <a:rPr lang="zh-CN" altLang="zh-CN" sz="1350" dirty="0">
                <a:solidFill>
                  <a:srgbClr val="595959"/>
                </a:solidFill>
                <a:latin typeface="微软雅黑" panose="020B0503020204020204" pitchFamily="34" charset="-122"/>
                <a:ea typeface="微软雅黑" panose="020B0503020204020204" pitchFamily="34" charset="-122"/>
              </a:rPr>
              <a:t>的，不能出现与业务逻辑无关的代码。由于业务逻辑中没有</a:t>
            </a:r>
            <a:r>
              <a:rPr lang="en-US" altLang="zh-CN" sz="1350" dirty="0">
                <a:solidFill>
                  <a:srgbClr val="595959"/>
                </a:solidFill>
                <a:latin typeface="微软雅黑" panose="020B0503020204020204" pitchFamily="34" charset="-122"/>
                <a:ea typeface="微软雅黑" panose="020B0503020204020204" pitchFamily="34" charset="-122"/>
              </a:rPr>
              <a:t>Spring</a:t>
            </a:r>
            <a:r>
              <a:rPr lang="zh-CN" altLang="zh-CN" sz="1350" dirty="0">
                <a:solidFill>
                  <a:srgbClr val="595959"/>
                </a:solidFill>
                <a:latin typeface="微软雅黑" panose="020B0503020204020204" pitchFamily="34" charset="-122"/>
                <a:ea typeface="微软雅黑" panose="020B0503020204020204" pitchFamily="34" charset="-122"/>
              </a:rPr>
              <a:t>的</a:t>
            </a:r>
            <a:r>
              <a:rPr lang="en-US" altLang="zh-CN" sz="1350" dirty="0">
                <a:solidFill>
                  <a:srgbClr val="595959"/>
                </a:solidFill>
                <a:latin typeface="微软雅黑" panose="020B0503020204020204" pitchFamily="34" charset="-122"/>
                <a:ea typeface="微软雅黑" panose="020B0503020204020204" pitchFamily="34" charset="-122"/>
              </a:rPr>
              <a:t>API</a:t>
            </a:r>
            <a:r>
              <a:rPr lang="zh-CN" altLang="zh-CN" sz="1350" dirty="0">
                <a:solidFill>
                  <a:srgbClr val="595959"/>
                </a:solidFill>
                <a:latin typeface="微软雅黑" panose="020B0503020204020204" pitchFamily="34" charset="-122"/>
                <a:ea typeface="微软雅黑" panose="020B0503020204020204" pitchFamily="34" charset="-122"/>
              </a:rPr>
              <a:t>，所以业务逻辑代码也可以从</a:t>
            </a:r>
            <a:r>
              <a:rPr lang="en-US" altLang="zh-CN" sz="1350" dirty="0">
                <a:solidFill>
                  <a:srgbClr val="595959"/>
                </a:solidFill>
                <a:latin typeface="微软雅黑" panose="020B0503020204020204" pitchFamily="34" charset="-122"/>
                <a:ea typeface="微软雅黑" panose="020B0503020204020204" pitchFamily="34" charset="-122"/>
              </a:rPr>
              <a:t>Spring</a:t>
            </a:r>
            <a:r>
              <a:rPr lang="zh-CN" altLang="zh-CN" sz="1350" dirty="0">
                <a:solidFill>
                  <a:srgbClr val="595959"/>
                </a:solidFill>
                <a:latin typeface="微软雅黑" panose="020B0503020204020204" pitchFamily="34" charset="-122"/>
                <a:ea typeface="微软雅黑" panose="020B0503020204020204" pitchFamily="34" charset="-122"/>
              </a:rPr>
              <a:t>框架快速地</a:t>
            </a:r>
            <a:r>
              <a:rPr lang="zh-CN" altLang="zh-CN" sz="1350" dirty="0">
                <a:solidFill>
                  <a:srgbClr val="1369B2"/>
                </a:solidFill>
                <a:latin typeface="微软雅黑" panose="020B0503020204020204" pitchFamily="34" charset="-122"/>
                <a:ea typeface="微软雅黑" panose="020B0503020204020204" pitchFamily="34" charset="-122"/>
              </a:rPr>
              <a:t>移植</a:t>
            </a:r>
            <a:r>
              <a:rPr lang="zh-CN" altLang="zh-CN" sz="1350" dirty="0">
                <a:solidFill>
                  <a:srgbClr val="595959"/>
                </a:solidFill>
                <a:latin typeface="微软雅黑" panose="020B0503020204020204" pitchFamily="34" charset="-122"/>
                <a:ea typeface="微软雅黑" panose="020B0503020204020204" pitchFamily="34" charset="-122"/>
              </a:rPr>
              <a:t>到其他框架</a:t>
            </a:r>
            <a:r>
              <a:rPr lang="zh-CN" altLang="en-US" sz="1350" dirty="0">
                <a:solidFill>
                  <a:srgbClr val="595959"/>
                </a:solidFill>
                <a:latin typeface="微软雅黑" panose="020B0503020204020204" pitchFamily="34" charset="-122"/>
                <a:ea typeface="微软雅黑" panose="020B0503020204020204" pitchFamily="34" charset="-122"/>
              </a:rPr>
              <a:t>。</a:t>
            </a:r>
            <a:endParaRPr lang="zh-CN" altLang="zh-CN" sz="1350" dirty="0">
              <a:solidFill>
                <a:srgbClr val="595959"/>
              </a:solidFill>
              <a:latin typeface="微软雅黑" panose="020B0503020204020204" pitchFamily="34" charset="-122"/>
              <a:ea typeface="微软雅黑" panose="020B0503020204020204" pitchFamily="34" charset="-122"/>
            </a:endParaRPr>
          </a:p>
        </p:txBody>
      </p:sp>
      <p:sp>
        <p:nvSpPr>
          <p:cNvPr id="13" name="圆角矩形 12"/>
          <p:cNvSpPr/>
          <p:nvPr/>
        </p:nvSpPr>
        <p:spPr>
          <a:xfrm>
            <a:off x="979842" y="2168334"/>
            <a:ext cx="7399414" cy="1749298"/>
          </a:xfrm>
          <a:prstGeom prst="roundRect">
            <a:avLst>
              <a:gd name="adj" fmla="val 0"/>
            </a:avLst>
          </a:pr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矩形 93"/>
          <p:cNvSpPr/>
          <p:nvPr/>
        </p:nvSpPr>
        <p:spPr>
          <a:xfrm>
            <a:off x="942175" y="2128273"/>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矩形 93"/>
          <p:cNvSpPr/>
          <p:nvPr/>
        </p:nvSpPr>
        <p:spPr>
          <a:xfrm rot="10800000">
            <a:off x="8141650" y="3658242"/>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10"/>
          <p:cNvSpPr txBox="1"/>
          <p:nvPr/>
        </p:nvSpPr>
        <p:spPr>
          <a:xfrm flipH="1">
            <a:off x="787980" y="932086"/>
            <a:ext cx="1218883" cy="415498"/>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100" dirty="0">
                <a:solidFill>
                  <a:schemeClr val="bg1"/>
                </a:solidFill>
                <a:latin typeface="Impact" panose="020B0806030902050204" charset="0"/>
                <a:ea typeface="微软雅黑" panose="020B0503020204020204" pitchFamily="34" charset="-122"/>
                <a:sym typeface="Arial" panose="020B0604020202020204" pitchFamily="34" charset="0"/>
              </a:rPr>
              <a:t>STEP  03</a:t>
            </a:r>
          </a:p>
        </p:txBody>
      </p:sp>
      <p:sp>
        <p:nvSpPr>
          <p:cNvPr id="16" name="Chevron 3"/>
          <p:cNvSpPr/>
          <p:nvPr>
            <p:custDataLst>
              <p:tags r:id="rId2"/>
            </p:custDataLst>
          </p:nvPr>
        </p:nvSpPr>
        <p:spPr>
          <a:xfrm>
            <a:off x="629049" y="848653"/>
            <a:ext cx="3640056" cy="499471"/>
          </a:xfrm>
          <a:prstGeom prst="chevron">
            <a:avLst>
              <a:gd name="adj" fmla="val 43848"/>
            </a:avLst>
          </a:prstGeom>
          <a:solidFill>
            <a:srgbClr val="FFFFFF">
              <a:lumMod val="75000"/>
            </a:srgbClr>
          </a:solidFill>
          <a:ln w="12700" cap="flat" cmpd="sng" algn="ctr">
            <a:noFill/>
            <a:prstDash val="solid"/>
            <a:miter lim="800000"/>
          </a:ln>
          <a:effectLst/>
        </p:spPr>
        <p:txBody>
          <a:bodyPr rtlCol="0" anchor="ctr">
            <a:normAutofit/>
          </a:bodyPr>
          <a:lstStyle/>
          <a:p>
            <a:pPr algn="ctr">
              <a:lnSpc>
                <a:spcPct val="120000"/>
              </a:lnSpc>
            </a:pPr>
            <a:endParaRPr lang="en-GB" sz="675">
              <a:solidFill>
                <a:sysClr val="windowText" lastClr="000000"/>
              </a:solidFill>
              <a:latin typeface="Arial" panose="020B0604020202020204" pitchFamily="34" charset="0"/>
              <a:ea typeface="微软雅黑" panose="020B0503020204020204" pitchFamily="34" charset="-122"/>
            </a:endParaRPr>
          </a:p>
        </p:txBody>
      </p:sp>
      <p:sp>
        <p:nvSpPr>
          <p:cNvPr id="20" name="文本框 1"/>
          <p:cNvSpPr txBox="1"/>
          <p:nvPr/>
        </p:nvSpPr>
        <p:spPr>
          <a:xfrm>
            <a:off x="879403" y="953641"/>
            <a:ext cx="3188437" cy="553998"/>
          </a:xfrm>
          <a:prstGeom prst="rect">
            <a:avLst/>
          </a:prstGeom>
          <a:noFill/>
        </p:spPr>
        <p:txBody>
          <a:bodyPr wrap="none" rtlCol="0">
            <a:spAutoFit/>
          </a:bodyPr>
          <a:lstStyle/>
          <a:p>
            <a:r>
              <a:rPr lang="en-US" altLang="zh-CN" sz="1500" dirty="0">
                <a:solidFill>
                  <a:srgbClr val="1369B2"/>
                </a:solidFill>
                <a:latin typeface="微软雅黑" panose="020B0503020204020204" pitchFamily="34" charset="-122"/>
                <a:ea typeface="微软雅黑" panose="020B0503020204020204" pitchFamily="34" charset="-122"/>
              </a:rPr>
              <a:t>String</a:t>
            </a:r>
            <a:r>
              <a:rPr lang="zh-CN" altLang="en-US" sz="1500" dirty="0">
                <a:solidFill>
                  <a:srgbClr val="1369B2"/>
                </a:solidFill>
                <a:latin typeface="微软雅黑" panose="020B0503020204020204" pitchFamily="34" charset="-122"/>
                <a:ea typeface="微软雅黑" panose="020B0503020204020204" pitchFamily="34" charset="-122"/>
              </a:rPr>
              <a:t>框架的优点：</a:t>
            </a:r>
            <a:r>
              <a:rPr lang="en-US" altLang="zh-CN" sz="1500" dirty="0">
                <a:solidFill>
                  <a:srgbClr val="1369B2"/>
                </a:solidFill>
                <a:latin typeface="微软雅黑" panose="020B0503020204020204" pitchFamily="34" charset="-122"/>
                <a:ea typeface="微软雅黑" panose="020B0503020204020204" pitchFamily="34" charset="-122"/>
              </a:rPr>
              <a:t>a.</a:t>
            </a:r>
            <a:r>
              <a:rPr lang="zh-CN" altLang="zh-CN" sz="1500" dirty="0">
                <a:solidFill>
                  <a:srgbClr val="1369B2"/>
                </a:solidFill>
                <a:latin typeface="微软雅黑" panose="020B0503020204020204" pitchFamily="34" charset="-122"/>
                <a:ea typeface="微软雅黑" panose="020B0503020204020204" pitchFamily="34" charset="-122"/>
              </a:rPr>
              <a:t>非侵入式设计</a:t>
            </a:r>
          </a:p>
          <a:p>
            <a:endParaRPr lang="zh-CN" altLang="en-US" sz="1500" dirty="0">
              <a:solidFill>
                <a:srgbClr val="1369B2"/>
              </a:solidFill>
              <a:latin typeface="微软雅黑" panose="020B0503020204020204" pitchFamily="34" charset="-122"/>
              <a:ea typeface="微软雅黑" panose="020B0503020204020204" pitchFamily="34" charset="-122"/>
            </a:endParaRPr>
          </a:p>
        </p:txBody>
      </p:sp>
      <p:sp>
        <p:nvSpPr>
          <p:cNvPr id="11" name="Title 1"/>
          <p:cNvSpPr txBox="1"/>
          <p:nvPr/>
        </p:nvSpPr>
        <p:spPr>
          <a:xfrm>
            <a:off x="857880" y="200200"/>
            <a:ext cx="2776860" cy="379477"/>
          </a:xfrm>
          <a:prstGeom prst="rect">
            <a:avLst/>
          </a:prstGeom>
        </p:spPr>
        <p:txBody>
          <a:bodyPr lIns="0" tIns="45719" rIns="0" bIns="45719"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1800" b="1" dirty="0">
                <a:solidFill>
                  <a:srgbClr val="595959"/>
                </a:solidFill>
                <a:latin typeface="微软雅黑" panose="020B0503020204020204" pitchFamily="34" charset="-122"/>
                <a:ea typeface="微软雅黑" panose="020B0503020204020204" pitchFamily="34" charset="-122"/>
                <a:cs typeface="+mn-ea"/>
                <a:sym typeface="+mn-lt"/>
              </a:rPr>
              <a:t>1.1.2  Spring</a:t>
            </a:r>
            <a:r>
              <a:rPr lang="zh-CN" altLang="en-US" sz="1800" b="1" dirty="0">
                <a:solidFill>
                  <a:srgbClr val="595959"/>
                </a:solidFill>
                <a:latin typeface="微软雅黑" panose="020B0503020204020204" pitchFamily="34" charset="-122"/>
                <a:ea typeface="微软雅黑" panose="020B0503020204020204" pitchFamily="34" charset="-122"/>
                <a:cs typeface="+mn-ea"/>
                <a:sym typeface="+mn-lt"/>
              </a:rPr>
              <a:t>框架的优点</a:t>
            </a:r>
            <a:endParaRPr lang="en-GB" altLang="zh-CN" sz="1800" b="1" dirty="0">
              <a:solidFill>
                <a:srgbClr val="595959"/>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spd="med">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10"/>
          <p:cNvSpPr txBox="1"/>
          <p:nvPr/>
        </p:nvSpPr>
        <p:spPr>
          <a:xfrm flipH="1">
            <a:off x="787980" y="932086"/>
            <a:ext cx="1218883" cy="415498"/>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100" dirty="0">
                <a:solidFill>
                  <a:schemeClr val="bg1"/>
                </a:solidFill>
                <a:latin typeface="Impact" panose="020B0806030902050204" charset="0"/>
                <a:ea typeface="微软雅黑" panose="020B0503020204020204" pitchFamily="34" charset="-122"/>
                <a:sym typeface="Arial" panose="020B0604020202020204" pitchFamily="34" charset="0"/>
              </a:rPr>
              <a:t>STEP  01</a:t>
            </a:r>
          </a:p>
        </p:txBody>
      </p:sp>
      <p:sp>
        <p:nvSpPr>
          <p:cNvPr id="17" name="1"/>
          <p:cNvSpPr txBox="1"/>
          <p:nvPr>
            <p:custDataLst>
              <p:tags r:id="rId1"/>
            </p:custDataLst>
          </p:nvPr>
        </p:nvSpPr>
        <p:spPr>
          <a:xfrm>
            <a:off x="1371400" y="2618010"/>
            <a:ext cx="6595982" cy="678840"/>
          </a:xfrm>
          <a:prstGeom prst="rect">
            <a:avLst/>
          </a:prstGeom>
          <a:noFill/>
          <a:ln>
            <a:noFill/>
          </a:ln>
        </p:spPr>
        <p:txBody>
          <a:bodyPr wrap="square" rtlCol="0">
            <a:spAutoFit/>
          </a:bodyPr>
          <a:lstStyle/>
          <a:p>
            <a:pPr>
              <a:lnSpc>
                <a:spcPct val="150000"/>
              </a:lnSpc>
            </a:pPr>
            <a:r>
              <a:rPr lang="zh-CN" altLang="en-US" sz="1350" dirty="0">
                <a:solidFill>
                  <a:srgbClr val="595959"/>
                </a:solidFill>
                <a:latin typeface="微软雅黑" panose="020B0503020204020204" pitchFamily="34" charset="-122"/>
                <a:ea typeface="微软雅黑" panose="020B0503020204020204" pitchFamily="34" charset="-122"/>
              </a:rPr>
              <a:t>        </a:t>
            </a:r>
            <a:r>
              <a:rPr lang="en-US" altLang="zh-CN" sz="1350" dirty="0">
                <a:solidFill>
                  <a:srgbClr val="595959"/>
                </a:solidFill>
                <a:latin typeface="微软雅黑" panose="020B0503020204020204" pitchFamily="34" charset="-122"/>
                <a:ea typeface="微软雅黑" panose="020B0503020204020204" pitchFamily="34" charset="-122"/>
              </a:rPr>
              <a:t>Spring</a:t>
            </a:r>
            <a:r>
              <a:rPr lang="zh-CN" altLang="zh-CN" sz="1350" dirty="0">
                <a:solidFill>
                  <a:srgbClr val="595959"/>
                </a:solidFill>
                <a:latin typeface="微软雅黑" panose="020B0503020204020204" pitchFamily="34" charset="-122"/>
                <a:ea typeface="微软雅黑" panose="020B0503020204020204" pitchFamily="34" charset="-122"/>
              </a:rPr>
              <a:t>就是一个大</a:t>
            </a:r>
            <a:r>
              <a:rPr lang="zh-CN" altLang="zh-CN" sz="1350" dirty="0">
                <a:solidFill>
                  <a:srgbClr val="1369B2"/>
                </a:solidFill>
                <a:latin typeface="微软雅黑" panose="020B0503020204020204" pitchFamily="34" charset="-122"/>
                <a:ea typeface="微软雅黑" panose="020B0503020204020204" pitchFamily="34" charset="-122"/>
              </a:rPr>
              <a:t>工厂</a:t>
            </a:r>
            <a:r>
              <a:rPr lang="zh-CN" altLang="zh-CN" sz="1350" dirty="0">
                <a:solidFill>
                  <a:srgbClr val="595959"/>
                </a:solidFill>
                <a:latin typeface="微软雅黑" panose="020B0503020204020204" pitchFamily="34" charset="-122"/>
                <a:ea typeface="微软雅黑" panose="020B0503020204020204" pitchFamily="34" charset="-122"/>
              </a:rPr>
              <a:t>，可以将所有对象的创建和依赖关系的维护工作都交给</a:t>
            </a:r>
            <a:r>
              <a:rPr lang="en-US" altLang="zh-CN" sz="1350" dirty="0">
                <a:solidFill>
                  <a:srgbClr val="1369B2"/>
                </a:solidFill>
                <a:latin typeface="微软雅黑" panose="020B0503020204020204" pitchFamily="34" charset="-122"/>
                <a:ea typeface="微软雅黑" panose="020B0503020204020204" pitchFamily="34" charset="-122"/>
              </a:rPr>
              <a:t>Spring</a:t>
            </a:r>
            <a:r>
              <a:rPr lang="zh-CN" altLang="zh-CN" sz="1350" dirty="0">
                <a:solidFill>
                  <a:srgbClr val="1369B2"/>
                </a:solidFill>
                <a:latin typeface="微软雅黑" panose="020B0503020204020204" pitchFamily="34" charset="-122"/>
                <a:ea typeface="微软雅黑" panose="020B0503020204020204" pitchFamily="34" charset="-122"/>
              </a:rPr>
              <a:t>容器</a:t>
            </a:r>
            <a:r>
              <a:rPr lang="zh-CN" altLang="zh-CN" sz="1350" dirty="0">
                <a:solidFill>
                  <a:srgbClr val="595959"/>
                </a:solidFill>
                <a:latin typeface="微软雅黑" panose="020B0503020204020204" pitchFamily="34" charset="-122"/>
                <a:ea typeface="微软雅黑" panose="020B0503020204020204" pitchFamily="34" charset="-122"/>
              </a:rPr>
              <a:t>管理，大大降低了组件之间的</a:t>
            </a:r>
            <a:r>
              <a:rPr lang="zh-CN" altLang="zh-CN" sz="1350" dirty="0">
                <a:solidFill>
                  <a:srgbClr val="1369B2"/>
                </a:solidFill>
                <a:latin typeface="微软雅黑" panose="020B0503020204020204" pitchFamily="34" charset="-122"/>
                <a:ea typeface="微软雅黑" panose="020B0503020204020204" pitchFamily="34" charset="-122"/>
              </a:rPr>
              <a:t>耦合性</a:t>
            </a:r>
            <a:r>
              <a:rPr lang="zh-CN" altLang="en-US" sz="1350" dirty="0">
                <a:solidFill>
                  <a:srgbClr val="595959"/>
                </a:solidFill>
                <a:latin typeface="微软雅黑" panose="020B0503020204020204" pitchFamily="34" charset="-122"/>
                <a:ea typeface="微软雅黑" panose="020B0503020204020204" pitchFamily="34" charset="-122"/>
              </a:rPr>
              <a:t>。</a:t>
            </a:r>
            <a:endParaRPr lang="zh-CN" altLang="zh-CN" sz="1350" dirty="0">
              <a:solidFill>
                <a:srgbClr val="595959"/>
              </a:solidFill>
              <a:latin typeface="微软雅黑" panose="020B0503020204020204" pitchFamily="34" charset="-122"/>
              <a:ea typeface="微软雅黑" panose="020B0503020204020204" pitchFamily="34" charset="-122"/>
            </a:endParaRPr>
          </a:p>
        </p:txBody>
      </p:sp>
      <p:sp>
        <p:nvSpPr>
          <p:cNvPr id="13" name="圆角矩形 12"/>
          <p:cNvSpPr/>
          <p:nvPr/>
        </p:nvSpPr>
        <p:spPr>
          <a:xfrm>
            <a:off x="979842" y="2340293"/>
            <a:ext cx="7399414" cy="1165860"/>
          </a:xfrm>
          <a:prstGeom prst="roundRect">
            <a:avLst>
              <a:gd name="adj" fmla="val 0"/>
            </a:avLst>
          </a:pr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矩形 93"/>
          <p:cNvSpPr/>
          <p:nvPr/>
        </p:nvSpPr>
        <p:spPr>
          <a:xfrm>
            <a:off x="942175" y="2299723"/>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矩形 93"/>
          <p:cNvSpPr/>
          <p:nvPr/>
        </p:nvSpPr>
        <p:spPr>
          <a:xfrm rot="10800000">
            <a:off x="8141650" y="3255334"/>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10"/>
          <p:cNvSpPr txBox="1"/>
          <p:nvPr/>
        </p:nvSpPr>
        <p:spPr>
          <a:xfrm flipH="1">
            <a:off x="787980" y="932086"/>
            <a:ext cx="1218883" cy="415498"/>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100" dirty="0">
                <a:solidFill>
                  <a:schemeClr val="bg1"/>
                </a:solidFill>
                <a:latin typeface="Impact" panose="020B0806030902050204" charset="0"/>
                <a:ea typeface="微软雅黑" panose="020B0503020204020204" pitchFamily="34" charset="-122"/>
                <a:sym typeface="Arial" panose="020B0604020202020204" pitchFamily="34" charset="0"/>
              </a:rPr>
              <a:t>STEP  03</a:t>
            </a:r>
          </a:p>
        </p:txBody>
      </p:sp>
      <p:sp>
        <p:nvSpPr>
          <p:cNvPr id="16" name="Chevron 3"/>
          <p:cNvSpPr/>
          <p:nvPr>
            <p:custDataLst>
              <p:tags r:id="rId2"/>
            </p:custDataLst>
          </p:nvPr>
        </p:nvSpPr>
        <p:spPr>
          <a:xfrm>
            <a:off x="629049" y="848653"/>
            <a:ext cx="3640056" cy="499471"/>
          </a:xfrm>
          <a:prstGeom prst="chevron">
            <a:avLst>
              <a:gd name="adj" fmla="val 43848"/>
            </a:avLst>
          </a:prstGeom>
          <a:solidFill>
            <a:srgbClr val="FFFFFF">
              <a:lumMod val="75000"/>
            </a:srgbClr>
          </a:solidFill>
          <a:ln w="12700" cap="flat" cmpd="sng" algn="ctr">
            <a:noFill/>
            <a:prstDash val="solid"/>
            <a:miter lim="800000"/>
          </a:ln>
          <a:effectLst/>
        </p:spPr>
        <p:txBody>
          <a:bodyPr rtlCol="0" anchor="ctr">
            <a:normAutofit/>
          </a:bodyPr>
          <a:lstStyle/>
          <a:p>
            <a:pPr algn="ctr">
              <a:lnSpc>
                <a:spcPct val="120000"/>
              </a:lnSpc>
            </a:pPr>
            <a:endParaRPr lang="en-GB" sz="675">
              <a:solidFill>
                <a:sysClr val="windowText" lastClr="000000"/>
              </a:solidFill>
              <a:latin typeface="Arial" panose="020B0604020202020204" pitchFamily="34" charset="0"/>
              <a:ea typeface="微软雅黑" panose="020B0503020204020204" pitchFamily="34" charset="-122"/>
            </a:endParaRPr>
          </a:p>
        </p:txBody>
      </p:sp>
      <p:sp>
        <p:nvSpPr>
          <p:cNvPr id="20" name="文本框 1"/>
          <p:cNvSpPr txBox="1"/>
          <p:nvPr/>
        </p:nvSpPr>
        <p:spPr>
          <a:xfrm>
            <a:off x="879403" y="953641"/>
            <a:ext cx="3013710" cy="784830"/>
          </a:xfrm>
          <a:prstGeom prst="rect">
            <a:avLst/>
          </a:prstGeom>
          <a:noFill/>
        </p:spPr>
        <p:txBody>
          <a:bodyPr wrap="none" rtlCol="0">
            <a:spAutoFit/>
          </a:bodyPr>
          <a:lstStyle/>
          <a:p>
            <a:r>
              <a:rPr lang="en-US" altLang="zh-CN" sz="1500" dirty="0">
                <a:solidFill>
                  <a:srgbClr val="1369B2"/>
                </a:solidFill>
                <a:latin typeface="微软雅黑" panose="020B0503020204020204" pitchFamily="34" charset="-122"/>
                <a:ea typeface="微软雅黑" panose="020B0503020204020204" pitchFamily="34" charset="-122"/>
              </a:rPr>
              <a:t>String</a:t>
            </a:r>
            <a:r>
              <a:rPr lang="zh-CN" altLang="en-US" sz="1500" dirty="0">
                <a:solidFill>
                  <a:srgbClr val="1369B2"/>
                </a:solidFill>
                <a:latin typeface="微软雅黑" panose="020B0503020204020204" pitchFamily="34" charset="-122"/>
                <a:ea typeface="微软雅黑" panose="020B0503020204020204" pitchFamily="34" charset="-122"/>
              </a:rPr>
              <a:t>框架的优点：</a:t>
            </a:r>
            <a:r>
              <a:rPr lang="en-US" altLang="zh-CN" sz="1500" dirty="0">
                <a:solidFill>
                  <a:srgbClr val="1369B2"/>
                </a:solidFill>
                <a:latin typeface="微软雅黑" panose="020B0503020204020204" pitchFamily="34" charset="-122"/>
                <a:ea typeface="微软雅黑" panose="020B0503020204020204" pitchFamily="34" charset="-122"/>
              </a:rPr>
              <a:t>b.</a:t>
            </a:r>
            <a:r>
              <a:rPr lang="zh-CN" altLang="zh-CN" sz="1500" dirty="0">
                <a:solidFill>
                  <a:srgbClr val="1369B2"/>
                </a:solidFill>
                <a:latin typeface="微软雅黑" panose="020B0503020204020204" pitchFamily="34" charset="-122"/>
                <a:ea typeface="微软雅黑" panose="020B0503020204020204" pitchFamily="34" charset="-122"/>
              </a:rPr>
              <a:t>降低耦合性</a:t>
            </a:r>
          </a:p>
          <a:p>
            <a:endParaRPr lang="zh-CN" altLang="zh-CN" sz="1500" dirty="0">
              <a:solidFill>
                <a:srgbClr val="1369B2"/>
              </a:solidFill>
              <a:latin typeface="微软雅黑" panose="020B0503020204020204" pitchFamily="34" charset="-122"/>
              <a:ea typeface="微软雅黑" panose="020B0503020204020204" pitchFamily="34" charset="-122"/>
            </a:endParaRPr>
          </a:p>
          <a:p>
            <a:endParaRPr lang="zh-CN" altLang="en-US" sz="1500" dirty="0">
              <a:solidFill>
                <a:srgbClr val="1369B2"/>
              </a:solidFill>
              <a:latin typeface="微软雅黑" panose="020B0503020204020204" pitchFamily="34" charset="-122"/>
              <a:ea typeface="微软雅黑" panose="020B0503020204020204" pitchFamily="34" charset="-122"/>
            </a:endParaRPr>
          </a:p>
        </p:txBody>
      </p:sp>
      <p:sp>
        <p:nvSpPr>
          <p:cNvPr id="11" name="Title 1"/>
          <p:cNvSpPr txBox="1"/>
          <p:nvPr/>
        </p:nvSpPr>
        <p:spPr>
          <a:xfrm>
            <a:off x="857880" y="200200"/>
            <a:ext cx="2776860" cy="379477"/>
          </a:xfrm>
          <a:prstGeom prst="rect">
            <a:avLst/>
          </a:prstGeom>
        </p:spPr>
        <p:txBody>
          <a:bodyPr lIns="0" tIns="45719" rIns="0" bIns="45719"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1800" b="1" dirty="0">
                <a:solidFill>
                  <a:srgbClr val="595959"/>
                </a:solidFill>
                <a:latin typeface="微软雅黑" panose="020B0503020204020204" pitchFamily="34" charset="-122"/>
                <a:ea typeface="微软雅黑" panose="020B0503020204020204" pitchFamily="34" charset="-122"/>
                <a:cs typeface="+mn-ea"/>
                <a:sym typeface="+mn-lt"/>
              </a:rPr>
              <a:t>1.1.2  Spring</a:t>
            </a:r>
            <a:r>
              <a:rPr lang="zh-CN" altLang="en-US" sz="1800" b="1" dirty="0">
                <a:solidFill>
                  <a:srgbClr val="595959"/>
                </a:solidFill>
                <a:latin typeface="微软雅黑" panose="020B0503020204020204" pitchFamily="34" charset="-122"/>
                <a:ea typeface="微软雅黑" panose="020B0503020204020204" pitchFamily="34" charset="-122"/>
                <a:cs typeface="+mn-ea"/>
                <a:sym typeface="+mn-lt"/>
              </a:rPr>
              <a:t>框架的优点</a:t>
            </a:r>
            <a:endParaRPr lang="en-GB" altLang="zh-CN" sz="1800" b="1" dirty="0">
              <a:solidFill>
                <a:srgbClr val="595959"/>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spd="med">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10"/>
          <p:cNvSpPr txBox="1"/>
          <p:nvPr/>
        </p:nvSpPr>
        <p:spPr>
          <a:xfrm flipH="1">
            <a:off x="787980" y="932086"/>
            <a:ext cx="1218883" cy="415498"/>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100" dirty="0">
                <a:solidFill>
                  <a:schemeClr val="bg1"/>
                </a:solidFill>
                <a:latin typeface="Impact" panose="020B0806030902050204" charset="0"/>
                <a:ea typeface="微软雅黑" panose="020B0503020204020204" pitchFamily="34" charset="-122"/>
                <a:sym typeface="Arial" panose="020B0604020202020204" pitchFamily="34" charset="0"/>
              </a:rPr>
              <a:t>STEP  01</a:t>
            </a:r>
          </a:p>
        </p:txBody>
      </p:sp>
      <p:sp>
        <p:nvSpPr>
          <p:cNvPr id="17" name="1"/>
          <p:cNvSpPr txBox="1"/>
          <p:nvPr>
            <p:custDataLst>
              <p:tags r:id="rId1"/>
            </p:custDataLst>
          </p:nvPr>
        </p:nvSpPr>
        <p:spPr>
          <a:xfrm>
            <a:off x="1371400" y="2618010"/>
            <a:ext cx="6595982" cy="678840"/>
          </a:xfrm>
          <a:prstGeom prst="rect">
            <a:avLst/>
          </a:prstGeom>
          <a:noFill/>
          <a:ln>
            <a:noFill/>
          </a:ln>
        </p:spPr>
        <p:txBody>
          <a:bodyPr wrap="square" rtlCol="0">
            <a:spAutoFit/>
          </a:bodyPr>
          <a:lstStyle/>
          <a:p>
            <a:pPr>
              <a:lnSpc>
                <a:spcPct val="150000"/>
              </a:lnSpc>
            </a:pPr>
            <a:r>
              <a:rPr lang="zh-CN" altLang="en-US" sz="1350" dirty="0">
                <a:solidFill>
                  <a:srgbClr val="595959"/>
                </a:solidFill>
                <a:latin typeface="微软雅黑" panose="020B0503020204020204" pitchFamily="34" charset="-122"/>
                <a:ea typeface="微软雅黑" panose="020B0503020204020204" pitchFamily="34" charset="-122"/>
              </a:rPr>
              <a:t>        </a:t>
            </a:r>
            <a:r>
              <a:rPr lang="en-US" altLang="zh-CN" sz="1350" dirty="0">
                <a:solidFill>
                  <a:srgbClr val="595959"/>
                </a:solidFill>
                <a:latin typeface="微软雅黑" panose="020B0503020204020204" pitchFamily="34" charset="-122"/>
                <a:ea typeface="微软雅黑" panose="020B0503020204020204" pitchFamily="34" charset="-122"/>
              </a:rPr>
              <a:t>Spring</a:t>
            </a:r>
            <a:r>
              <a:rPr lang="zh-CN" altLang="zh-CN" sz="1350" dirty="0">
                <a:solidFill>
                  <a:srgbClr val="595959"/>
                </a:solidFill>
                <a:latin typeface="微软雅黑" panose="020B0503020204020204" pitchFamily="34" charset="-122"/>
                <a:ea typeface="微软雅黑" panose="020B0503020204020204" pitchFamily="34" charset="-122"/>
              </a:rPr>
              <a:t>提供了对</a:t>
            </a:r>
            <a:r>
              <a:rPr lang="en-US" altLang="zh-CN" sz="1350" dirty="0">
                <a:solidFill>
                  <a:srgbClr val="1369B2"/>
                </a:solidFill>
                <a:latin typeface="微软雅黑" panose="020B0503020204020204" pitchFamily="34" charset="-122"/>
                <a:ea typeface="微软雅黑" panose="020B0503020204020204" pitchFamily="34" charset="-122"/>
              </a:rPr>
              <a:t>AOP</a:t>
            </a:r>
            <a:r>
              <a:rPr lang="zh-CN" altLang="zh-CN" sz="1350" dirty="0">
                <a:solidFill>
                  <a:srgbClr val="595959"/>
                </a:solidFill>
                <a:latin typeface="微软雅黑" panose="020B0503020204020204" pitchFamily="34" charset="-122"/>
                <a:ea typeface="微软雅黑" panose="020B0503020204020204" pitchFamily="34" charset="-122"/>
              </a:rPr>
              <a:t>的支持，</a:t>
            </a:r>
            <a:r>
              <a:rPr lang="en-US" altLang="zh-CN" sz="1350" dirty="0">
                <a:solidFill>
                  <a:srgbClr val="595959"/>
                </a:solidFill>
                <a:latin typeface="微软雅黑" panose="020B0503020204020204" pitchFamily="34" charset="-122"/>
                <a:ea typeface="微软雅黑" panose="020B0503020204020204" pitchFamily="34" charset="-122"/>
              </a:rPr>
              <a:t>AOP</a:t>
            </a:r>
            <a:r>
              <a:rPr lang="zh-CN" altLang="zh-CN" sz="1350" dirty="0">
                <a:solidFill>
                  <a:srgbClr val="595959"/>
                </a:solidFill>
                <a:latin typeface="微软雅黑" panose="020B0503020204020204" pitchFamily="34" charset="-122"/>
                <a:ea typeface="微软雅黑" panose="020B0503020204020204" pitchFamily="34" charset="-122"/>
              </a:rPr>
              <a:t>可以将一些通用的任务进行集中处理，如安全、事务和日志等，以</a:t>
            </a:r>
            <a:r>
              <a:rPr lang="zh-CN" altLang="zh-CN" sz="1350" dirty="0">
                <a:solidFill>
                  <a:srgbClr val="1369B2"/>
                </a:solidFill>
                <a:latin typeface="微软雅黑" panose="020B0503020204020204" pitchFamily="34" charset="-122"/>
                <a:ea typeface="微软雅黑" panose="020B0503020204020204" pitchFamily="34" charset="-122"/>
              </a:rPr>
              <a:t>减少</a:t>
            </a:r>
            <a:r>
              <a:rPr lang="zh-CN" altLang="zh-CN" sz="1350" dirty="0">
                <a:solidFill>
                  <a:srgbClr val="595959"/>
                </a:solidFill>
                <a:latin typeface="微软雅黑" panose="020B0503020204020204" pitchFamily="34" charset="-122"/>
                <a:ea typeface="微软雅黑" panose="020B0503020204020204" pitchFamily="34" charset="-122"/>
              </a:rPr>
              <a:t>通过传统</a:t>
            </a:r>
            <a:r>
              <a:rPr lang="en-US" altLang="zh-CN" sz="1350" dirty="0">
                <a:solidFill>
                  <a:srgbClr val="595959"/>
                </a:solidFill>
                <a:latin typeface="微软雅黑" panose="020B0503020204020204" pitchFamily="34" charset="-122"/>
                <a:ea typeface="微软雅黑" panose="020B0503020204020204" pitchFamily="34" charset="-122"/>
              </a:rPr>
              <a:t>OOP</a:t>
            </a:r>
            <a:r>
              <a:rPr lang="zh-CN" altLang="zh-CN" sz="1350" dirty="0">
                <a:solidFill>
                  <a:srgbClr val="595959"/>
                </a:solidFill>
                <a:latin typeface="微软雅黑" panose="020B0503020204020204" pitchFamily="34" charset="-122"/>
                <a:ea typeface="微软雅黑" panose="020B0503020204020204" pitchFamily="34" charset="-122"/>
              </a:rPr>
              <a:t>方法带来的代码</a:t>
            </a:r>
            <a:r>
              <a:rPr lang="zh-CN" altLang="zh-CN" sz="1350" dirty="0">
                <a:solidFill>
                  <a:srgbClr val="1369B2"/>
                </a:solidFill>
                <a:latin typeface="微软雅黑" panose="020B0503020204020204" pitchFamily="34" charset="-122"/>
                <a:ea typeface="微软雅黑" panose="020B0503020204020204" pitchFamily="34" charset="-122"/>
              </a:rPr>
              <a:t>冗余</a:t>
            </a:r>
            <a:r>
              <a:rPr lang="zh-CN" altLang="zh-CN" sz="1350" dirty="0">
                <a:solidFill>
                  <a:srgbClr val="595959"/>
                </a:solidFill>
                <a:latin typeface="微软雅黑" panose="020B0503020204020204" pitchFamily="34" charset="-122"/>
                <a:ea typeface="微软雅黑" panose="020B0503020204020204" pitchFamily="34" charset="-122"/>
              </a:rPr>
              <a:t>和</a:t>
            </a:r>
            <a:r>
              <a:rPr lang="zh-CN" altLang="zh-CN" sz="1350" dirty="0">
                <a:solidFill>
                  <a:srgbClr val="1369B2"/>
                </a:solidFill>
                <a:latin typeface="微软雅黑" panose="020B0503020204020204" pitchFamily="34" charset="-122"/>
                <a:ea typeface="微软雅黑" panose="020B0503020204020204" pitchFamily="34" charset="-122"/>
              </a:rPr>
              <a:t>繁杂</a:t>
            </a:r>
            <a:r>
              <a:rPr lang="zh-CN" altLang="en-US" sz="1350" dirty="0">
                <a:solidFill>
                  <a:srgbClr val="595959"/>
                </a:solidFill>
                <a:latin typeface="微软雅黑" panose="020B0503020204020204" pitchFamily="34" charset="-122"/>
                <a:ea typeface="微软雅黑" panose="020B0503020204020204" pitchFamily="34" charset="-122"/>
              </a:rPr>
              <a:t>。</a:t>
            </a:r>
            <a:endParaRPr lang="zh-CN" altLang="zh-CN" sz="1350" dirty="0">
              <a:solidFill>
                <a:srgbClr val="595959"/>
              </a:solidFill>
              <a:latin typeface="微软雅黑" panose="020B0503020204020204" pitchFamily="34" charset="-122"/>
              <a:ea typeface="微软雅黑" panose="020B0503020204020204" pitchFamily="34" charset="-122"/>
            </a:endParaRPr>
          </a:p>
        </p:txBody>
      </p:sp>
      <p:sp>
        <p:nvSpPr>
          <p:cNvPr id="13" name="圆角矩形 12"/>
          <p:cNvSpPr/>
          <p:nvPr/>
        </p:nvSpPr>
        <p:spPr>
          <a:xfrm>
            <a:off x="979842" y="2340293"/>
            <a:ext cx="7399414" cy="1165860"/>
          </a:xfrm>
          <a:prstGeom prst="roundRect">
            <a:avLst>
              <a:gd name="adj" fmla="val 0"/>
            </a:avLst>
          </a:pr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矩形 93"/>
          <p:cNvSpPr/>
          <p:nvPr/>
        </p:nvSpPr>
        <p:spPr>
          <a:xfrm>
            <a:off x="942175" y="2299723"/>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矩形 93"/>
          <p:cNvSpPr/>
          <p:nvPr/>
        </p:nvSpPr>
        <p:spPr>
          <a:xfrm rot="10800000">
            <a:off x="8141650" y="3255334"/>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10"/>
          <p:cNvSpPr txBox="1"/>
          <p:nvPr/>
        </p:nvSpPr>
        <p:spPr>
          <a:xfrm flipH="1">
            <a:off x="787980" y="932086"/>
            <a:ext cx="1218883" cy="415498"/>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100" dirty="0">
                <a:solidFill>
                  <a:schemeClr val="bg1"/>
                </a:solidFill>
                <a:latin typeface="Impact" panose="020B0806030902050204" charset="0"/>
                <a:ea typeface="微软雅黑" panose="020B0503020204020204" pitchFamily="34" charset="-122"/>
                <a:sym typeface="Arial" panose="020B0604020202020204" pitchFamily="34" charset="0"/>
              </a:rPr>
              <a:t>STEP  03</a:t>
            </a:r>
          </a:p>
        </p:txBody>
      </p:sp>
      <p:sp>
        <p:nvSpPr>
          <p:cNvPr id="16" name="Chevron 3"/>
          <p:cNvSpPr/>
          <p:nvPr>
            <p:custDataLst>
              <p:tags r:id="rId2"/>
            </p:custDataLst>
          </p:nvPr>
        </p:nvSpPr>
        <p:spPr>
          <a:xfrm>
            <a:off x="629049" y="848653"/>
            <a:ext cx="3640056" cy="499471"/>
          </a:xfrm>
          <a:prstGeom prst="chevron">
            <a:avLst>
              <a:gd name="adj" fmla="val 43848"/>
            </a:avLst>
          </a:prstGeom>
          <a:solidFill>
            <a:srgbClr val="FFFFFF">
              <a:lumMod val="75000"/>
            </a:srgbClr>
          </a:solidFill>
          <a:ln w="12700" cap="flat" cmpd="sng" algn="ctr">
            <a:noFill/>
            <a:prstDash val="solid"/>
            <a:miter lim="800000"/>
          </a:ln>
          <a:effectLst/>
        </p:spPr>
        <p:txBody>
          <a:bodyPr rtlCol="0" anchor="ctr">
            <a:normAutofit/>
          </a:bodyPr>
          <a:lstStyle/>
          <a:p>
            <a:pPr algn="ctr">
              <a:lnSpc>
                <a:spcPct val="120000"/>
              </a:lnSpc>
            </a:pPr>
            <a:endParaRPr lang="en-GB" sz="675">
              <a:solidFill>
                <a:sysClr val="windowText" lastClr="000000"/>
              </a:solidFill>
              <a:latin typeface="Arial" panose="020B0604020202020204" pitchFamily="34" charset="0"/>
              <a:ea typeface="微软雅黑" panose="020B0503020204020204" pitchFamily="34" charset="-122"/>
            </a:endParaRPr>
          </a:p>
        </p:txBody>
      </p:sp>
      <p:sp>
        <p:nvSpPr>
          <p:cNvPr id="20" name="文本框 1"/>
          <p:cNvSpPr txBox="1"/>
          <p:nvPr/>
        </p:nvSpPr>
        <p:spPr>
          <a:xfrm>
            <a:off x="879403" y="953642"/>
            <a:ext cx="3200171" cy="323165"/>
          </a:xfrm>
          <a:prstGeom prst="rect">
            <a:avLst/>
          </a:prstGeom>
          <a:noFill/>
        </p:spPr>
        <p:txBody>
          <a:bodyPr wrap="none" rtlCol="0">
            <a:spAutoFit/>
          </a:bodyPr>
          <a:lstStyle/>
          <a:p>
            <a:r>
              <a:rPr lang="en-US" altLang="zh-CN" sz="1500" dirty="0">
                <a:solidFill>
                  <a:srgbClr val="1369B2"/>
                </a:solidFill>
                <a:latin typeface="微软雅黑" panose="020B0503020204020204" pitchFamily="34" charset="-122"/>
                <a:ea typeface="微软雅黑" panose="020B0503020204020204" pitchFamily="34" charset="-122"/>
              </a:rPr>
              <a:t>String</a:t>
            </a:r>
            <a:r>
              <a:rPr lang="zh-CN" altLang="en-US" sz="1500" dirty="0">
                <a:solidFill>
                  <a:srgbClr val="1369B2"/>
                </a:solidFill>
                <a:latin typeface="微软雅黑" panose="020B0503020204020204" pitchFamily="34" charset="-122"/>
                <a:ea typeface="微软雅黑" panose="020B0503020204020204" pitchFamily="34" charset="-122"/>
              </a:rPr>
              <a:t>框架的优点：</a:t>
            </a:r>
            <a:r>
              <a:rPr lang="en-US" altLang="zh-CN" sz="1500" dirty="0">
                <a:solidFill>
                  <a:srgbClr val="1369B2"/>
                </a:solidFill>
                <a:latin typeface="微软雅黑" panose="020B0503020204020204" pitchFamily="34" charset="-122"/>
                <a:ea typeface="微软雅黑" panose="020B0503020204020204" pitchFamily="34" charset="-122"/>
              </a:rPr>
              <a:t>c.</a:t>
            </a:r>
            <a:r>
              <a:rPr lang="zh-CN" altLang="zh-CN" sz="1500" dirty="0">
                <a:solidFill>
                  <a:srgbClr val="1369B2"/>
                </a:solidFill>
                <a:latin typeface="微软雅黑" panose="020B0503020204020204" pitchFamily="34" charset="-122"/>
                <a:ea typeface="微软雅黑" panose="020B0503020204020204" pitchFamily="34" charset="-122"/>
              </a:rPr>
              <a:t>支持</a:t>
            </a:r>
            <a:r>
              <a:rPr lang="en-US" altLang="zh-CN" sz="1500" dirty="0">
                <a:solidFill>
                  <a:srgbClr val="1369B2"/>
                </a:solidFill>
                <a:latin typeface="微软雅黑" panose="020B0503020204020204" pitchFamily="34" charset="-122"/>
                <a:ea typeface="微软雅黑" panose="020B0503020204020204" pitchFamily="34" charset="-122"/>
              </a:rPr>
              <a:t>AOP</a:t>
            </a:r>
            <a:r>
              <a:rPr lang="zh-CN" altLang="zh-CN" sz="1500" dirty="0">
                <a:solidFill>
                  <a:srgbClr val="1369B2"/>
                </a:solidFill>
                <a:latin typeface="微软雅黑" panose="020B0503020204020204" pitchFamily="34" charset="-122"/>
                <a:ea typeface="微软雅黑" panose="020B0503020204020204" pitchFamily="34" charset="-122"/>
              </a:rPr>
              <a:t>编程</a:t>
            </a:r>
          </a:p>
        </p:txBody>
      </p:sp>
      <p:sp>
        <p:nvSpPr>
          <p:cNvPr id="11" name="Title 1"/>
          <p:cNvSpPr txBox="1"/>
          <p:nvPr/>
        </p:nvSpPr>
        <p:spPr>
          <a:xfrm>
            <a:off x="857880" y="200200"/>
            <a:ext cx="2776860" cy="379477"/>
          </a:xfrm>
          <a:prstGeom prst="rect">
            <a:avLst/>
          </a:prstGeom>
        </p:spPr>
        <p:txBody>
          <a:bodyPr lIns="0" tIns="45719" rIns="0" bIns="45719"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1800" b="1" dirty="0">
                <a:solidFill>
                  <a:srgbClr val="595959"/>
                </a:solidFill>
                <a:latin typeface="微软雅黑" panose="020B0503020204020204" pitchFamily="34" charset="-122"/>
                <a:ea typeface="微软雅黑" panose="020B0503020204020204" pitchFamily="34" charset="-122"/>
                <a:cs typeface="+mn-ea"/>
                <a:sym typeface="+mn-lt"/>
              </a:rPr>
              <a:t>1.1.2  Spring</a:t>
            </a:r>
            <a:r>
              <a:rPr lang="zh-CN" altLang="en-US" sz="1800" b="1" dirty="0">
                <a:solidFill>
                  <a:srgbClr val="595959"/>
                </a:solidFill>
                <a:latin typeface="微软雅黑" panose="020B0503020204020204" pitchFamily="34" charset="-122"/>
                <a:ea typeface="微软雅黑" panose="020B0503020204020204" pitchFamily="34" charset="-122"/>
                <a:cs typeface="+mn-ea"/>
                <a:sym typeface="+mn-lt"/>
              </a:rPr>
              <a:t>框架的优点</a:t>
            </a:r>
            <a:endParaRPr lang="en-GB" altLang="zh-CN" sz="1800" b="1" dirty="0">
              <a:solidFill>
                <a:srgbClr val="595959"/>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10"/>
          <p:cNvSpPr txBox="1"/>
          <p:nvPr/>
        </p:nvSpPr>
        <p:spPr>
          <a:xfrm flipH="1">
            <a:off x="787980" y="932086"/>
            <a:ext cx="1218883" cy="415498"/>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100" dirty="0">
                <a:solidFill>
                  <a:schemeClr val="bg1"/>
                </a:solidFill>
                <a:latin typeface="Impact" panose="020B0806030902050204" charset="0"/>
                <a:ea typeface="微软雅黑" panose="020B0503020204020204" pitchFamily="34" charset="-122"/>
                <a:sym typeface="Arial" panose="020B0604020202020204" pitchFamily="34" charset="0"/>
              </a:rPr>
              <a:t>STEP  01</a:t>
            </a:r>
          </a:p>
        </p:txBody>
      </p:sp>
      <p:sp>
        <p:nvSpPr>
          <p:cNvPr id="17" name="1"/>
          <p:cNvSpPr txBox="1"/>
          <p:nvPr>
            <p:custDataLst>
              <p:tags r:id="rId1"/>
            </p:custDataLst>
          </p:nvPr>
        </p:nvSpPr>
        <p:spPr>
          <a:xfrm>
            <a:off x="1371400" y="2618010"/>
            <a:ext cx="6595982" cy="678840"/>
          </a:xfrm>
          <a:prstGeom prst="rect">
            <a:avLst/>
          </a:prstGeom>
          <a:noFill/>
          <a:ln>
            <a:noFill/>
          </a:ln>
        </p:spPr>
        <p:txBody>
          <a:bodyPr wrap="square" rtlCol="0">
            <a:spAutoFit/>
          </a:bodyPr>
          <a:lstStyle/>
          <a:p>
            <a:pPr>
              <a:lnSpc>
                <a:spcPct val="150000"/>
              </a:lnSpc>
            </a:pPr>
            <a:r>
              <a:rPr lang="zh-CN" altLang="en-US" sz="1350" dirty="0">
                <a:solidFill>
                  <a:srgbClr val="595959"/>
                </a:solidFill>
                <a:latin typeface="微软雅黑" panose="020B0503020204020204" pitchFamily="34" charset="-122"/>
                <a:ea typeface="微软雅黑" panose="020B0503020204020204" pitchFamily="34" charset="-122"/>
              </a:rPr>
              <a:t>        </a:t>
            </a:r>
            <a:r>
              <a:rPr lang="zh-CN" altLang="zh-CN" sz="1350" dirty="0">
                <a:solidFill>
                  <a:srgbClr val="595959"/>
                </a:solidFill>
                <a:latin typeface="微软雅黑" panose="020B0503020204020204" pitchFamily="34" charset="-122"/>
                <a:ea typeface="微软雅黑" panose="020B0503020204020204" pitchFamily="34" charset="-122"/>
              </a:rPr>
              <a:t>在</a:t>
            </a:r>
            <a:r>
              <a:rPr lang="en-US" altLang="zh-CN" sz="1350" dirty="0">
                <a:solidFill>
                  <a:srgbClr val="595959"/>
                </a:solidFill>
                <a:latin typeface="微软雅黑" panose="020B0503020204020204" pitchFamily="34" charset="-122"/>
                <a:ea typeface="微软雅黑" panose="020B0503020204020204" pitchFamily="34" charset="-122"/>
              </a:rPr>
              <a:t>Spring</a:t>
            </a:r>
            <a:r>
              <a:rPr lang="zh-CN" altLang="zh-CN" sz="1350" dirty="0">
                <a:solidFill>
                  <a:srgbClr val="595959"/>
                </a:solidFill>
                <a:latin typeface="微软雅黑" panose="020B0503020204020204" pitchFamily="34" charset="-122"/>
                <a:ea typeface="微软雅黑" panose="020B0503020204020204" pitchFamily="34" charset="-122"/>
              </a:rPr>
              <a:t>中，可以直接通过</a:t>
            </a:r>
            <a:r>
              <a:rPr lang="en-US" altLang="zh-CN" sz="1350" dirty="0">
                <a:solidFill>
                  <a:srgbClr val="595959"/>
                </a:solidFill>
                <a:latin typeface="微软雅黑" panose="020B0503020204020204" pitchFamily="34" charset="-122"/>
                <a:ea typeface="微软雅黑" panose="020B0503020204020204" pitchFamily="34" charset="-122"/>
              </a:rPr>
              <a:t>Spring</a:t>
            </a:r>
            <a:r>
              <a:rPr lang="zh-CN" altLang="zh-CN" sz="1350" dirty="0">
                <a:solidFill>
                  <a:srgbClr val="595959"/>
                </a:solidFill>
                <a:latin typeface="微软雅黑" panose="020B0503020204020204" pitchFamily="34" charset="-122"/>
                <a:ea typeface="微软雅黑" panose="020B0503020204020204" pitchFamily="34" charset="-122"/>
              </a:rPr>
              <a:t>配置文件管理</a:t>
            </a:r>
            <a:r>
              <a:rPr lang="zh-CN" altLang="zh-CN" sz="1350" dirty="0">
                <a:solidFill>
                  <a:srgbClr val="1369B2"/>
                </a:solidFill>
                <a:latin typeface="微软雅黑" panose="020B0503020204020204" pitchFamily="34" charset="-122"/>
                <a:ea typeface="微软雅黑" panose="020B0503020204020204" pitchFamily="34" charset="-122"/>
              </a:rPr>
              <a:t>数据库事务</a:t>
            </a:r>
            <a:r>
              <a:rPr lang="zh-CN" altLang="zh-CN" sz="1350" dirty="0">
                <a:solidFill>
                  <a:srgbClr val="595959"/>
                </a:solidFill>
                <a:latin typeface="微软雅黑" panose="020B0503020204020204" pitchFamily="34" charset="-122"/>
                <a:ea typeface="微软雅黑" panose="020B0503020204020204" pitchFamily="34" charset="-122"/>
              </a:rPr>
              <a:t>，省去了手动编程的</a:t>
            </a:r>
            <a:r>
              <a:rPr lang="zh-CN" altLang="zh-CN" sz="1350" dirty="0">
                <a:solidFill>
                  <a:srgbClr val="1369B2"/>
                </a:solidFill>
                <a:latin typeface="微软雅黑" panose="020B0503020204020204" pitchFamily="34" charset="-122"/>
                <a:ea typeface="微软雅黑" panose="020B0503020204020204" pitchFamily="34" charset="-122"/>
              </a:rPr>
              <a:t>繁琐</a:t>
            </a:r>
            <a:r>
              <a:rPr lang="zh-CN" altLang="zh-CN" sz="1350" dirty="0">
                <a:solidFill>
                  <a:srgbClr val="595959"/>
                </a:solidFill>
                <a:latin typeface="微软雅黑" panose="020B0503020204020204" pitchFamily="34" charset="-122"/>
                <a:ea typeface="微软雅黑" panose="020B0503020204020204" pitchFamily="34" charset="-122"/>
              </a:rPr>
              <a:t>，提高了开发</a:t>
            </a:r>
            <a:r>
              <a:rPr lang="zh-CN" altLang="zh-CN" sz="1350" dirty="0">
                <a:solidFill>
                  <a:srgbClr val="1369B2"/>
                </a:solidFill>
                <a:latin typeface="微软雅黑" panose="020B0503020204020204" pitchFamily="34" charset="-122"/>
                <a:ea typeface="微软雅黑" panose="020B0503020204020204" pitchFamily="34" charset="-122"/>
              </a:rPr>
              <a:t>效率</a:t>
            </a:r>
            <a:r>
              <a:rPr lang="zh-CN" altLang="en-US" sz="1350" dirty="0">
                <a:solidFill>
                  <a:srgbClr val="595959"/>
                </a:solidFill>
                <a:latin typeface="微软雅黑" panose="020B0503020204020204" pitchFamily="34" charset="-122"/>
                <a:ea typeface="微软雅黑" panose="020B0503020204020204" pitchFamily="34" charset="-122"/>
              </a:rPr>
              <a:t>。</a:t>
            </a:r>
            <a:endParaRPr lang="zh-CN" altLang="zh-CN" sz="1350" dirty="0">
              <a:solidFill>
                <a:srgbClr val="595959"/>
              </a:solidFill>
              <a:latin typeface="微软雅黑" panose="020B0503020204020204" pitchFamily="34" charset="-122"/>
              <a:ea typeface="微软雅黑" panose="020B0503020204020204" pitchFamily="34" charset="-122"/>
            </a:endParaRPr>
          </a:p>
        </p:txBody>
      </p:sp>
      <p:sp>
        <p:nvSpPr>
          <p:cNvPr id="13" name="圆角矩形 12"/>
          <p:cNvSpPr/>
          <p:nvPr/>
        </p:nvSpPr>
        <p:spPr>
          <a:xfrm>
            <a:off x="979842" y="2340293"/>
            <a:ext cx="7399414" cy="1165860"/>
          </a:xfrm>
          <a:prstGeom prst="roundRect">
            <a:avLst>
              <a:gd name="adj" fmla="val 0"/>
            </a:avLst>
          </a:pr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矩形 93"/>
          <p:cNvSpPr/>
          <p:nvPr/>
        </p:nvSpPr>
        <p:spPr>
          <a:xfrm>
            <a:off x="942175" y="2299723"/>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矩形 93"/>
          <p:cNvSpPr/>
          <p:nvPr/>
        </p:nvSpPr>
        <p:spPr>
          <a:xfrm rot="10800000">
            <a:off x="8141650" y="3255334"/>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10"/>
          <p:cNvSpPr txBox="1"/>
          <p:nvPr/>
        </p:nvSpPr>
        <p:spPr>
          <a:xfrm flipH="1">
            <a:off x="787980" y="932086"/>
            <a:ext cx="1218883" cy="415498"/>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100" dirty="0">
                <a:solidFill>
                  <a:schemeClr val="bg1"/>
                </a:solidFill>
                <a:latin typeface="Impact" panose="020B0806030902050204" charset="0"/>
                <a:ea typeface="微软雅黑" panose="020B0503020204020204" pitchFamily="34" charset="-122"/>
                <a:sym typeface="Arial" panose="020B0604020202020204" pitchFamily="34" charset="0"/>
              </a:rPr>
              <a:t>STEP  03</a:t>
            </a:r>
          </a:p>
        </p:txBody>
      </p:sp>
      <p:sp>
        <p:nvSpPr>
          <p:cNvPr id="16" name="Chevron 3"/>
          <p:cNvSpPr/>
          <p:nvPr>
            <p:custDataLst>
              <p:tags r:id="rId2"/>
            </p:custDataLst>
          </p:nvPr>
        </p:nvSpPr>
        <p:spPr>
          <a:xfrm>
            <a:off x="629049" y="848653"/>
            <a:ext cx="3640056" cy="499471"/>
          </a:xfrm>
          <a:prstGeom prst="chevron">
            <a:avLst>
              <a:gd name="adj" fmla="val 43848"/>
            </a:avLst>
          </a:prstGeom>
          <a:solidFill>
            <a:srgbClr val="FFFFFF">
              <a:lumMod val="75000"/>
            </a:srgbClr>
          </a:solidFill>
          <a:ln w="12700" cap="flat" cmpd="sng" algn="ctr">
            <a:noFill/>
            <a:prstDash val="solid"/>
            <a:miter lim="800000"/>
          </a:ln>
          <a:effectLst/>
        </p:spPr>
        <p:txBody>
          <a:bodyPr rtlCol="0" anchor="ctr">
            <a:normAutofit/>
          </a:bodyPr>
          <a:lstStyle/>
          <a:p>
            <a:pPr algn="ctr">
              <a:lnSpc>
                <a:spcPct val="120000"/>
              </a:lnSpc>
            </a:pPr>
            <a:endParaRPr lang="en-GB" sz="675">
              <a:solidFill>
                <a:sysClr val="windowText" lastClr="000000"/>
              </a:solidFill>
              <a:latin typeface="Arial" panose="020B0604020202020204" pitchFamily="34" charset="0"/>
              <a:ea typeface="微软雅黑" panose="020B0503020204020204" pitchFamily="34" charset="-122"/>
            </a:endParaRPr>
          </a:p>
        </p:txBody>
      </p:sp>
      <p:sp>
        <p:nvSpPr>
          <p:cNvPr id="20" name="文本框 1"/>
          <p:cNvSpPr txBox="1"/>
          <p:nvPr/>
        </p:nvSpPr>
        <p:spPr>
          <a:xfrm>
            <a:off x="793678" y="953642"/>
            <a:ext cx="3398431" cy="323165"/>
          </a:xfrm>
          <a:prstGeom prst="rect">
            <a:avLst/>
          </a:prstGeom>
          <a:noFill/>
        </p:spPr>
        <p:txBody>
          <a:bodyPr wrap="none" rtlCol="0">
            <a:spAutoFit/>
          </a:bodyPr>
          <a:lstStyle/>
          <a:p>
            <a:r>
              <a:rPr lang="en-US" altLang="zh-CN" sz="1500" dirty="0">
                <a:solidFill>
                  <a:srgbClr val="1369B2"/>
                </a:solidFill>
                <a:latin typeface="微软雅黑" panose="020B0503020204020204" pitchFamily="34" charset="-122"/>
                <a:ea typeface="微软雅黑" panose="020B0503020204020204" pitchFamily="34" charset="-122"/>
              </a:rPr>
              <a:t>String</a:t>
            </a:r>
            <a:r>
              <a:rPr lang="zh-CN" altLang="en-US" sz="1500" dirty="0">
                <a:solidFill>
                  <a:srgbClr val="1369B2"/>
                </a:solidFill>
                <a:latin typeface="微软雅黑" panose="020B0503020204020204" pitchFamily="34" charset="-122"/>
                <a:ea typeface="微软雅黑" panose="020B0503020204020204" pitchFamily="34" charset="-122"/>
              </a:rPr>
              <a:t>框架的优点：</a:t>
            </a:r>
            <a:r>
              <a:rPr lang="en-US" altLang="zh-CN" sz="1500" dirty="0">
                <a:solidFill>
                  <a:srgbClr val="1369B2"/>
                </a:solidFill>
                <a:latin typeface="微软雅黑" panose="020B0503020204020204" pitchFamily="34" charset="-122"/>
                <a:ea typeface="微软雅黑" panose="020B0503020204020204" pitchFamily="34" charset="-122"/>
              </a:rPr>
              <a:t>d.</a:t>
            </a:r>
            <a:r>
              <a:rPr lang="zh-CN" altLang="zh-CN" sz="1500" dirty="0">
                <a:solidFill>
                  <a:srgbClr val="1369B2"/>
                </a:solidFill>
                <a:latin typeface="微软雅黑" panose="020B0503020204020204" pitchFamily="34" charset="-122"/>
                <a:ea typeface="微软雅黑" panose="020B0503020204020204" pitchFamily="34" charset="-122"/>
              </a:rPr>
              <a:t>支持声明式事务</a:t>
            </a:r>
          </a:p>
        </p:txBody>
      </p:sp>
      <p:sp>
        <p:nvSpPr>
          <p:cNvPr id="11" name="Title 1"/>
          <p:cNvSpPr txBox="1"/>
          <p:nvPr/>
        </p:nvSpPr>
        <p:spPr>
          <a:xfrm>
            <a:off x="857880" y="200200"/>
            <a:ext cx="2776860" cy="379477"/>
          </a:xfrm>
          <a:prstGeom prst="rect">
            <a:avLst/>
          </a:prstGeom>
        </p:spPr>
        <p:txBody>
          <a:bodyPr lIns="0" tIns="45719" rIns="0" bIns="45719"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1800" b="1" dirty="0">
                <a:solidFill>
                  <a:srgbClr val="595959"/>
                </a:solidFill>
                <a:latin typeface="微软雅黑" panose="020B0503020204020204" pitchFamily="34" charset="-122"/>
                <a:ea typeface="微软雅黑" panose="020B0503020204020204" pitchFamily="34" charset="-122"/>
                <a:cs typeface="+mn-ea"/>
                <a:sym typeface="+mn-lt"/>
              </a:rPr>
              <a:t>1.1.2  Spring</a:t>
            </a:r>
            <a:r>
              <a:rPr lang="zh-CN" altLang="en-US" sz="1800" b="1" dirty="0">
                <a:solidFill>
                  <a:srgbClr val="595959"/>
                </a:solidFill>
                <a:latin typeface="微软雅黑" panose="020B0503020204020204" pitchFamily="34" charset="-122"/>
                <a:ea typeface="微软雅黑" panose="020B0503020204020204" pitchFamily="34" charset="-122"/>
                <a:cs typeface="+mn-ea"/>
                <a:sym typeface="+mn-lt"/>
              </a:rPr>
              <a:t>框架的优点</a:t>
            </a:r>
            <a:endParaRPr lang="en-GB" altLang="zh-CN" sz="1800" b="1" dirty="0">
              <a:solidFill>
                <a:srgbClr val="595959"/>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10"/>
          <p:cNvSpPr txBox="1"/>
          <p:nvPr/>
        </p:nvSpPr>
        <p:spPr>
          <a:xfrm flipH="1">
            <a:off x="787980" y="932086"/>
            <a:ext cx="1218883" cy="415498"/>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100" dirty="0">
                <a:solidFill>
                  <a:schemeClr val="bg1"/>
                </a:solidFill>
                <a:latin typeface="Impact" panose="020B0806030902050204" charset="0"/>
                <a:ea typeface="微软雅黑" panose="020B0503020204020204" pitchFamily="34" charset="-122"/>
                <a:sym typeface="Arial" panose="020B0604020202020204" pitchFamily="34" charset="0"/>
              </a:rPr>
              <a:t>STEP  01</a:t>
            </a:r>
          </a:p>
        </p:txBody>
      </p:sp>
      <p:sp>
        <p:nvSpPr>
          <p:cNvPr id="17" name="1"/>
          <p:cNvSpPr txBox="1"/>
          <p:nvPr>
            <p:custDataLst>
              <p:tags r:id="rId1"/>
            </p:custDataLst>
          </p:nvPr>
        </p:nvSpPr>
        <p:spPr>
          <a:xfrm>
            <a:off x="1371400" y="2755170"/>
            <a:ext cx="6595982" cy="367216"/>
          </a:xfrm>
          <a:prstGeom prst="rect">
            <a:avLst/>
          </a:prstGeom>
          <a:noFill/>
          <a:ln>
            <a:noFill/>
          </a:ln>
        </p:spPr>
        <p:txBody>
          <a:bodyPr wrap="square" rtlCol="0">
            <a:spAutoFit/>
          </a:bodyPr>
          <a:lstStyle/>
          <a:p>
            <a:pPr>
              <a:lnSpc>
                <a:spcPct val="150000"/>
              </a:lnSpc>
            </a:pPr>
            <a:r>
              <a:rPr lang="zh-CN" altLang="en-US" sz="1350" dirty="0">
                <a:solidFill>
                  <a:srgbClr val="595959"/>
                </a:solidFill>
                <a:latin typeface="微软雅黑" panose="020B0503020204020204" pitchFamily="34" charset="-122"/>
                <a:ea typeface="微软雅黑" panose="020B0503020204020204" pitchFamily="34" charset="-122"/>
              </a:rPr>
              <a:t>        </a:t>
            </a:r>
            <a:r>
              <a:rPr lang="en-US" altLang="zh-CN" sz="1350" dirty="0">
                <a:solidFill>
                  <a:srgbClr val="595959"/>
                </a:solidFill>
                <a:latin typeface="微软雅黑" panose="020B0503020204020204" pitchFamily="34" charset="-122"/>
                <a:ea typeface="微软雅黑" panose="020B0503020204020204" pitchFamily="34" charset="-122"/>
              </a:rPr>
              <a:t>Spring</a:t>
            </a:r>
            <a:r>
              <a:rPr lang="zh-CN" altLang="zh-CN" sz="1350" dirty="0">
                <a:solidFill>
                  <a:srgbClr val="595959"/>
                </a:solidFill>
                <a:latin typeface="微软雅黑" panose="020B0503020204020204" pitchFamily="34" charset="-122"/>
                <a:ea typeface="微软雅黑" panose="020B0503020204020204" pitchFamily="34" charset="-122"/>
              </a:rPr>
              <a:t>提供了对</a:t>
            </a:r>
            <a:r>
              <a:rPr lang="en-US" altLang="zh-CN" sz="1350" dirty="0">
                <a:solidFill>
                  <a:srgbClr val="595959"/>
                </a:solidFill>
                <a:latin typeface="微软雅黑" panose="020B0503020204020204" pitchFamily="34" charset="-122"/>
                <a:ea typeface="微软雅黑" panose="020B0503020204020204" pitchFamily="34" charset="-122"/>
              </a:rPr>
              <a:t>Junit</a:t>
            </a:r>
            <a:r>
              <a:rPr lang="zh-CN" altLang="zh-CN" sz="1350" dirty="0">
                <a:solidFill>
                  <a:srgbClr val="595959"/>
                </a:solidFill>
                <a:latin typeface="微软雅黑" panose="020B0503020204020204" pitchFamily="34" charset="-122"/>
                <a:ea typeface="微软雅黑" panose="020B0503020204020204" pitchFamily="34" charset="-122"/>
              </a:rPr>
              <a:t>的支持，开发人员可以通过</a:t>
            </a:r>
            <a:r>
              <a:rPr lang="en-US" altLang="zh-CN" sz="1350" dirty="0">
                <a:solidFill>
                  <a:srgbClr val="595959"/>
                </a:solidFill>
                <a:latin typeface="微软雅黑" panose="020B0503020204020204" pitchFamily="34" charset="-122"/>
                <a:ea typeface="微软雅黑" panose="020B0503020204020204" pitchFamily="34" charset="-122"/>
              </a:rPr>
              <a:t>Junit</a:t>
            </a:r>
            <a:r>
              <a:rPr lang="zh-CN" altLang="zh-CN" sz="1350" dirty="0">
                <a:solidFill>
                  <a:srgbClr val="595959"/>
                </a:solidFill>
                <a:latin typeface="微软雅黑" panose="020B0503020204020204" pitchFamily="34" charset="-122"/>
                <a:ea typeface="微软雅黑" panose="020B0503020204020204" pitchFamily="34" charset="-122"/>
              </a:rPr>
              <a:t>进行单元测试</a:t>
            </a:r>
            <a:r>
              <a:rPr lang="zh-CN" altLang="en-US" sz="1350" dirty="0">
                <a:solidFill>
                  <a:srgbClr val="595959"/>
                </a:solidFill>
                <a:latin typeface="微软雅黑" panose="020B0503020204020204" pitchFamily="34" charset="-122"/>
                <a:ea typeface="微软雅黑" panose="020B0503020204020204" pitchFamily="34" charset="-122"/>
              </a:rPr>
              <a:t>。</a:t>
            </a:r>
            <a:endParaRPr lang="zh-CN" altLang="zh-CN" sz="1350" dirty="0">
              <a:solidFill>
                <a:srgbClr val="595959"/>
              </a:solidFill>
              <a:latin typeface="微软雅黑" panose="020B0503020204020204" pitchFamily="34" charset="-122"/>
              <a:ea typeface="微软雅黑" panose="020B0503020204020204" pitchFamily="34" charset="-122"/>
            </a:endParaRPr>
          </a:p>
        </p:txBody>
      </p:sp>
      <p:sp>
        <p:nvSpPr>
          <p:cNvPr id="13" name="圆角矩形 12"/>
          <p:cNvSpPr/>
          <p:nvPr/>
        </p:nvSpPr>
        <p:spPr>
          <a:xfrm>
            <a:off x="979842" y="2340293"/>
            <a:ext cx="7399414" cy="1165860"/>
          </a:xfrm>
          <a:prstGeom prst="roundRect">
            <a:avLst>
              <a:gd name="adj" fmla="val 0"/>
            </a:avLst>
          </a:pr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矩形 93"/>
          <p:cNvSpPr/>
          <p:nvPr/>
        </p:nvSpPr>
        <p:spPr>
          <a:xfrm>
            <a:off x="942175" y="2299723"/>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矩形 93"/>
          <p:cNvSpPr/>
          <p:nvPr/>
        </p:nvSpPr>
        <p:spPr>
          <a:xfrm rot="10800000">
            <a:off x="8141650" y="3255334"/>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10"/>
          <p:cNvSpPr txBox="1"/>
          <p:nvPr/>
        </p:nvSpPr>
        <p:spPr>
          <a:xfrm flipH="1">
            <a:off x="787980" y="932086"/>
            <a:ext cx="1218883" cy="415498"/>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100" dirty="0">
                <a:solidFill>
                  <a:schemeClr val="bg1"/>
                </a:solidFill>
                <a:latin typeface="Impact" panose="020B0806030902050204" charset="0"/>
                <a:ea typeface="微软雅黑" panose="020B0503020204020204" pitchFamily="34" charset="-122"/>
                <a:sym typeface="Arial" panose="020B0604020202020204" pitchFamily="34" charset="0"/>
              </a:rPr>
              <a:t>STEP  03</a:t>
            </a:r>
          </a:p>
        </p:txBody>
      </p:sp>
      <p:sp>
        <p:nvSpPr>
          <p:cNvPr id="16" name="Chevron 3"/>
          <p:cNvSpPr/>
          <p:nvPr>
            <p:custDataLst>
              <p:tags r:id="rId2"/>
            </p:custDataLst>
          </p:nvPr>
        </p:nvSpPr>
        <p:spPr>
          <a:xfrm>
            <a:off x="629049" y="848653"/>
            <a:ext cx="3640056" cy="499471"/>
          </a:xfrm>
          <a:prstGeom prst="chevron">
            <a:avLst>
              <a:gd name="adj" fmla="val 43848"/>
            </a:avLst>
          </a:prstGeom>
          <a:solidFill>
            <a:srgbClr val="FFFFFF">
              <a:lumMod val="75000"/>
            </a:srgbClr>
          </a:solidFill>
          <a:ln w="12700" cap="flat" cmpd="sng" algn="ctr">
            <a:noFill/>
            <a:prstDash val="solid"/>
            <a:miter lim="800000"/>
          </a:ln>
          <a:effectLst/>
        </p:spPr>
        <p:txBody>
          <a:bodyPr rtlCol="0" anchor="ctr">
            <a:normAutofit/>
          </a:bodyPr>
          <a:lstStyle/>
          <a:p>
            <a:pPr algn="ctr">
              <a:lnSpc>
                <a:spcPct val="120000"/>
              </a:lnSpc>
            </a:pPr>
            <a:endParaRPr lang="en-GB" sz="675">
              <a:solidFill>
                <a:sysClr val="windowText" lastClr="000000"/>
              </a:solidFill>
              <a:latin typeface="Arial" panose="020B0604020202020204" pitchFamily="34" charset="0"/>
              <a:ea typeface="微软雅黑" panose="020B0503020204020204" pitchFamily="34" charset="-122"/>
            </a:endParaRPr>
          </a:p>
        </p:txBody>
      </p:sp>
      <p:sp>
        <p:nvSpPr>
          <p:cNvPr id="20" name="文本框 1"/>
          <p:cNvSpPr txBox="1"/>
          <p:nvPr/>
        </p:nvSpPr>
        <p:spPr>
          <a:xfrm>
            <a:off x="793678" y="953642"/>
            <a:ext cx="3384003" cy="323165"/>
          </a:xfrm>
          <a:prstGeom prst="rect">
            <a:avLst/>
          </a:prstGeom>
          <a:noFill/>
        </p:spPr>
        <p:txBody>
          <a:bodyPr wrap="none" rtlCol="0">
            <a:spAutoFit/>
          </a:bodyPr>
          <a:lstStyle/>
          <a:p>
            <a:r>
              <a:rPr lang="en-US" altLang="zh-CN" sz="1500" dirty="0">
                <a:solidFill>
                  <a:srgbClr val="1369B2"/>
                </a:solidFill>
                <a:latin typeface="微软雅黑" panose="020B0503020204020204" pitchFamily="34" charset="-122"/>
                <a:ea typeface="微软雅黑" panose="020B0503020204020204" pitchFamily="34" charset="-122"/>
              </a:rPr>
              <a:t>String</a:t>
            </a:r>
            <a:r>
              <a:rPr lang="zh-CN" altLang="en-US" sz="1500" dirty="0">
                <a:solidFill>
                  <a:srgbClr val="1369B2"/>
                </a:solidFill>
                <a:latin typeface="微软雅黑" panose="020B0503020204020204" pitchFamily="34" charset="-122"/>
                <a:ea typeface="微软雅黑" panose="020B0503020204020204" pitchFamily="34" charset="-122"/>
              </a:rPr>
              <a:t>框架的优点：</a:t>
            </a:r>
            <a:r>
              <a:rPr lang="en-US" altLang="zh-CN" sz="1500" dirty="0">
                <a:solidFill>
                  <a:srgbClr val="1369B2"/>
                </a:solidFill>
                <a:latin typeface="微软雅黑" panose="020B0503020204020204" pitchFamily="34" charset="-122"/>
                <a:ea typeface="微软雅黑" panose="020B0503020204020204" pitchFamily="34" charset="-122"/>
              </a:rPr>
              <a:t>e.</a:t>
            </a:r>
            <a:r>
              <a:rPr lang="zh-CN" altLang="zh-CN" sz="1500" dirty="0">
                <a:solidFill>
                  <a:srgbClr val="1369B2"/>
                </a:solidFill>
                <a:latin typeface="微软雅黑" panose="020B0503020204020204" pitchFamily="34" charset="-122"/>
                <a:ea typeface="微软雅黑" panose="020B0503020204020204" pitchFamily="34" charset="-122"/>
              </a:rPr>
              <a:t>方便程序的测试</a:t>
            </a:r>
          </a:p>
        </p:txBody>
      </p:sp>
      <p:sp>
        <p:nvSpPr>
          <p:cNvPr id="11" name="Title 1"/>
          <p:cNvSpPr txBox="1"/>
          <p:nvPr/>
        </p:nvSpPr>
        <p:spPr>
          <a:xfrm>
            <a:off x="857880" y="200200"/>
            <a:ext cx="2776860" cy="379477"/>
          </a:xfrm>
          <a:prstGeom prst="rect">
            <a:avLst/>
          </a:prstGeom>
        </p:spPr>
        <p:txBody>
          <a:bodyPr lIns="0" tIns="45719" rIns="0" bIns="45719"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1800" b="1" dirty="0">
                <a:solidFill>
                  <a:srgbClr val="595959"/>
                </a:solidFill>
                <a:latin typeface="微软雅黑" panose="020B0503020204020204" pitchFamily="34" charset="-122"/>
                <a:ea typeface="微软雅黑" panose="020B0503020204020204" pitchFamily="34" charset="-122"/>
                <a:cs typeface="+mn-ea"/>
                <a:sym typeface="+mn-lt"/>
              </a:rPr>
              <a:t>1.1.2  Spring</a:t>
            </a:r>
            <a:r>
              <a:rPr lang="zh-CN" altLang="en-US" sz="1800" b="1" dirty="0">
                <a:solidFill>
                  <a:srgbClr val="595959"/>
                </a:solidFill>
                <a:latin typeface="微软雅黑" panose="020B0503020204020204" pitchFamily="34" charset="-122"/>
                <a:ea typeface="微软雅黑" panose="020B0503020204020204" pitchFamily="34" charset="-122"/>
                <a:cs typeface="+mn-ea"/>
                <a:sym typeface="+mn-lt"/>
              </a:rPr>
              <a:t>框架的优点</a:t>
            </a:r>
            <a:endParaRPr lang="en-GB" altLang="zh-CN" sz="1800" b="1" dirty="0">
              <a:solidFill>
                <a:srgbClr val="595959"/>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10"/>
          <p:cNvSpPr txBox="1"/>
          <p:nvPr/>
        </p:nvSpPr>
        <p:spPr>
          <a:xfrm flipH="1">
            <a:off x="787980" y="932086"/>
            <a:ext cx="1218883" cy="415498"/>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100" dirty="0">
                <a:solidFill>
                  <a:schemeClr val="bg1"/>
                </a:solidFill>
                <a:latin typeface="Impact" panose="020B0806030902050204" charset="0"/>
                <a:ea typeface="微软雅黑" panose="020B0503020204020204" pitchFamily="34" charset="-122"/>
                <a:sym typeface="Arial" panose="020B0604020202020204" pitchFamily="34" charset="0"/>
              </a:rPr>
              <a:t>STEP  01</a:t>
            </a:r>
          </a:p>
        </p:txBody>
      </p:sp>
      <p:sp>
        <p:nvSpPr>
          <p:cNvPr id="17" name="1"/>
          <p:cNvSpPr txBox="1"/>
          <p:nvPr>
            <p:custDataLst>
              <p:tags r:id="rId1"/>
            </p:custDataLst>
          </p:nvPr>
        </p:nvSpPr>
        <p:spPr>
          <a:xfrm>
            <a:off x="1371400" y="2609438"/>
            <a:ext cx="6595982" cy="678840"/>
          </a:xfrm>
          <a:prstGeom prst="rect">
            <a:avLst/>
          </a:prstGeom>
          <a:noFill/>
          <a:ln>
            <a:noFill/>
          </a:ln>
        </p:spPr>
        <p:txBody>
          <a:bodyPr wrap="square" rtlCol="0">
            <a:spAutoFit/>
          </a:bodyPr>
          <a:lstStyle/>
          <a:p>
            <a:pPr>
              <a:lnSpc>
                <a:spcPct val="150000"/>
              </a:lnSpc>
            </a:pPr>
            <a:r>
              <a:rPr lang="zh-CN" altLang="en-US" sz="1350" dirty="0">
                <a:solidFill>
                  <a:srgbClr val="595959"/>
                </a:solidFill>
                <a:latin typeface="微软雅黑" panose="020B0503020204020204" pitchFamily="34" charset="-122"/>
                <a:ea typeface="微软雅黑" panose="020B0503020204020204" pitchFamily="34" charset="-122"/>
              </a:rPr>
              <a:t>        </a:t>
            </a:r>
            <a:r>
              <a:rPr lang="en-US" altLang="zh-CN" sz="1350" dirty="0">
                <a:solidFill>
                  <a:srgbClr val="595959"/>
                </a:solidFill>
                <a:latin typeface="微软雅黑" panose="020B0503020204020204" pitchFamily="34" charset="-122"/>
                <a:ea typeface="微软雅黑" panose="020B0503020204020204" pitchFamily="34" charset="-122"/>
              </a:rPr>
              <a:t>Spring</a:t>
            </a:r>
            <a:r>
              <a:rPr lang="zh-CN" altLang="zh-CN" sz="1350" dirty="0">
                <a:solidFill>
                  <a:srgbClr val="595959"/>
                </a:solidFill>
                <a:latin typeface="微软雅黑" panose="020B0503020204020204" pitchFamily="34" charset="-122"/>
                <a:ea typeface="微软雅黑" panose="020B0503020204020204" pitchFamily="34" charset="-122"/>
              </a:rPr>
              <a:t>提供了一个广阔的基础平台，其内部提供了对各种框架的直接支持，如</a:t>
            </a:r>
            <a:r>
              <a:rPr lang="en-US" altLang="zh-CN" sz="1350" dirty="0">
                <a:solidFill>
                  <a:srgbClr val="595959"/>
                </a:solidFill>
                <a:latin typeface="微软雅黑" panose="020B0503020204020204" pitchFamily="34" charset="-122"/>
                <a:ea typeface="微软雅黑" panose="020B0503020204020204" pitchFamily="34" charset="-122"/>
              </a:rPr>
              <a:t>Struts</a:t>
            </a:r>
            <a:r>
              <a:rPr lang="zh-CN" altLang="zh-CN" sz="1350" dirty="0">
                <a:solidFill>
                  <a:srgbClr val="595959"/>
                </a:solidFill>
                <a:latin typeface="微软雅黑" panose="020B0503020204020204" pitchFamily="34" charset="-122"/>
                <a:ea typeface="微软雅黑" panose="020B0503020204020204" pitchFamily="34" charset="-122"/>
              </a:rPr>
              <a:t>、</a:t>
            </a:r>
            <a:r>
              <a:rPr lang="en-US" altLang="zh-CN" sz="1350" dirty="0">
                <a:solidFill>
                  <a:srgbClr val="595959"/>
                </a:solidFill>
                <a:latin typeface="微软雅黑" panose="020B0503020204020204" pitchFamily="34" charset="-122"/>
                <a:ea typeface="微软雅黑" panose="020B0503020204020204" pitchFamily="34" charset="-122"/>
              </a:rPr>
              <a:t>Hibernate</a:t>
            </a:r>
            <a:r>
              <a:rPr lang="zh-CN" altLang="zh-CN" sz="1350" dirty="0">
                <a:solidFill>
                  <a:srgbClr val="595959"/>
                </a:solidFill>
                <a:latin typeface="微软雅黑" panose="020B0503020204020204" pitchFamily="34" charset="-122"/>
                <a:ea typeface="微软雅黑" panose="020B0503020204020204" pitchFamily="34" charset="-122"/>
              </a:rPr>
              <a:t>、</a:t>
            </a:r>
            <a:r>
              <a:rPr lang="en-US" altLang="zh-CN" sz="1350" dirty="0" err="1">
                <a:solidFill>
                  <a:srgbClr val="595959"/>
                </a:solidFill>
                <a:latin typeface="微软雅黑" panose="020B0503020204020204" pitchFamily="34" charset="-122"/>
                <a:ea typeface="微软雅黑" panose="020B0503020204020204" pitchFamily="34" charset="-122"/>
              </a:rPr>
              <a:t>MyBatis</a:t>
            </a:r>
            <a:r>
              <a:rPr lang="zh-CN" altLang="zh-CN" sz="1350" dirty="0">
                <a:solidFill>
                  <a:srgbClr val="595959"/>
                </a:solidFill>
                <a:latin typeface="微软雅黑" panose="020B0503020204020204" pitchFamily="34" charset="-122"/>
                <a:ea typeface="微软雅黑" panose="020B0503020204020204" pitchFamily="34" charset="-122"/>
              </a:rPr>
              <a:t>、</a:t>
            </a:r>
            <a:r>
              <a:rPr lang="en-US" altLang="zh-CN" sz="1350" dirty="0">
                <a:solidFill>
                  <a:srgbClr val="595959"/>
                </a:solidFill>
                <a:latin typeface="微软雅黑" panose="020B0503020204020204" pitchFamily="34" charset="-122"/>
                <a:ea typeface="微软雅黑" panose="020B0503020204020204" pitchFamily="34" charset="-122"/>
              </a:rPr>
              <a:t>Quartz</a:t>
            </a:r>
            <a:r>
              <a:rPr lang="zh-CN" altLang="zh-CN" sz="1350" dirty="0">
                <a:solidFill>
                  <a:srgbClr val="595959"/>
                </a:solidFill>
                <a:latin typeface="微软雅黑" panose="020B0503020204020204" pitchFamily="34" charset="-122"/>
                <a:ea typeface="微软雅黑" panose="020B0503020204020204" pitchFamily="34" charset="-122"/>
              </a:rPr>
              <a:t>等，这些优秀框架可以与</a:t>
            </a:r>
            <a:r>
              <a:rPr lang="en-US" altLang="zh-CN" sz="1350" dirty="0">
                <a:solidFill>
                  <a:srgbClr val="595959"/>
                </a:solidFill>
                <a:latin typeface="微软雅黑" panose="020B0503020204020204" pitchFamily="34" charset="-122"/>
                <a:ea typeface="微软雅黑" panose="020B0503020204020204" pitchFamily="34" charset="-122"/>
              </a:rPr>
              <a:t>Spring</a:t>
            </a:r>
            <a:r>
              <a:rPr lang="zh-CN" altLang="zh-CN" sz="1350" dirty="0">
                <a:solidFill>
                  <a:srgbClr val="595959"/>
                </a:solidFill>
                <a:latin typeface="微软雅黑" panose="020B0503020204020204" pitchFamily="34" charset="-122"/>
                <a:ea typeface="微软雅黑" panose="020B0503020204020204" pitchFamily="34" charset="-122"/>
              </a:rPr>
              <a:t>无缝集成</a:t>
            </a:r>
            <a:r>
              <a:rPr lang="zh-CN" altLang="en-US" sz="1350" dirty="0">
                <a:solidFill>
                  <a:srgbClr val="595959"/>
                </a:solidFill>
                <a:latin typeface="微软雅黑" panose="020B0503020204020204" pitchFamily="34" charset="-122"/>
                <a:ea typeface="微软雅黑" panose="020B0503020204020204" pitchFamily="34" charset="-122"/>
              </a:rPr>
              <a:t>。</a:t>
            </a:r>
            <a:endParaRPr lang="zh-CN" altLang="zh-CN" sz="1350" dirty="0">
              <a:solidFill>
                <a:srgbClr val="595959"/>
              </a:solidFill>
              <a:latin typeface="微软雅黑" panose="020B0503020204020204" pitchFamily="34" charset="-122"/>
              <a:ea typeface="微软雅黑" panose="020B0503020204020204" pitchFamily="34" charset="-122"/>
            </a:endParaRPr>
          </a:p>
        </p:txBody>
      </p:sp>
      <p:sp>
        <p:nvSpPr>
          <p:cNvPr id="13" name="圆角矩形 12"/>
          <p:cNvSpPr/>
          <p:nvPr/>
        </p:nvSpPr>
        <p:spPr>
          <a:xfrm>
            <a:off x="979842" y="2340293"/>
            <a:ext cx="7399414" cy="1165860"/>
          </a:xfrm>
          <a:prstGeom prst="roundRect">
            <a:avLst>
              <a:gd name="adj" fmla="val 0"/>
            </a:avLst>
          </a:pr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矩形 93"/>
          <p:cNvSpPr/>
          <p:nvPr/>
        </p:nvSpPr>
        <p:spPr>
          <a:xfrm>
            <a:off x="942175" y="2299723"/>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矩形 93"/>
          <p:cNvSpPr/>
          <p:nvPr/>
        </p:nvSpPr>
        <p:spPr>
          <a:xfrm rot="10800000">
            <a:off x="8141650" y="3255334"/>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10"/>
          <p:cNvSpPr txBox="1"/>
          <p:nvPr/>
        </p:nvSpPr>
        <p:spPr>
          <a:xfrm flipH="1">
            <a:off x="787980" y="932086"/>
            <a:ext cx="1218883" cy="415498"/>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100" dirty="0">
                <a:solidFill>
                  <a:schemeClr val="bg1"/>
                </a:solidFill>
                <a:latin typeface="Impact" panose="020B0806030902050204" charset="0"/>
                <a:ea typeface="微软雅黑" panose="020B0503020204020204" pitchFamily="34" charset="-122"/>
                <a:sym typeface="Arial" panose="020B0604020202020204" pitchFamily="34" charset="0"/>
              </a:rPr>
              <a:t>STEP  03</a:t>
            </a:r>
          </a:p>
        </p:txBody>
      </p:sp>
      <p:sp>
        <p:nvSpPr>
          <p:cNvPr id="16" name="Chevron 3"/>
          <p:cNvSpPr/>
          <p:nvPr>
            <p:custDataLst>
              <p:tags r:id="rId2"/>
            </p:custDataLst>
          </p:nvPr>
        </p:nvSpPr>
        <p:spPr>
          <a:xfrm>
            <a:off x="629049" y="848653"/>
            <a:ext cx="3640056" cy="499471"/>
          </a:xfrm>
          <a:prstGeom prst="chevron">
            <a:avLst>
              <a:gd name="adj" fmla="val 43848"/>
            </a:avLst>
          </a:prstGeom>
          <a:solidFill>
            <a:srgbClr val="FFFFFF">
              <a:lumMod val="75000"/>
            </a:srgbClr>
          </a:solidFill>
          <a:ln w="12700" cap="flat" cmpd="sng" algn="ctr">
            <a:noFill/>
            <a:prstDash val="solid"/>
            <a:miter lim="800000"/>
          </a:ln>
          <a:effectLst/>
        </p:spPr>
        <p:txBody>
          <a:bodyPr rtlCol="0" anchor="ctr">
            <a:normAutofit/>
          </a:bodyPr>
          <a:lstStyle/>
          <a:p>
            <a:pPr algn="ctr">
              <a:lnSpc>
                <a:spcPct val="120000"/>
              </a:lnSpc>
            </a:pPr>
            <a:endParaRPr lang="en-GB" sz="675">
              <a:solidFill>
                <a:sysClr val="windowText" lastClr="000000"/>
              </a:solidFill>
              <a:latin typeface="Arial" panose="020B0604020202020204" pitchFamily="34" charset="0"/>
              <a:ea typeface="微软雅黑" panose="020B0503020204020204" pitchFamily="34" charset="-122"/>
            </a:endParaRPr>
          </a:p>
        </p:txBody>
      </p:sp>
      <p:sp>
        <p:nvSpPr>
          <p:cNvPr id="20" name="文本框 1"/>
          <p:cNvSpPr txBox="1"/>
          <p:nvPr/>
        </p:nvSpPr>
        <p:spPr>
          <a:xfrm>
            <a:off x="793678" y="953642"/>
            <a:ext cx="3136884" cy="323165"/>
          </a:xfrm>
          <a:prstGeom prst="rect">
            <a:avLst/>
          </a:prstGeom>
          <a:noFill/>
        </p:spPr>
        <p:txBody>
          <a:bodyPr wrap="none" rtlCol="0">
            <a:spAutoFit/>
          </a:bodyPr>
          <a:lstStyle/>
          <a:p>
            <a:r>
              <a:rPr lang="en-US" altLang="zh-CN" sz="1500" dirty="0">
                <a:solidFill>
                  <a:srgbClr val="1369B2"/>
                </a:solidFill>
                <a:latin typeface="微软雅黑" panose="020B0503020204020204" pitchFamily="34" charset="-122"/>
                <a:ea typeface="微软雅黑" panose="020B0503020204020204" pitchFamily="34" charset="-122"/>
              </a:rPr>
              <a:t>String</a:t>
            </a:r>
            <a:r>
              <a:rPr lang="zh-CN" altLang="en-US" sz="1500" dirty="0">
                <a:solidFill>
                  <a:srgbClr val="1369B2"/>
                </a:solidFill>
                <a:latin typeface="微软雅黑" panose="020B0503020204020204" pitchFamily="34" charset="-122"/>
                <a:ea typeface="微软雅黑" panose="020B0503020204020204" pitchFamily="34" charset="-122"/>
              </a:rPr>
              <a:t>框架的优点：</a:t>
            </a:r>
            <a:r>
              <a:rPr lang="en-US" altLang="zh-CN" sz="1500" dirty="0">
                <a:solidFill>
                  <a:srgbClr val="1369B2"/>
                </a:solidFill>
                <a:latin typeface="微软雅黑" panose="020B0503020204020204" pitchFamily="34" charset="-122"/>
                <a:ea typeface="微软雅黑" panose="020B0503020204020204" pitchFamily="34" charset="-122"/>
              </a:rPr>
              <a:t>f.</a:t>
            </a:r>
            <a:r>
              <a:rPr lang="zh-CN" altLang="zh-CN" sz="1500" dirty="0">
                <a:solidFill>
                  <a:srgbClr val="1369B2"/>
                </a:solidFill>
                <a:latin typeface="微软雅黑" panose="020B0503020204020204" pitchFamily="34" charset="-122"/>
                <a:ea typeface="微软雅黑" panose="020B0503020204020204" pitchFamily="34" charset="-122"/>
              </a:rPr>
              <a:t>方便集成框架</a:t>
            </a:r>
          </a:p>
        </p:txBody>
      </p:sp>
      <p:sp>
        <p:nvSpPr>
          <p:cNvPr id="11" name="Title 1"/>
          <p:cNvSpPr txBox="1"/>
          <p:nvPr/>
        </p:nvSpPr>
        <p:spPr>
          <a:xfrm>
            <a:off x="857880" y="200200"/>
            <a:ext cx="2776860" cy="379477"/>
          </a:xfrm>
          <a:prstGeom prst="rect">
            <a:avLst/>
          </a:prstGeom>
        </p:spPr>
        <p:txBody>
          <a:bodyPr lIns="0" tIns="45719" rIns="0" bIns="45719"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1800" b="1" dirty="0">
                <a:solidFill>
                  <a:srgbClr val="595959"/>
                </a:solidFill>
                <a:latin typeface="微软雅黑" panose="020B0503020204020204" pitchFamily="34" charset="-122"/>
                <a:ea typeface="微软雅黑" panose="020B0503020204020204" pitchFamily="34" charset="-122"/>
                <a:cs typeface="+mn-ea"/>
                <a:sym typeface="+mn-lt"/>
              </a:rPr>
              <a:t>1.1.2  Spring</a:t>
            </a:r>
            <a:r>
              <a:rPr lang="zh-CN" altLang="en-US" sz="1800" b="1" dirty="0">
                <a:solidFill>
                  <a:srgbClr val="595959"/>
                </a:solidFill>
                <a:latin typeface="微软雅黑" panose="020B0503020204020204" pitchFamily="34" charset="-122"/>
                <a:ea typeface="微软雅黑" panose="020B0503020204020204" pitchFamily="34" charset="-122"/>
                <a:cs typeface="+mn-ea"/>
                <a:sym typeface="+mn-lt"/>
              </a:rPr>
              <a:t>框架的优点</a:t>
            </a:r>
            <a:endParaRPr lang="en-GB" altLang="zh-CN" sz="1800" b="1" dirty="0">
              <a:solidFill>
                <a:srgbClr val="595959"/>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10"/>
          <p:cNvSpPr txBox="1"/>
          <p:nvPr/>
        </p:nvSpPr>
        <p:spPr>
          <a:xfrm flipH="1">
            <a:off x="787980" y="932086"/>
            <a:ext cx="1218883" cy="415498"/>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100" dirty="0">
                <a:solidFill>
                  <a:schemeClr val="bg1"/>
                </a:solidFill>
                <a:latin typeface="Impact" panose="020B0806030902050204" charset="0"/>
                <a:ea typeface="微软雅黑" panose="020B0503020204020204" pitchFamily="34" charset="-122"/>
                <a:sym typeface="Arial" panose="020B0604020202020204" pitchFamily="34" charset="0"/>
              </a:rPr>
              <a:t>STEP  01</a:t>
            </a:r>
          </a:p>
        </p:txBody>
      </p:sp>
      <p:sp>
        <p:nvSpPr>
          <p:cNvPr id="17" name="1"/>
          <p:cNvSpPr txBox="1"/>
          <p:nvPr>
            <p:custDataLst>
              <p:tags r:id="rId1"/>
            </p:custDataLst>
          </p:nvPr>
        </p:nvSpPr>
        <p:spPr>
          <a:xfrm>
            <a:off x="1371400" y="2609438"/>
            <a:ext cx="6595982" cy="678840"/>
          </a:xfrm>
          <a:prstGeom prst="rect">
            <a:avLst/>
          </a:prstGeom>
          <a:noFill/>
          <a:ln>
            <a:noFill/>
          </a:ln>
        </p:spPr>
        <p:txBody>
          <a:bodyPr wrap="square" rtlCol="0">
            <a:spAutoFit/>
          </a:bodyPr>
          <a:lstStyle/>
          <a:p>
            <a:pPr>
              <a:lnSpc>
                <a:spcPct val="150000"/>
              </a:lnSpc>
            </a:pPr>
            <a:r>
              <a:rPr lang="zh-CN" altLang="en-US" sz="1350" dirty="0">
                <a:solidFill>
                  <a:srgbClr val="595959"/>
                </a:solidFill>
                <a:latin typeface="微软雅黑" panose="020B0503020204020204" pitchFamily="34" charset="-122"/>
                <a:ea typeface="微软雅黑" panose="020B0503020204020204" pitchFamily="34" charset="-122"/>
              </a:rPr>
              <a:t>        </a:t>
            </a:r>
            <a:r>
              <a:rPr lang="en-US" altLang="zh-CN" sz="1350" dirty="0">
                <a:solidFill>
                  <a:srgbClr val="595959"/>
                </a:solidFill>
                <a:latin typeface="微软雅黑" panose="020B0503020204020204" pitchFamily="34" charset="-122"/>
                <a:ea typeface="微软雅黑" panose="020B0503020204020204" pitchFamily="34" charset="-122"/>
              </a:rPr>
              <a:t>Spring</a:t>
            </a:r>
            <a:r>
              <a:rPr lang="zh-CN" altLang="zh-CN" sz="1350" dirty="0">
                <a:solidFill>
                  <a:srgbClr val="595959"/>
                </a:solidFill>
                <a:latin typeface="微软雅黑" panose="020B0503020204020204" pitchFamily="34" charset="-122"/>
                <a:ea typeface="微软雅黑" panose="020B0503020204020204" pitchFamily="34" charset="-122"/>
              </a:rPr>
              <a:t>对</a:t>
            </a:r>
            <a:r>
              <a:rPr lang="en-US" altLang="zh-CN" sz="1350" dirty="0">
                <a:solidFill>
                  <a:srgbClr val="595959"/>
                </a:solidFill>
                <a:latin typeface="微软雅黑" panose="020B0503020204020204" pitchFamily="34" charset="-122"/>
                <a:ea typeface="微软雅黑" panose="020B0503020204020204" pitchFamily="34" charset="-122"/>
              </a:rPr>
              <a:t>Java EE</a:t>
            </a:r>
            <a:r>
              <a:rPr lang="zh-CN" altLang="zh-CN" sz="1350" dirty="0">
                <a:solidFill>
                  <a:srgbClr val="595959"/>
                </a:solidFill>
                <a:latin typeface="微软雅黑" panose="020B0503020204020204" pitchFamily="34" charset="-122"/>
                <a:ea typeface="微软雅黑" panose="020B0503020204020204" pitchFamily="34" charset="-122"/>
              </a:rPr>
              <a:t>开发中的一些</a:t>
            </a:r>
            <a:r>
              <a:rPr lang="en-US" altLang="zh-CN" sz="1350" dirty="0">
                <a:solidFill>
                  <a:srgbClr val="595959"/>
                </a:solidFill>
                <a:latin typeface="微软雅黑" panose="020B0503020204020204" pitchFamily="34" charset="-122"/>
                <a:ea typeface="微软雅黑" panose="020B0503020204020204" pitchFamily="34" charset="-122"/>
              </a:rPr>
              <a:t>API</a:t>
            </a:r>
            <a:r>
              <a:rPr lang="zh-CN" altLang="zh-CN" sz="1350" dirty="0">
                <a:solidFill>
                  <a:srgbClr val="595959"/>
                </a:solidFill>
                <a:latin typeface="微软雅黑" panose="020B0503020204020204" pitchFamily="34" charset="-122"/>
                <a:ea typeface="微软雅黑" panose="020B0503020204020204" pitchFamily="34" charset="-122"/>
              </a:rPr>
              <a:t>（如</a:t>
            </a:r>
            <a:r>
              <a:rPr lang="en-US" altLang="zh-CN" sz="1350" dirty="0">
                <a:solidFill>
                  <a:srgbClr val="595959"/>
                </a:solidFill>
                <a:latin typeface="微软雅黑" panose="020B0503020204020204" pitchFamily="34" charset="-122"/>
                <a:ea typeface="微软雅黑" panose="020B0503020204020204" pitchFamily="34" charset="-122"/>
              </a:rPr>
              <a:t>JDBC</a:t>
            </a:r>
            <a:r>
              <a:rPr lang="zh-CN" altLang="zh-CN" sz="1350" dirty="0">
                <a:solidFill>
                  <a:srgbClr val="595959"/>
                </a:solidFill>
                <a:latin typeface="微软雅黑" panose="020B0503020204020204" pitchFamily="34" charset="-122"/>
                <a:ea typeface="微软雅黑" panose="020B0503020204020204" pitchFamily="34" charset="-122"/>
              </a:rPr>
              <a:t>、</a:t>
            </a:r>
            <a:r>
              <a:rPr lang="en-US" altLang="zh-CN" sz="1350" dirty="0" err="1">
                <a:solidFill>
                  <a:srgbClr val="595959"/>
                </a:solidFill>
                <a:latin typeface="微软雅黑" panose="020B0503020204020204" pitchFamily="34" charset="-122"/>
                <a:ea typeface="微软雅黑" panose="020B0503020204020204" pitchFamily="34" charset="-122"/>
              </a:rPr>
              <a:t>JavaMail</a:t>
            </a:r>
            <a:r>
              <a:rPr lang="zh-CN" altLang="zh-CN" sz="1350" dirty="0">
                <a:solidFill>
                  <a:srgbClr val="595959"/>
                </a:solidFill>
                <a:latin typeface="微软雅黑" panose="020B0503020204020204" pitchFamily="34" charset="-122"/>
                <a:ea typeface="微软雅黑" panose="020B0503020204020204" pitchFamily="34" charset="-122"/>
              </a:rPr>
              <a:t>等）都进行了封装，大大降低了这些</a:t>
            </a:r>
            <a:r>
              <a:rPr lang="en-US" altLang="zh-CN" sz="1350" dirty="0">
                <a:solidFill>
                  <a:srgbClr val="595959"/>
                </a:solidFill>
                <a:latin typeface="微软雅黑" panose="020B0503020204020204" pitchFamily="34" charset="-122"/>
                <a:ea typeface="微软雅黑" panose="020B0503020204020204" pitchFamily="34" charset="-122"/>
              </a:rPr>
              <a:t>API</a:t>
            </a:r>
            <a:r>
              <a:rPr lang="zh-CN" altLang="zh-CN" sz="1350" dirty="0">
                <a:solidFill>
                  <a:srgbClr val="595959"/>
                </a:solidFill>
                <a:latin typeface="微软雅黑" panose="020B0503020204020204" pitchFamily="34" charset="-122"/>
                <a:ea typeface="微软雅黑" panose="020B0503020204020204" pitchFamily="34" charset="-122"/>
              </a:rPr>
              <a:t>的使用难度</a:t>
            </a:r>
            <a:r>
              <a:rPr lang="zh-CN" altLang="en-US" sz="1350" dirty="0">
                <a:solidFill>
                  <a:srgbClr val="595959"/>
                </a:solidFill>
                <a:latin typeface="微软雅黑" panose="020B0503020204020204" pitchFamily="34" charset="-122"/>
                <a:ea typeface="微软雅黑" panose="020B0503020204020204" pitchFamily="34" charset="-122"/>
              </a:rPr>
              <a:t>。</a:t>
            </a:r>
            <a:endParaRPr lang="zh-CN" altLang="zh-CN" sz="1350" dirty="0">
              <a:solidFill>
                <a:srgbClr val="595959"/>
              </a:solidFill>
              <a:latin typeface="微软雅黑" panose="020B0503020204020204" pitchFamily="34" charset="-122"/>
              <a:ea typeface="微软雅黑" panose="020B0503020204020204" pitchFamily="34" charset="-122"/>
            </a:endParaRPr>
          </a:p>
        </p:txBody>
      </p:sp>
      <p:sp>
        <p:nvSpPr>
          <p:cNvPr id="13" name="圆角矩形 12"/>
          <p:cNvSpPr/>
          <p:nvPr/>
        </p:nvSpPr>
        <p:spPr>
          <a:xfrm>
            <a:off x="979842" y="2340293"/>
            <a:ext cx="7399414" cy="1165860"/>
          </a:xfrm>
          <a:prstGeom prst="roundRect">
            <a:avLst>
              <a:gd name="adj" fmla="val 0"/>
            </a:avLst>
          </a:pr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矩形 93"/>
          <p:cNvSpPr/>
          <p:nvPr/>
        </p:nvSpPr>
        <p:spPr>
          <a:xfrm>
            <a:off x="942175" y="2299723"/>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矩形 93"/>
          <p:cNvSpPr/>
          <p:nvPr/>
        </p:nvSpPr>
        <p:spPr>
          <a:xfrm rot="10800000">
            <a:off x="8141650" y="3255334"/>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10"/>
          <p:cNvSpPr txBox="1"/>
          <p:nvPr/>
        </p:nvSpPr>
        <p:spPr>
          <a:xfrm flipH="1">
            <a:off x="787980" y="932086"/>
            <a:ext cx="1218883" cy="415498"/>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100" dirty="0">
                <a:solidFill>
                  <a:schemeClr val="bg1"/>
                </a:solidFill>
                <a:latin typeface="Impact" panose="020B0806030902050204" charset="0"/>
                <a:ea typeface="微软雅黑" panose="020B0503020204020204" pitchFamily="34" charset="-122"/>
                <a:sym typeface="Arial" panose="020B0604020202020204" pitchFamily="34" charset="0"/>
              </a:rPr>
              <a:t>STEP  03</a:t>
            </a:r>
          </a:p>
        </p:txBody>
      </p:sp>
      <p:sp>
        <p:nvSpPr>
          <p:cNvPr id="16" name="Chevron 3"/>
          <p:cNvSpPr/>
          <p:nvPr>
            <p:custDataLst>
              <p:tags r:id="rId2"/>
            </p:custDataLst>
          </p:nvPr>
        </p:nvSpPr>
        <p:spPr>
          <a:xfrm>
            <a:off x="629049" y="848653"/>
            <a:ext cx="4745909" cy="499471"/>
          </a:xfrm>
          <a:prstGeom prst="chevron">
            <a:avLst>
              <a:gd name="adj" fmla="val 43848"/>
            </a:avLst>
          </a:prstGeom>
          <a:solidFill>
            <a:srgbClr val="FFFFFF">
              <a:lumMod val="75000"/>
            </a:srgbClr>
          </a:solidFill>
          <a:ln w="12700" cap="flat" cmpd="sng" algn="ctr">
            <a:noFill/>
            <a:prstDash val="solid"/>
            <a:miter lim="800000"/>
          </a:ln>
          <a:effectLst/>
        </p:spPr>
        <p:txBody>
          <a:bodyPr rtlCol="0" anchor="ctr">
            <a:normAutofit/>
          </a:bodyPr>
          <a:lstStyle/>
          <a:p>
            <a:pPr algn="ctr">
              <a:lnSpc>
                <a:spcPct val="120000"/>
              </a:lnSpc>
            </a:pPr>
            <a:endParaRPr lang="en-GB" sz="675">
              <a:solidFill>
                <a:sysClr val="windowText" lastClr="000000"/>
              </a:solidFill>
              <a:latin typeface="Arial" panose="020B0604020202020204" pitchFamily="34" charset="0"/>
              <a:ea typeface="微软雅黑" panose="020B0503020204020204" pitchFamily="34" charset="-122"/>
            </a:endParaRPr>
          </a:p>
        </p:txBody>
      </p:sp>
      <p:sp>
        <p:nvSpPr>
          <p:cNvPr id="20" name="文本框 1"/>
          <p:cNvSpPr txBox="1"/>
          <p:nvPr/>
        </p:nvSpPr>
        <p:spPr>
          <a:xfrm>
            <a:off x="793678" y="953642"/>
            <a:ext cx="4416274" cy="323165"/>
          </a:xfrm>
          <a:prstGeom prst="rect">
            <a:avLst/>
          </a:prstGeom>
          <a:noFill/>
        </p:spPr>
        <p:txBody>
          <a:bodyPr wrap="none" rtlCol="0">
            <a:spAutoFit/>
          </a:bodyPr>
          <a:lstStyle/>
          <a:p>
            <a:r>
              <a:rPr lang="en-US" altLang="zh-CN" sz="1500" dirty="0">
                <a:solidFill>
                  <a:srgbClr val="1369B2"/>
                </a:solidFill>
                <a:latin typeface="微软雅黑" panose="020B0503020204020204" pitchFamily="34" charset="-122"/>
                <a:ea typeface="微软雅黑" panose="020B0503020204020204" pitchFamily="34" charset="-122"/>
              </a:rPr>
              <a:t>String</a:t>
            </a:r>
            <a:r>
              <a:rPr lang="zh-CN" altLang="en-US" sz="1500" dirty="0">
                <a:solidFill>
                  <a:srgbClr val="1369B2"/>
                </a:solidFill>
                <a:latin typeface="微软雅黑" panose="020B0503020204020204" pitchFamily="34" charset="-122"/>
                <a:ea typeface="微软雅黑" panose="020B0503020204020204" pitchFamily="34" charset="-122"/>
              </a:rPr>
              <a:t>框架的优点：</a:t>
            </a:r>
            <a:r>
              <a:rPr lang="en-US" altLang="zh-CN" sz="1500" dirty="0">
                <a:solidFill>
                  <a:srgbClr val="1369B2"/>
                </a:solidFill>
                <a:latin typeface="微软雅黑" panose="020B0503020204020204" pitchFamily="34" charset="-122"/>
                <a:ea typeface="微软雅黑" panose="020B0503020204020204" pitchFamily="34" charset="-122"/>
              </a:rPr>
              <a:t>g.</a:t>
            </a:r>
            <a:r>
              <a:rPr lang="zh-CN" altLang="zh-CN" sz="1500" dirty="0">
                <a:solidFill>
                  <a:srgbClr val="1369B2"/>
                </a:solidFill>
                <a:latin typeface="微软雅黑" panose="020B0503020204020204" pitchFamily="34" charset="-122"/>
                <a:ea typeface="微软雅黑" panose="020B0503020204020204" pitchFamily="34" charset="-122"/>
              </a:rPr>
              <a:t>降低</a:t>
            </a:r>
            <a:r>
              <a:rPr lang="en-US" altLang="zh-CN" sz="1500" dirty="0">
                <a:solidFill>
                  <a:srgbClr val="1369B2"/>
                </a:solidFill>
                <a:latin typeface="微软雅黑" panose="020B0503020204020204" pitchFamily="34" charset="-122"/>
                <a:ea typeface="微软雅黑" panose="020B0503020204020204" pitchFamily="34" charset="-122"/>
              </a:rPr>
              <a:t>Java EE API</a:t>
            </a:r>
            <a:r>
              <a:rPr lang="zh-CN" altLang="zh-CN" sz="1500" dirty="0">
                <a:solidFill>
                  <a:srgbClr val="1369B2"/>
                </a:solidFill>
                <a:latin typeface="微软雅黑" panose="020B0503020204020204" pitchFamily="34" charset="-122"/>
                <a:ea typeface="微软雅黑" panose="020B0503020204020204" pitchFamily="34" charset="-122"/>
              </a:rPr>
              <a:t>的使用难度</a:t>
            </a:r>
          </a:p>
        </p:txBody>
      </p:sp>
      <p:sp>
        <p:nvSpPr>
          <p:cNvPr id="11" name="Title 1"/>
          <p:cNvSpPr txBox="1"/>
          <p:nvPr/>
        </p:nvSpPr>
        <p:spPr>
          <a:xfrm>
            <a:off x="857880" y="200200"/>
            <a:ext cx="2776860" cy="379477"/>
          </a:xfrm>
          <a:prstGeom prst="rect">
            <a:avLst/>
          </a:prstGeom>
        </p:spPr>
        <p:txBody>
          <a:bodyPr lIns="0" tIns="45719" rIns="0" bIns="45719"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1800" b="1" dirty="0">
                <a:solidFill>
                  <a:srgbClr val="595959"/>
                </a:solidFill>
                <a:latin typeface="微软雅黑" panose="020B0503020204020204" pitchFamily="34" charset="-122"/>
                <a:ea typeface="微软雅黑" panose="020B0503020204020204" pitchFamily="34" charset="-122"/>
                <a:cs typeface="+mn-ea"/>
                <a:sym typeface="+mn-lt"/>
              </a:rPr>
              <a:t>1.1.2  Spring</a:t>
            </a:r>
            <a:r>
              <a:rPr lang="zh-CN" altLang="en-US" sz="1800" b="1" dirty="0">
                <a:solidFill>
                  <a:srgbClr val="595959"/>
                </a:solidFill>
                <a:latin typeface="微软雅黑" panose="020B0503020204020204" pitchFamily="34" charset="-122"/>
                <a:ea typeface="微软雅黑" panose="020B0503020204020204" pitchFamily="34" charset="-122"/>
                <a:cs typeface="+mn-ea"/>
                <a:sym typeface="+mn-lt"/>
              </a:rPr>
              <a:t>框架的优点</a:t>
            </a:r>
            <a:endParaRPr lang="en-GB" altLang="zh-CN" sz="1800" b="1" dirty="0">
              <a:solidFill>
                <a:srgbClr val="595959"/>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01CC4-467F-6909-E5E7-937BAD2C4E9D}"/>
              </a:ext>
            </a:extLst>
          </p:cNvPr>
          <p:cNvSpPr>
            <a:spLocks noGrp="1"/>
          </p:cNvSpPr>
          <p:nvPr>
            <p:ph type="title"/>
          </p:nvPr>
        </p:nvSpPr>
        <p:spPr/>
        <p:txBody>
          <a:bodyPr/>
          <a:lstStyle/>
          <a:p>
            <a:r>
              <a:rPr kumimoji="1" lang="zh-CN" altLang="en-US" dirty="0"/>
              <a:t>课程及进度快速回顾</a:t>
            </a:r>
          </a:p>
        </p:txBody>
      </p:sp>
      <p:sp>
        <p:nvSpPr>
          <p:cNvPr id="3" name="内容占位符 2">
            <a:extLst>
              <a:ext uri="{FF2B5EF4-FFF2-40B4-BE49-F238E27FC236}">
                <a16:creationId xmlns:a16="http://schemas.microsoft.com/office/drawing/2014/main" id="{6B16D98C-9734-7C62-C303-874AFAA78512}"/>
              </a:ext>
            </a:extLst>
          </p:cNvPr>
          <p:cNvSpPr>
            <a:spLocks noGrp="1"/>
          </p:cNvSpPr>
          <p:nvPr>
            <p:ph idx="1"/>
          </p:nvPr>
        </p:nvSpPr>
        <p:spPr>
          <a:xfrm>
            <a:off x="457200" y="1200151"/>
            <a:ext cx="8625078" cy="3394472"/>
          </a:xfrm>
        </p:spPr>
        <p:txBody>
          <a:bodyPr/>
          <a:lstStyle/>
          <a:p>
            <a:r>
              <a:rPr kumimoji="1" lang="zh-CN" altLang="en-US" dirty="0"/>
              <a:t>课程体系内容</a:t>
            </a:r>
            <a:endParaRPr kumimoji="1" lang="en-US" altLang="zh-CN" dirty="0"/>
          </a:p>
          <a:p>
            <a:pPr lvl="1"/>
            <a:r>
              <a:rPr kumimoji="1" lang="zh-CN" altLang="en-US" dirty="0"/>
              <a:t>前端编程（</a:t>
            </a:r>
            <a:r>
              <a:rPr kumimoji="1" lang="en-US" altLang="zh-CN" dirty="0"/>
              <a:t>HTML</a:t>
            </a:r>
            <a:r>
              <a:rPr kumimoji="1" lang="zh-CN" altLang="en-US" dirty="0"/>
              <a:t>、</a:t>
            </a:r>
            <a:r>
              <a:rPr kumimoji="1" lang="en-US" altLang="zh-CN" dirty="0"/>
              <a:t>CSS</a:t>
            </a:r>
            <a:r>
              <a:rPr kumimoji="1" lang="zh-CN" altLang="en-US" dirty="0"/>
              <a:t>、</a:t>
            </a:r>
            <a:r>
              <a:rPr kumimoji="1" lang="en-US" altLang="zh-CN" dirty="0" err="1"/>
              <a:t>Javascript</a:t>
            </a:r>
            <a:r>
              <a:rPr kumimoji="1" lang="zh-CN" altLang="en-US" dirty="0"/>
              <a:t> </a:t>
            </a:r>
            <a:r>
              <a:rPr kumimoji="1" lang="en-US" altLang="zh-CN" dirty="0"/>
              <a:t>+</a:t>
            </a:r>
            <a:r>
              <a:rPr kumimoji="1" lang="zh-CN" altLang="en-US" dirty="0"/>
              <a:t> </a:t>
            </a:r>
            <a:r>
              <a:rPr kumimoji="1" lang="en-US" altLang="zh-CN" dirty="0"/>
              <a:t>Vue</a:t>
            </a:r>
            <a:r>
              <a:rPr kumimoji="1" lang="zh-CN" altLang="en-US" dirty="0"/>
              <a:t>编程）</a:t>
            </a:r>
            <a:endParaRPr kumimoji="1" lang="en-US" altLang="zh-CN" dirty="0"/>
          </a:p>
          <a:p>
            <a:pPr lvl="1"/>
            <a:r>
              <a:rPr kumimoji="1" lang="zh-CN" altLang="en-US" dirty="0"/>
              <a:t>后端编程（</a:t>
            </a:r>
            <a:r>
              <a:rPr kumimoji="1" lang="en-US" altLang="zh-CN" dirty="0"/>
              <a:t>JSP/</a:t>
            </a:r>
            <a:r>
              <a:rPr kumimoji="1" lang="en-US" altLang="zh-CN" dirty="0" err="1"/>
              <a:t>Servlet+JDBC</a:t>
            </a:r>
            <a:r>
              <a:rPr kumimoji="1" lang="zh-CN" altLang="en-US" dirty="0"/>
              <a:t>，</a:t>
            </a:r>
            <a:r>
              <a:rPr kumimoji="1" lang="en-US" altLang="zh-CN" dirty="0"/>
              <a:t>SSM</a:t>
            </a:r>
            <a:r>
              <a:rPr kumimoji="1" lang="zh-CN" altLang="en-US" dirty="0"/>
              <a:t>框架）</a:t>
            </a:r>
            <a:endParaRPr kumimoji="1" lang="en-US" altLang="zh-CN" dirty="0"/>
          </a:p>
          <a:p>
            <a:pPr lvl="1"/>
            <a:r>
              <a:rPr kumimoji="1" lang="zh-CN" altLang="en-US" dirty="0"/>
              <a:t>前后端整合编程。</a:t>
            </a:r>
            <a:endParaRPr kumimoji="1" lang="en-US" altLang="zh-CN" dirty="0"/>
          </a:p>
          <a:p>
            <a:r>
              <a:rPr kumimoji="1" lang="zh-CN" altLang="en-US" dirty="0"/>
              <a:t>课程时间进度条：第</a:t>
            </a:r>
            <a:r>
              <a:rPr kumimoji="1" lang="en-US" altLang="zh-CN" dirty="0"/>
              <a:t>5</a:t>
            </a:r>
            <a:r>
              <a:rPr kumimoji="1" lang="zh-CN" altLang="en-US" dirty="0"/>
              <a:t>周</a:t>
            </a:r>
            <a:r>
              <a:rPr kumimoji="1" lang="en-US" altLang="zh-CN" dirty="0"/>
              <a:t>/</a:t>
            </a:r>
            <a:r>
              <a:rPr kumimoji="1" lang="zh-CN" altLang="en-US" dirty="0"/>
              <a:t>共八周</a:t>
            </a:r>
            <a:endParaRPr kumimoji="1" lang="en-US" altLang="zh-CN" dirty="0"/>
          </a:p>
          <a:p>
            <a:r>
              <a:rPr kumimoji="1" lang="zh-CN" altLang="en-US" dirty="0"/>
              <a:t>我们现在在哪？</a:t>
            </a:r>
            <a:r>
              <a:rPr kumimoji="1" lang="en-US" altLang="zh-CN" dirty="0">
                <a:solidFill>
                  <a:srgbClr val="FF0000"/>
                </a:solidFill>
              </a:rPr>
              <a:t>S</a:t>
            </a:r>
            <a:r>
              <a:rPr kumimoji="1" lang="en-US" altLang="zh-CN" dirty="0"/>
              <a:t>SM</a:t>
            </a:r>
            <a:r>
              <a:rPr kumimoji="1" lang="zh-CN" altLang="en-US" dirty="0"/>
              <a:t>。</a:t>
            </a:r>
          </a:p>
        </p:txBody>
      </p:sp>
    </p:spTree>
    <p:extLst>
      <p:ext uri="{BB962C8B-B14F-4D97-AF65-F5344CB8AC3E}">
        <p14:creationId xmlns:p14="http://schemas.microsoft.com/office/powerpoint/2010/main" val="1708595778"/>
      </p:ext>
    </p:extLst>
  </p:cSld>
  <p:clrMapOvr>
    <a:masterClrMapping/>
  </p:clrMapOvr>
  <p:transition spd="med">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F:\工作\功夫系列课程\PPT模版\按扭\橙色\按扭-44.png"/>
          <p:cNvPicPr>
            <a:picLocks noChangeAspect="1" noChangeArrowheads="1"/>
          </p:cNvPicPr>
          <p:nvPr/>
        </p:nvPicPr>
        <p:blipFill>
          <a:blip r:embed="rId3" cstate="print"/>
          <a:srcRect/>
          <a:stretch>
            <a:fillRect/>
          </a:stretch>
        </p:blipFill>
        <p:spPr bwMode="auto">
          <a:xfrm>
            <a:off x="1" y="800100"/>
            <a:ext cx="850106" cy="400050"/>
          </a:xfrm>
          <a:prstGeom prst="rect">
            <a:avLst/>
          </a:prstGeom>
          <a:noFill/>
          <a:ln w="9525">
            <a:noFill/>
            <a:miter lim="800000"/>
            <a:headEnd/>
            <a:tailEnd/>
          </a:ln>
        </p:spPr>
      </p:pic>
      <p:sp>
        <p:nvSpPr>
          <p:cNvPr id="5" name="Rectangle 9"/>
          <p:cNvSpPr txBox="1">
            <a:spLocks noChangeArrowheads="1"/>
          </p:cNvSpPr>
          <p:nvPr/>
        </p:nvSpPr>
        <p:spPr bwMode="auto">
          <a:xfrm>
            <a:off x="821279" y="611982"/>
            <a:ext cx="3179217" cy="708422"/>
          </a:xfrm>
          <a:prstGeom prst="rect">
            <a:avLst/>
          </a:prstGeom>
          <a:noFill/>
          <a:ln w="9525">
            <a:noFill/>
            <a:miter lim="800000"/>
            <a:headEnd/>
            <a:tailEnd/>
          </a:ln>
          <a:effectLst/>
        </p:spPr>
        <p:txBody>
          <a:bodyPr lIns="68580" tIns="34290" rIns="68580" bIns="34290" anchor="ctr"/>
          <a:lstStyle/>
          <a:p>
            <a:pPr>
              <a:spcBef>
                <a:spcPct val="0"/>
              </a:spcBef>
              <a:buFontTx/>
              <a:buNone/>
            </a:pPr>
            <a:r>
              <a:rPr lang="en-US" altLang="zh-CN" sz="2700" dirty="0">
                <a:solidFill>
                  <a:srgbClr val="FF6600"/>
                </a:solidFill>
                <a:latin typeface="Arial" charset="0"/>
                <a:ea typeface="隶书" pitchFamily="49" charset="-122"/>
              </a:rPr>
              <a:t>Spring</a:t>
            </a:r>
            <a:r>
              <a:rPr lang="zh-CN" altLang="en-US" sz="2700" dirty="0">
                <a:solidFill>
                  <a:srgbClr val="FF6600"/>
                </a:solidFill>
                <a:latin typeface="Arial" charset="0"/>
                <a:ea typeface="隶书" pitchFamily="49" charset="-122"/>
              </a:rPr>
              <a:t>组成</a:t>
            </a:r>
          </a:p>
        </p:txBody>
      </p:sp>
      <p:pic>
        <p:nvPicPr>
          <p:cNvPr id="59394" name="Picture 2" descr="19-1"/>
          <p:cNvPicPr>
            <a:picLocks noChangeAspect="1" noChangeArrowheads="1"/>
          </p:cNvPicPr>
          <p:nvPr/>
        </p:nvPicPr>
        <p:blipFill>
          <a:blip r:embed="rId4"/>
          <a:srcRect/>
          <a:stretch>
            <a:fillRect/>
          </a:stretch>
        </p:blipFill>
        <p:spPr bwMode="auto">
          <a:xfrm>
            <a:off x="1475656" y="1335328"/>
            <a:ext cx="5832648" cy="3128384"/>
          </a:xfrm>
          <a:prstGeom prst="rect">
            <a:avLst/>
          </a:prstGeom>
          <a:noFill/>
          <a:ln w="9525">
            <a:noFill/>
            <a:miter lim="800000"/>
            <a:headEnd/>
            <a:tailEnd/>
          </a:ln>
        </p:spPr>
      </p:pic>
    </p:spTree>
  </p:cSld>
  <p:clrMapOvr>
    <a:masterClrMapping/>
  </p:clrMapOvr>
  <p:transition spd="med">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F:\工作\功夫系列课程\PPT模版\按扭\橙色\按扭-44.png"/>
          <p:cNvPicPr>
            <a:picLocks noChangeAspect="1" noChangeArrowheads="1"/>
          </p:cNvPicPr>
          <p:nvPr/>
        </p:nvPicPr>
        <p:blipFill>
          <a:blip r:embed="rId3" cstate="print"/>
          <a:srcRect/>
          <a:stretch>
            <a:fillRect/>
          </a:stretch>
        </p:blipFill>
        <p:spPr bwMode="auto">
          <a:xfrm>
            <a:off x="1" y="800100"/>
            <a:ext cx="850106" cy="400050"/>
          </a:xfrm>
          <a:prstGeom prst="rect">
            <a:avLst/>
          </a:prstGeom>
          <a:noFill/>
          <a:ln w="9525">
            <a:noFill/>
            <a:miter lim="800000"/>
            <a:headEnd/>
            <a:tailEnd/>
          </a:ln>
        </p:spPr>
      </p:pic>
      <p:sp>
        <p:nvSpPr>
          <p:cNvPr id="5" name="Rectangle 9"/>
          <p:cNvSpPr txBox="1">
            <a:spLocks noChangeArrowheads="1"/>
          </p:cNvSpPr>
          <p:nvPr/>
        </p:nvSpPr>
        <p:spPr bwMode="auto">
          <a:xfrm>
            <a:off x="821279" y="611982"/>
            <a:ext cx="3179217" cy="708422"/>
          </a:xfrm>
          <a:prstGeom prst="rect">
            <a:avLst/>
          </a:prstGeom>
          <a:noFill/>
          <a:ln w="9525">
            <a:noFill/>
            <a:miter lim="800000"/>
            <a:headEnd/>
            <a:tailEnd/>
          </a:ln>
          <a:effectLst/>
        </p:spPr>
        <p:txBody>
          <a:bodyPr lIns="68580" tIns="34290" rIns="68580" bIns="34290" anchor="ctr"/>
          <a:lstStyle/>
          <a:p>
            <a:pPr>
              <a:spcBef>
                <a:spcPct val="0"/>
              </a:spcBef>
              <a:buFontTx/>
              <a:buNone/>
            </a:pPr>
            <a:r>
              <a:rPr lang="en-US" altLang="zh-CN" sz="2700" dirty="0">
                <a:solidFill>
                  <a:srgbClr val="FF6600"/>
                </a:solidFill>
                <a:latin typeface="Arial" charset="0"/>
                <a:ea typeface="隶书" pitchFamily="49" charset="-122"/>
              </a:rPr>
              <a:t>Spring</a:t>
            </a:r>
            <a:r>
              <a:rPr lang="zh-CN" altLang="en-US" sz="2700" dirty="0">
                <a:solidFill>
                  <a:srgbClr val="FF6600"/>
                </a:solidFill>
                <a:latin typeface="Arial" charset="0"/>
                <a:ea typeface="隶书" pitchFamily="49" charset="-122"/>
              </a:rPr>
              <a:t>的配置结构</a:t>
            </a:r>
          </a:p>
        </p:txBody>
      </p:sp>
      <p:pic>
        <p:nvPicPr>
          <p:cNvPr id="60418" name="Picture 2"/>
          <p:cNvPicPr>
            <a:picLocks noChangeAspect="1" noChangeArrowheads="1"/>
          </p:cNvPicPr>
          <p:nvPr/>
        </p:nvPicPr>
        <p:blipFill>
          <a:blip r:embed="rId4"/>
          <a:srcRect/>
          <a:stretch>
            <a:fillRect/>
          </a:stretch>
        </p:blipFill>
        <p:spPr bwMode="auto">
          <a:xfrm>
            <a:off x="2384306" y="1325345"/>
            <a:ext cx="4375388" cy="3413424"/>
          </a:xfrm>
          <a:prstGeom prst="rect">
            <a:avLst/>
          </a:prstGeom>
          <a:noFill/>
          <a:ln w="9525">
            <a:noFill/>
            <a:miter lim="800000"/>
            <a:headEnd/>
            <a:tailEnd/>
          </a:ln>
        </p:spPr>
      </p:pic>
    </p:spTree>
  </p:cSld>
  <p:clrMapOvr>
    <a:masterClrMapping/>
  </p:clrMapOvr>
  <p:transition spd="med">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F:\工作\功夫系列课程\PPT模版\按扭\橙色\按扭-44.png"/>
          <p:cNvPicPr>
            <a:picLocks noChangeAspect="1" noChangeArrowheads="1"/>
          </p:cNvPicPr>
          <p:nvPr/>
        </p:nvPicPr>
        <p:blipFill>
          <a:blip r:embed="rId2" cstate="print"/>
          <a:srcRect/>
          <a:stretch>
            <a:fillRect/>
          </a:stretch>
        </p:blipFill>
        <p:spPr bwMode="auto">
          <a:xfrm>
            <a:off x="1" y="800100"/>
            <a:ext cx="850106" cy="400050"/>
          </a:xfrm>
          <a:prstGeom prst="rect">
            <a:avLst/>
          </a:prstGeom>
          <a:noFill/>
          <a:ln w="9525">
            <a:noFill/>
            <a:miter lim="800000"/>
            <a:headEnd/>
            <a:tailEnd/>
          </a:ln>
        </p:spPr>
      </p:pic>
      <p:sp>
        <p:nvSpPr>
          <p:cNvPr id="5" name="Rectangle 9"/>
          <p:cNvSpPr txBox="1">
            <a:spLocks noChangeArrowheads="1"/>
          </p:cNvSpPr>
          <p:nvPr/>
        </p:nvSpPr>
        <p:spPr bwMode="auto">
          <a:xfrm>
            <a:off x="821279" y="611982"/>
            <a:ext cx="6536803" cy="708422"/>
          </a:xfrm>
          <a:prstGeom prst="rect">
            <a:avLst/>
          </a:prstGeom>
          <a:noFill/>
          <a:ln w="9525">
            <a:noFill/>
            <a:miter lim="800000"/>
            <a:headEnd/>
            <a:tailEnd/>
          </a:ln>
          <a:effectLst/>
        </p:spPr>
        <p:txBody>
          <a:bodyPr lIns="68580" tIns="34290" rIns="68580" bIns="34290" anchor="ctr"/>
          <a:lstStyle/>
          <a:p>
            <a:pPr>
              <a:spcBef>
                <a:spcPct val="0"/>
              </a:spcBef>
              <a:buFontTx/>
              <a:buNone/>
            </a:pPr>
            <a:r>
              <a:rPr lang="zh-CN" altLang="en-US" sz="2700" dirty="0">
                <a:solidFill>
                  <a:srgbClr val="FF6600"/>
                </a:solidFill>
                <a:latin typeface="Arial" charset="0"/>
                <a:ea typeface="隶书" pitchFamily="49" charset="-122"/>
              </a:rPr>
              <a:t>使用</a:t>
            </a:r>
            <a:r>
              <a:rPr lang="en-US" altLang="zh-CN" sz="2700" dirty="0" err="1">
                <a:solidFill>
                  <a:srgbClr val="FF6600"/>
                </a:solidFill>
                <a:latin typeface="Arial" charset="0"/>
                <a:ea typeface="隶书" pitchFamily="49" charset="-122"/>
              </a:rPr>
              <a:t>BeanFactory</a:t>
            </a:r>
            <a:r>
              <a:rPr lang="zh-CN" altLang="en-US" sz="2700" dirty="0">
                <a:solidFill>
                  <a:srgbClr val="FF6600"/>
                </a:solidFill>
                <a:latin typeface="Arial" charset="0"/>
                <a:ea typeface="隶书" pitchFamily="49" charset="-122"/>
              </a:rPr>
              <a:t> 管理</a:t>
            </a:r>
            <a:r>
              <a:rPr lang="en-US" altLang="zh-CN" sz="2700" dirty="0">
                <a:solidFill>
                  <a:srgbClr val="FF6600"/>
                </a:solidFill>
                <a:latin typeface="Arial" charset="0"/>
                <a:ea typeface="隶书" pitchFamily="49" charset="-122"/>
              </a:rPr>
              <a:t>Bean</a:t>
            </a:r>
          </a:p>
        </p:txBody>
      </p:sp>
      <p:pic>
        <p:nvPicPr>
          <p:cNvPr id="61442" name="Picture 2"/>
          <p:cNvPicPr>
            <a:picLocks noChangeAspect="1" noChangeArrowheads="1"/>
          </p:cNvPicPr>
          <p:nvPr/>
        </p:nvPicPr>
        <p:blipFill>
          <a:blip r:embed="rId3"/>
          <a:srcRect/>
          <a:stretch>
            <a:fillRect/>
          </a:stretch>
        </p:blipFill>
        <p:spPr bwMode="auto">
          <a:xfrm>
            <a:off x="1043608" y="1775699"/>
            <a:ext cx="7496627" cy="2047398"/>
          </a:xfrm>
          <a:prstGeom prst="rect">
            <a:avLst/>
          </a:prstGeom>
          <a:noFill/>
          <a:ln w="9525">
            <a:noFill/>
            <a:miter lim="800000"/>
            <a:headEnd/>
            <a:tailEnd/>
          </a:ln>
        </p:spPr>
      </p:pic>
    </p:spTree>
  </p:cSld>
  <p:clrMapOvr>
    <a:masterClrMapping/>
  </p:clrMapOvr>
  <p:transition spd="med">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F:\工作\功夫系列课程\PPT模版\按扭\橙色\按扭-44.png"/>
          <p:cNvPicPr>
            <a:picLocks noChangeAspect="1" noChangeArrowheads="1"/>
          </p:cNvPicPr>
          <p:nvPr/>
        </p:nvPicPr>
        <p:blipFill>
          <a:blip r:embed="rId3" cstate="print"/>
          <a:srcRect/>
          <a:stretch>
            <a:fillRect/>
          </a:stretch>
        </p:blipFill>
        <p:spPr bwMode="auto">
          <a:xfrm>
            <a:off x="1" y="800100"/>
            <a:ext cx="850106" cy="400050"/>
          </a:xfrm>
          <a:prstGeom prst="rect">
            <a:avLst/>
          </a:prstGeom>
          <a:noFill/>
          <a:ln w="9525">
            <a:noFill/>
            <a:miter lim="800000"/>
            <a:headEnd/>
            <a:tailEnd/>
          </a:ln>
        </p:spPr>
      </p:pic>
      <p:sp>
        <p:nvSpPr>
          <p:cNvPr id="5" name="Rectangle 9"/>
          <p:cNvSpPr txBox="1">
            <a:spLocks noChangeArrowheads="1"/>
          </p:cNvSpPr>
          <p:nvPr/>
        </p:nvSpPr>
        <p:spPr bwMode="auto">
          <a:xfrm>
            <a:off x="821279" y="611982"/>
            <a:ext cx="6536803" cy="708422"/>
          </a:xfrm>
          <a:prstGeom prst="rect">
            <a:avLst/>
          </a:prstGeom>
          <a:noFill/>
          <a:ln w="9525">
            <a:noFill/>
            <a:miter lim="800000"/>
            <a:headEnd/>
            <a:tailEnd/>
          </a:ln>
          <a:effectLst/>
        </p:spPr>
        <p:txBody>
          <a:bodyPr lIns="68580" tIns="34290" rIns="68580" bIns="34290" anchor="ctr"/>
          <a:lstStyle/>
          <a:p>
            <a:pPr>
              <a:spcBef>
                <a:spcPct val="0"/>
              </a:spcBef>
              <a:buFontTx/>
              <a:buNone/>
            </a:pPr>
            <a:r>
              <a:rPr lang="en-US" altLang="zh-CN" sz="2700" dirty="0" err="1">
                <a:solidFill>
                  <a:srgbClr val="FF6600"/>
                </a:solidFill>
                <a:latin typeface="Arial" charset="0"/>
                <a:ea typeface="隶书" pitchFamily="49" charset="-122"/>
              </a:rPr>
              <a:t>ApllicationContext</a:t>
            </a:r>
            <a:r>
              <a:rPr lang="zh-CN" altLang="en-US" sz="2700" dirty="0">
                <a:solidFill>
                  <a:srgbClr val="FF6600"/>
                </a:solidFill>
                <a:latin typeface="Arial" charset="0"/>
                <a:ea typeface="隶书" pitchFamily="49" charset="-122"/>
              </a:rPr>
              <a:t> 接口</a:t>
            </a:r>
            <a:endParaRPr lang="en-US" altLang="zh-CN" sz="2700" dirty="0">
              <a:solidFill>
                <a:srgbClr val="FF6600"/>
              </a:solidFill>
              <a:latin typeface="Arial" charset="0"/>
              <a:ea typeface="隶书" pitchFamily="49" charset="-122"/>
            </a:endParaRPr>
          </a:p>
        </p:txBody>
      </p:sp>
      <p:sp>
        <p:nvSpPr>
          <p:cNvPr id="6" name="矩形 5"/>
          <p:cNvSpPr/>
          <p:nvPr/>
        </p:nvSpPr>
        <p:spPr>
          <a:xfrm>
            <a:off x="251520" y="1388268"/>
            <a:ext cx="8784976" cy="3919856"/>
          </a:xfrm>
          <a:prstGeom prst="rect">
            <a:avLst/>
          </a:prstGeom>
        </p:spPr>
        <p:txBody>
          <a:bodyPr wrap="square">
            <a:spAutoFit/>
          </a:bodyPr>
          <a:lstStyle/>
          <a:p>
            <a:pPr>
              <a:lnSpc>
                <a:spcPct val="150000"/>
              </a:lnSpc>
            </a:pPr>
            <a:r>
              <a:rPr lang="en-US" sz="1400" b="1" dirty="0"/>
              <a:t>1</a:t>
            </a:r>
            <a:r>
              <a:rPr lang="zh-CN" altLang="en-US" sz="1400" b="1" dirty="0"/>
              <a:t>．</a:t>
            </a:r>
            <a:r>
              <a:rPr lang="en-US" sz="1400" b="1" dirty="0" err="1"/>
              <a:t>ClassPathXmlApplicationContext</a:t>
            </a:r>
            <a:r>
              <a:rPr lang="zh-CN" altLang="en-US" sz="1400" b="1" dirty="0"/>
              <a:t>类</a:t>
            </a:r>
          </a:p>
          <a:p>
            <a:pPr>
              <a:lnSpc>
                <a:spcPct val="150000"/>
              </a:lnSpc>
            </a:pPr>
            <a:r>
              <a:rPr lang="zh-CN" altLang="en-US" sz="1400" dirty="0">
                <a:solidFill>
                  <a:srgbClr val="00B050"/>
                </a:solidFill>
                <a:latin typeface="楷体" pitchFamily="49" charset="-122"/>
                <a:ea typeface="楷体" pitchFamily="49" charset="-122"/>
              </a:rPr>
              <a:t>从当前类路径中检索配置文件并加载来创建容器的实例，其语法格式如下：</a:t>
            </a:r>
          </a:p>
          <a:p>
            <a:pPr>
              <a:lnSpc>
                <a:spcPct val="150000"/>
              </a:lnSpc>
            </a:pPr>
            <a:r>
              <a:rPr lang="en-US" sz="1400" dirty="0" err="1">
                <a:solidFill>
                  <a:srgbClr val="002060"/>
                </a:solidFill>
                <a:latin typeface="Arial" pitchFamily="34" charset="0"/>
                <a:cs typeface="Arial" pitchFamily="34" charset="0"/>
              </a:rPr>
              <a:t>ApplicationContext</a:t>
            </a:r>
            <a:r>
              <a:rPr lang="en-US" sz="1400" dirty="0">
                <a:solidFill>
                  <a:srgbClr val="002060"/>
                </a:solidFill>
                <a:latin typeface="Arial" pitchFamily="34" charset="0"/>
                <a:cs typeface="Arial" pitchFamily="34" charset="0"/>
              </a:rPr>
              <a:t> context=new </a:t>
            </a:r>
            <a:r>
              <a:rPr lang="en-US" sz="1400" dirty="0" err="1">
                <a:solidFill>
                  <a:srgbClr val="002060"/>
                </a:solidFill>
                <a:latin typeface="Arial" pitchFamily="34" charset="0"/>
                <a:cs typeface="Arial" pitchFamily="34" charset="0"/>
              </a:rPr>
              <a:t>ClassPathXmlApplicationContext</a:t>
            </a:r>
            <a:r>
              <a:rPr lang="en-US" sz="1400" dirty="0">
                <a:solidFill>
                  <a:srgbClr val="002060"/>
                </a:solidFill>
                <a:latin typeface="Arial" pitchFamily="34" charset="0"/>
                <a:cs typeface="Arial" pitchFamily="34" charset="0"/>
              </a:rPr>
              <a:t>(String </a:t>
            </a:r>
            <a:r>
              <a:rPr lang="en-US" sz="1400" dirty="0" err="1">
                <a:solidFill>
                  <a:srgbClr val="002060"/>
                </a:solidFill>
                <a:latin typeface="Arial" pitchFamily="34" charset="0"/>
                <a:cs typeface="Arial" pitchFamily="34" charset="0"/>
              </a:rPr>
              <a:t>configLocation</a:t>
            </a:r>
            <a:r>
              <a:rPr lang="en-US" sz="1400" dirty="0">
                <a:solidFill>
                  <a:srgbClr val="002060"/>
                </a:solidFill>
                <a:latin typeface="Arial" pitchFamily="34" charset="0"/>
                <a:cs typeface="Arial" pitchFamily="34" charset="0"/>
              </a:rPr>
              <a:t>);</a:t>
            </a:r>
            <a:endParaRPr lang="zh-CN" altLang="en-US" sz="1400" dirty="0">
              <a:solidFill>
                <a:srgbClr val="002060"/>
              </a:solidFill>
              <a:latin typeface="Arial" pitchFamily="34" charset="0"/>
              <a:cs typeface="Arial" pitchFamily="34" charset="0"/>
            </a:endParaRPr>
          </a:p>
          <a:p>
            <a:pPr>
              <a:lnSpc>
                <a:spcPct val="150000"/>
              </a:lnSpc>
            </a:pPr>
            <a:r>
              <a:rPr lang="en-US" sz="1400" dirty="0" err="1">
                <a:solidFill>
                  <a:srgbClr val="002060"/>
                </a:solidFill>
                <a:latin typeface="Arial" pitchFamily="34" charset="0"/>
                <a:cs typeface="Arial" pitchFamily="34" charset="0"/>
              </a:rPr>
              <a:t>configLocation</a:t>
            </a:r>
            <a:r>
              <a:rPr lang="zh-CN" altLang="en-US" sz="1400" dirty="0">
                <a:solidFill>
                  <a:srgbClr val="002060"/>
                </a:solidFill>
                <a:latin typeface="Arial" pitchFamily="34" charset="0"/>
                <a:cs typeface="Arial" pitchFamily="34" charset="0"/>
              </a:rPr>
              <a:t>参数指定</a:t>
            </a:r>
            <a:r>
              <a:rPr lang="en-US" sz="1400" dirty="0">
                <a:solidFill>
                  <a:srgbClr val="002060"/>
                </a:solidFill>
                <a:latin typeface="Arial" pitchFamily="34" charset="0"/>
                <a:cs typeface="Arial" pitchFamily="34" charset="0"/>
              </a:rPr>
              <a:t>Spring</a:t>
            </a:r>
            <a:r>
              <a:rPr lang="zh-CN" altLang="en-US" sz="1400" dirty="0">
                <a:solidFill>
                  <a:srgbClr val="002060"/>
                </a:solidFill>
                <a:latin typeface="Arial" pitchFamily="34" charset="0"/>
                <a:cs typeface="Arial" pitchFamily="34" charset="0"/>
              </a:rPr>
              <a:t>配置文件的名称和位置。</a:t>
            </a:r>
          </a:p>
          <a:p>
            <a:pPr>
              <a:lnSpc>
                <a:spcPct val="150000"/>
              </a:lnSpc>
            </a:pPr>
            <a:r>
              <a:rPr lang="en-US" sz="1400" b="1" dirty="0"/>
              <a:t>2</a:t>
            </a:r>
            <a:r>
              <a:rPr lang="zh-CN" altLang="en-US" sz="1400" b="1" dirty="0"/>
              <a:t>．</a:t>
            </a:r>
            <a:r>
              <a:rPr lang="en-US" sz="1400" b="1" dirty="0" err="1"/>
              <a:t>FileSystemXmlApplicationContext</a:t>
            </a:r>
            <a:r>
              <a:rPr lang="zh-CN" altLang="en-US" sz="1400" b="1" dirty="0"/>
              <a:t>类</a:t>
            </a:r>
          </a:p>
          <a:p>
            <a:pPr>
              <a:lnSpc>
                <a:spcPct val="150000"/>
              </a:lnSpc>
            </a:pPr>
            <a:r>
              <a:rPr lang="zh-CN" altLang="en-US" sz="1400" dirty="0">
                <a:solidFill>
                  <a:srgbClr val="00B050"/>
                </a:solidFill>
                <a:latin typeface="楷体" pitchFamily="49" charset="-122"/>
                <a:ea typeface="楷体" pitchFamily="49" charset="-122"/>
              </a:rPr>
              <a:t>该类不从类路径中获取配置文件，而是通过参数指定配置文件的位置。它可以获取类路径之外的资源，其语法格式如下：</a:t>
            </a:r>
          </a:p>
          <a:p>
            <a:pPr>
              <a:lnSpc>
                <a:spcPct val="150000"/>
              </a:lnSpc>
            </a:pPr>
            <a:r>
              <a:rPr lang="en-US" sz="1400" dirty="0" err="1">
                <a:solidFill>
                  <a:srgbClr val="002060"/>
                </a:solidFill>
                <a:latin typeface="Arial" pitchFamily="34" charset="0"/>
                <a:cs typeface="Arial" pitchFamily="34" charset="0"/>
              </a:rPr>
              <a:t>ApplicationContext</a:t>
            </a:r>
            <a:r>
              <a:rPr lang="en-US" sz="1400" dirty="0">
                <a:solidFill>
                  <a:srgbClr val="002060"/>
                </a:solidFill>
                <a:latin typeface="Arial" pitchFamily="34" charset="0"/>
                <a:cs typeface="Arial" pitchFamily="34" charset="0"/>
              </a:rPr>
              <a:t> context=new </a:t>
            </a:r>
            <a:r>
              <a:rPr lang="en-US" sz="1400" dirty="0" err="1">
                <a:solidFill>
                  <a:srgbClr val="002060"/>
                </a:solidFill>
                <a:latin typeface="Arial" pitchFamily="34" charset="0"/>
                <a:cs typeface="Arial" pitchFamily="34" charset="0"/>
              </a:rPr>
              <a:t>FileSystemXmlApplicationContext</a:t>
            </a:r>
            <a:r>
              <a:rPr lang="en-US" sz="1400" dirty="0">
                <a:solidFill>
                  <a:srgbClr val="002060"/>
                </a:solidFill>
                <a:latin typeface="Arial" pitchFamily="34" charset="0"/>
                <a:cs typeface="Arial" pitchFamily="34" charset="0"/>
              </a:rPr>
              <a:t>(String </a:t>
            </a:r>
            <a:r>
              <a:rPr lang="en-US" sz="1400" dirty="0" err="1">
                <a:solidFill>
                  <a:srgbClr val="002060"/>
                </a:solidFill>
                <a:latin typeface="Arial" pitchFamily="34" charset="0"/>
                <a:cs typeface="Arial" pitchFamily="34" charset="0"/>
              </a:rPr>
              <a:t>configLocation</a:t>
            </a:r>
            <a:r>
              <a:rPr lang="en-US" sz="1400" dirty="0">
                <a:solidFill>
                  <a:srgbClr val="002060"/>
                </a:solidFill>
                <a:latin typeface="Arial" pitchFamily="34" charset="0"/>
                <a:cs typeface="Arial" pitchFamily="34" charset="0"/>
              </a:rPr>
              <a:t>);</a:t>
            </a:r>
            <a:endParaRPr lang="zh-CN" altLang="en-US" sz="1400" dirty="0">
              <a:solidFill>
                <a:srgbClr val="002060"/>
              </a:solidFill>
              <a:latin typeface="Arial" pitchFamily="34" charset="0"/>
              <a:cs typeface="Arial" pitchFamily="34" charset="0"/>
            </a:endParaRPr>
          </a:p>
          <a:p>
            <a:pPr>
              <a:lnSpc>
                <a:spcPct val="150000"/>
              </a:lnSpc>
            </a:pPr>
            <a:r>
              <a:rPr lang="en-US" sz="1400" b="1" dirty="0"/>
              <a:t>3</a:t>
            </a:r>
            <a:r>
              <a:rPr lang="zh-CN" altLang="en-US" sz="1400" b="1" dirty="0"/>
              <a:t>．</a:t>
            </a:r>
            <a:r>
              <a:rPr lang="en-US" sz="1400" b="1" dirty="0" err="1"/>
              <a:t>WebApplicationContext</a:t>
            </a:r>
            <a:r>
              <a:rPr lang="zh-CN" altLang="en-US" sz="1400" b="1" dirty="0"/>
              <a:t>类</a:t>
            </a:r>
          </a:p>
          <a:p>
            <a:pPr>
              <a:lnSpc>
                <a:spcPct val="150000"/>
              </a:lnSpc>
            </a:pPr>
            <a:r>
              <a:rPr lang="en-US" altLang="en-US" sz="1400" dirty="0" err="1">
                <a:solidFill>
                  <a:srgbClr val="00B050"/>
                </a:solidFill>
                <a:latin typeface="楷体" pitchFamily="49" charset="-122"/>
                <a:ea typeface="楷体" pitchFamily="49" charset="-122"/>
              </a:rPr>
              <a:t>WebApplicationContext</a:t>
            </a:r>
            <a:r>
              <a:rPr lang="zh-CN" altLang="en-US" sz="1400" dirty="0">
                <a:solidFill>
                  <a:srgbClr val="00B050"/>
                </a:solidFill>
                <a:latin typeface="楷体" pitchFamily="49" charset="-122"/>
                <a:ea typeface="楷体" pitchFamily="49" charset="-122"/>
              </a:rPr>
              <a:t>是</a:t>
            </a:r>
            <a:r>
              <a:rPr lang="en-US" altLang="en-US" sz="1400" dirty="0">
                <a:solidFill>
                  <a:srgbClr val="00B050"/>
                </a:solidFill>
                <a:latin typeface="楷体" pitchFamily="49" charset="-122"/>
                <a:ea typeface="楷体" pitchFamily="49" charset="-122"/>
              </a:rPr>
              <a:t>Spring</a:t>
            </a:r>
            <a:r>
              <a:rPr lang="zh-CN" altLang="en-US" sz="1400" dirty="0">
                <a:solidFill>
                  <a:srgbClr val="00B050"/>
                </a:solidFill>
                <a:latin typeface="楷体" pitchFamily="49" charset="-122"/>
                <a:ea typeface="楷体" pitchFamily="49" charset="-122"/>
              </a:rPr>
              <a:t>的</a:t>
            </a:r>
            <a:r>
              <a:rPr lang="en-US" altLang="en-US" sz="1400" dirty="0">
                <a:solidFill>
                  <a:srgbClr val="00B050"/>
                </a:solidFill>
                <a:latin typeface="楷体" pitchFamily="49" charset="-122"/>
                <a:ea typeface="楷体" pitchFamily="49" charset="-122"/>
              </a:rPr>
              <a:t>Web</a:t>
            </a:r>
            <a:r>
              <a:rPr lang="zh-CN" altLang="en-US" sz="1400" dirty="0">
                <a:solidFill>
                  <a:srgbClr val="00B050"/>
                </a:solidFill>
                <a:latin typeface="楷体" pitchFamily="49" charset="-122"/>
                <a:ea typeface="楷体" pitchFamily="49" charset="-122"/>
              </a:rPr>
              <a:t>应用容器，在</a:t>
            </a:r>
            <a:r>
              <a:rPr lang="en-US" altLang="en-US" sz="1400" dirty="0" err="1">
                <a:solidFill>
                  <a:srgbClr val="00B050"/>
                </a:solidFill>
                <a:latin typeface="楷体" pitchFamily="49" charset="-122"/>
                <a:ea typeface="楷体" pitchFamily="49" charset="-122"/>
              </a:rPr>
              <a:t>Servlet</a:t>
            </a:r>
            <a:r>
              <a:rPr lang="zh-CN" altLang="en-US" sz="1400" dirty="0">
                <a:solidFill>
                  <a:srgbClr val="00B050"/>
                </a:solidFill>
                <a:latin typeface="楷体" pitchFamily="49" charset="-122"/>
                <a:ea typeface="楷体" pitchFamily="49" charset="-122"/>
              </a:rPr>
              <a:t>中使用该类的方法一是在</a:t>
            </a:r>
            <a:r>
              <a:rPr lang="en-US" altLang="en-US" sz="1400" dirty="0" err="1">
                <a:solidFill>
                  <a:srgbClr val="00B050"/>
                </a:solidFill>
                <a:latin typeface="楷体" pitchFamily="49" charset="-122"/>
                <a:ea typeface="楷体" pitchFamily="49" charset="-122"/>
              </a:rPr>
              <a:t>Servlet</a:t>
            </a:r>
            <a:r>
              <a:rPr lang="zh-CN" altLang="en-US" sz="1400" dirty="0">
                <a:solidFill>
                  <a:srgbClr val="00B050"/>
                </a:solidFill>
                <a:latin typeface="楷体" pitchFamily="49" charset="-122"/>
                <a:ea typeface="楷体" pitchFamily="49" charset="-122"/>
              </a:rPr>
              <a:t>的</a:t>
            </a:r>
            <a:r>
              <a:rPr lang="en-US" altLang="en-US" sz="1400" dirty="0">
                <a:solidFill>
                  <a:srgbClr val="00B050"/>
                </a:solidFill>
                <a:latin typeface="楷体" pitchFamily="49" charset="-122"/>
                <a:ea typeface="楷体" pitchFamily="49" charset="-122"/>
              </a:rPr>
              <a:t>web.xml</a:t>
            </a:r>
            <a:r>
              <a:rPr lang="zh-CN" altLang="en-US" sz="1400" dirty="0">
                <a:solidFill>
                  <a:srgbClr val="00B050"/>
                </a:solidFill>
                <a:latin typeface="楷体" pitchFamily="49" charset="-122"/>
                <a:ea typeface="楷体" pitchFamily="49" charset="-122"/>
              </a:rPr>
              <a:t>文件中配置</a:t>
            </a:r>
            <a:r>
              <a:rPr lang="en-US" altLang="en-US" sz="1400" dirty="0">
                <a:solidFill>
                  <a:srgbClr val="00B050"/>
                </a:solidFill>
                <a:latin typeface="楷体" pitchFamily="49" charset="-122"/>
                <a:ea typeface="楷体" pitchFamily="49" charset="-122"/>
              </a:rPr>
              <a:t>Spring</a:t>
            </a:r>
            <a:r>
              <a:rPr lang="zh-CN" altLang="en-US" sz="1400" dirty="0">
                <a:solidFill>
                  <a:srgbClr val="00B050"/>
                </a:solidFill>
                <a:latin typeface="楷体" pitchFamily="49" charset="-122"/>
                <a:ea typeface="楷体" pitchFamily="49" charset="-122"/>
              </a:rPr>
              <a:t>的</a:t>
            </a:r>
            <a:r>
              <a:rPr lang="en-US" altLang="en-US" sz="1400" dirty="0" err="1">
                <a:solidFill>
                  <a:srgbClr val="00B050"/>
                </a:solidFill>
                <a:latin typeface="楷体" pitchFamily="49" charset="-122"/>
                <a:ea typeface="楷体" pitchFamily="49" charset="-122"/>
              </a:rPr>
              <a:t>ContextLoaderListener</a:t>
            </a:r>
            <a:r>
              <a:rPr lang="zh-CN" altLang="en-US" sz="1400" dirty="0">
                <a:solidFill>
                  <a:srgbClr val="00B050"/>
                </a:solidFill>
                <a:latin typeface="楷体" pitchFamily="49" charset="-122"/>
                <a:ea typeface="楷体" pitchFamily="49" charset="-122"/>
              </a:rPr>
              <a:t>监听器；二是修改</a:t>
            </a:r>
            <a:r>
              <a:rPr lang="en-US" altLang="en-US" sz="1400" dirty="0">
                <a:solidFill>
                  <a:srgbClr val="00B050"/>
                </a:solidFill>
                <a:latin typeface="楷体" pitchFamily="49" charset="-122"/>
                <a:ea typeface="楷体" pitchFamily="49" charset="-122"/>
              </a:rPr>
              <a:t>web.xml</a:t>
            </a:r>
            <a:r>
              <a:rPr lang="zh-CN" altLang="en-US" sz="1400" dirty="0">
                <a:solidFill>
                  <a:srgbClr val="00B050"/>
                </a:solidFill>
                <a:latin typeface="楷体" pitchFamily="49" charset="-122"/>
                <a:ea typeface="楷体" pitchFamily="49" charset="-122"/>
              </a:rPr>
              <a:t>配置文件，在其中添加一个</a:t>
            </a:r>
            <a:r>
              <a:rPr lang="en-US" altLang="en-US" sz="1400" dirty="0" err="1">
                <a:solidFill>
                  <a:srgbClr val="00B050"/>
                </a:solidFill>
                <a:latin typeface="楷体" pitchFamily="49" charset="-122"/>
                <a:ea typeface="楷体" pitchFamily="49" charset="-122"/>
              </a:rPr>
              <a:t>Servlet</a:t>
            </a:r>
            <a:r>
              <a:rPr lang="zh-CN" altLang="en-US" sz="1400" dirty="0">
                <a:solidFill>
                  <a:srgbClr val="00B050"/>
                </a:solidFill>
                <a:latin typeface="楷体" pitchFamily="49" charset="-122"/>
                <a:ea typeface="楷体" pitchFamily="49" charset="-122"/>
              </a:rPr>
              <a:t>，定义使用</a:t>
            </a:r>
            <a:r>
              <a:rPr lang="en-US" altLang="en-US" sz="1400" dirty="0">
                <a:solidFill>
                  <a:srgbClr val="00B050"/>
                </a:solidFill>
                <a:latin typeface="楷体" pitchFamily="49" charset="-122"/>
                <a:ea typeface="楷体" pitchFamily="49" charset="-122"/>
              </a:rPr>
              <a:t>Spring</a:t>
            </a:r>
            <a:r>
              <a:rPr lang="zh-CN" altLang="en-US" sz="1400" dirty="0">
                <a:solidFill>
                  <a:srgbClr val="00B050"/>
                </a:solidFill>
                <a:latin typeface="楷体" pitchFamily="49" charset="-122"/>
                <a:ea typeface="楷体" pitchFamily="49" charset="-122"/>
              </a:rPr>
              <a:t>的</a:t>
            </a:r>
            <a:r>
              <a:rPr lang="en-US" altLang="en-US" sz="1400" dirty="0" err="1">
                <a:solidFill>
                  <a:srgbClr val="00B050"/>
                </a:solidFill>
                <a:latin typeface="楷体" pitchFamily="49" charset="-122"/>
                <a:ea typeface="楷体" pitchFamily="49" charset="-122"/>
              </a:rPr>
              <a:t>org.springframework.web.context.Context</a:t>
            </a:r>
            <a:r>
              <a:rPr lang="en-US" altLang="en-US" sz="1400" dirty="0">
                <a:solidFill>
                  <a:srgbClr val="00B050"/>
                </a:solidFill>
                <a:latin typeface="楷体" pitchFamily="49" charset="-122"/>
                <a:ea typeface="楷体" pitchFamily="49" charset="-122"/>
              </a:rPr>
              <a:t> </a:t>
            </a:r>
            <a:r>
              <a:rPr lang="en-US" altLang="en-US" sz="1400" dirty="0" err="1">
                <a:solidFill>
                  <a:srgbClr val="00B050"/>
                </a:solidFill>
                <a:latin typeface="楷体" pitchFamily="49" charset="-122"/>
                <a:ea typeface="楷体" pitchFamily="49" charset="-122"/>
              </a:rPr>
              <a:t>LoaderServlet</a:t>
            </a:r>
            <a:r>
              <a:rPr lang="zh-CN" altLang="en-US" sz="1400" dirty="0">
                <a:solidFill>
                  <a:srgbClr val="00B050"/>
                </a:solidFill>
                <a:latin typeface="楷体" pitchFamily="49" charset="-122"/>
                <a:ea typeface="楷体" pitchFamily="49" charset="-122"/>
              </a:rPr>
              <a:t>类。</a:t>
            </a:r>
          </a:p>
        </p:txBody>
      </p:sp>
    </p:spTree>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10"/>
          <p:cNvSpPr txBox="1"/>
          <p:nvPr/>
        </p:nvSpPr>
        <p:spPr>
          <a:xfrm flipH="1">
            <a:off x="787980" y="932086"/>
            <a:ext cx="1218883" cy="415498"/>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100" dirty="0">
                <a:solidFill>
                  <a:schemeClr val="bg1"/>
                </a:solidFill>
                <a:latin typeface="Impact" panose="020B0806030902050204" charset="0"/>
                <a:ea typeface="微软雅黑" panose="020B0503020204020204" pitchFamily="34" charset="-122"/>
                <a:sym typeface="Arial" panose="020B0604020202020204" pitchFamily="34" charset="0"/>
              </a:rPr>
              <a:t>STEP  01</a:t>
            </a:r>
          </a:p>
        </p:txBody>
      </p:sp>
      <p:sp>
        <p:nvSpPr>
          <p:cNvPr id="17" name="1"/>
          <p:cNvSpPr txBox="1"/>
          <p:nvPr>
            <p:custDataLst>
              <p:tags r:id="rId1"/>
            </p:custDataLst>
          </p:nvPr>
        </p:nvSpPr>
        <p:spPr>
          <a:xfrm>
            <a:off x="1371400" y="2506568"/>
            <a:ext cx="6595982" cy="990464"/>
          </a:xfrm>
          <a:prstGeom prst="rect">
            <a:avLst/>
          </a:prstGeom>
          <a:noFill/>
          <a:ln>
            <a:noFill/>
          </a:ln>
        </p:spPr>
        <p:txBody>
          <a:bodyPr wrap="square" rtlCol="0">
            <a:spAutoFit/>
          </a:bodyPr>
          <a:lstStyle/>
          <a:p>
            <a:pPr>
              <a:lnSpc>
                <a:spcPct val="150000"/>
              </a:lnSpc>
            </a:pPr>
            <a:r>
              <a:rPr lang="zh-CN" altLang="en-US" sz="1350" dirty="0">
                <a:solidFill>
                  <a:srgbClr val="595959"/>
                </a:solidFill>
                <a:latin typeface="微软雅黑" panose="020B0503020204020204" pitchFamily="34" charset="-122"/>
                <a:ea typeface="微软雅黑" panose="020B0503020204020204" pitchFamily="34" charset="-122"/>
              </a:rPr>
              <a:t>        </a:t>
            </a:r>
            <a:r>
              <a:rPr lang="en-US" altLang="zh-CN" sz="1350" dirty="0">
                <a:solidFill>
                  <a:srgbClr val="595959"/>
                </a:solidFill>
                <a:latin typeface="微软雅黑" panose="020B0503020204020204" pitchFamily="34" charset="-122"/>
                <a:ea typeface="微软雅黑" panose="020B0503020204020204" pitchFamily="34" charset="-122"/>
              </a:rPr>
              <a:t>Spring</a:t>
            </a:r>
            <a:r>
              <a:rPr lang="zh-CN" altLang="zh-CN" sz="1350" dirty="0">
                <a:solidFill>
                  <a:srgbClr val="595959"/>
                </a:solidFill>
                <a:latin typeface="微软雅黑" panose="020B0503020204020204" pitchFamily="34" charset="-122"/>
                <a:ea typeface="微软雅黑" panose="020B0503020204020204" pitchFamily="34" charset="-122"/>
              </a:rPr>
              <a:t>是一个独立的框架，它不需要依赖任何</a:t>
            </a:r>
            <a:r>
              <a:rPr lang="en-US" altLang="zh-CN" sz="1350" dirty="0">
                <a:solidFill>
                  <a:srgbClr val="595959"/>
                </a:solidFill>
                <a:latin typeface="微软雅黑" panose="020B0503020204020204" pitchFamily="34" charset="-122"/>
                <a:ea typeface="微软雅黑" panose="020B0503020204020204" pitchFamily="34" charset="-122"/>
              </a:rPr>
              <a:t>Web</a:t>
            </a:r>
            <a:r>
              <a:rPr lang="zh-CN" altLang="zh-CN" sz="1350" dirty="0">
                <a:solidFill>
                  <a:srgbClr val="595959"/>
                </a:solidFill>
                <a:latin typeface="微软雅黑" panose="020B0503020204020204" pitchFamily="34" charset="-122"/>
                <a:ea typeface="微软雅黑" panose="020B0503020204020204" pitchFamily="34" charset="-122"/>
              </a:rPr>
              <a:t>服务器或容器，既可以在独立的</a:t>
            </a:r>
            <a:r>
              <a:rPr lang="en-US" altLang="zh-CN" sz="1350" dirty="0">
                <a:solidFill>
                  <a:srgbClr val="595959"/>
                </a:solidFill>
                <a:latin typeface="微软雅黑" panose="020B0503020204020204" pitchFamily="34" charset="-122"/>
                <a:ea typeface="微软雅黑" panose="020B0503020204020204" pitchFamily="34" charset="-122"/>
              </a:rPr>
              <a:t>Java SE</a:t>
            </a:r>
            <a:r>
              <a:rPr lang="zh-CN" altLang="zh-CN" sz="1350" dirty="0">
                <a:solidFill>
                  <a:srgbClr val="595959"/>
                </a:solidFill>
                <a:latin typeface="微软雅黑" panose="020B0503020204020204" pitchFamily="34" charset="-122"/>
                <a:ea typeface="微软雅黑" panose="020B0503020204020204" pitchFamily="34" charset="-122"/>
              </a:rPr>
              <a:t>项目中使用，也可以在</a:t>
            </a:r>
            <a:r>
              <a:rPr lang="en-US" altLang="zh-CN" sz="1350" dirty="0">
                <a:solidFill>
                  <a:srgbClr val="595959"/>
                </a:solidFill>
                <a:latin typeface="微软雅黑" panose="020B0503020204020204" pitchFamily="34" charset="-122"/>
                <a:ea typeface="微软雅黑" panose="020B0503020204020204" pitchFamily="34" charset="-122"/>
              </a:rPr>
              <a:t>Java EE</a:t>
            </a:r>
            <a:r>
              <a:rPr lang="zh-CN" altLang="zh-CN" sz="1350" dirty="0">
                <a:solidFill>
                  <a:srgbClr val="595959"/>
                </a:solidFill>
                <a:latin typeface="微软雅黑" panose="020B0503020204020204" pitchFamily="34" charset="-122"/>
                <a:ea typeface="微软雅黑" panose="020B0503020204020204" pitchFamily="34" charset="-122"/>
              </a:rPr>
              <a:t>项目中使用。在使用</a:t>
            </a:r>
            <a:r>
              <a:rPr lang="en-US" altLang="zh-CN" sz="1350" dirty="0">
                <a:solidFill>
                  <a:srgbClr val="595959"/>
                </a:solidFill>
                <a:latin typeface="微软雅黑" panose="020B0503020204020204" pitchFamily="34" charset="-122"/>
                <a:ea typeface="微软雅黑" panose="020B0503020204020204" pitchFamily="34" charset="-122"/>
              </a:rPr>
              <a:t>Spring</a:t>
            </a:r>
            <a:r>
              <a:rPr lang="zh-CN" altLang="zh-CN" sz="1350" dirty="0">
                <a:solidFill>
                  <a:srgbClr val="595959"/>
                </a:solidFill>
                <a:latin typeface="微软雅黑" panose="020B0503020204020204" pitchFamily="34" charset="-122"/>
                <a:ea typeface="微软雅黑" panose="020B0503020204020204" pitchFamily="34" charset="-122"/>
              </a:rPr>
              <a:t>之前需要获取它的</a:t>
            </a:r>
            <a:r>
              <a:rPr lang="en-US" altLang="zh-CN" sz="1350" dirty="0">
                <a:solidFill>
                  <a:srgbClr val="595959"/>
                </a:solidFill>
                <a:latin typeface="微软雅黑" panose="020B0503020204020204" pitchFamily="34" charset="-122"/>
                <a:ea typeface="微软雅黑" panose="020B0503020204020204" pitchFamily="34" charset="-122"/>
              </a:rPr>
              <a:t>jar</a:t>
            </a:r>
            <a:r>
              <a:rPr lang="zh-CN" altLang="zh-CN" sz="1350" dirty="0">
                <a:solidFill>
                  <a:srgbClr val="595959"/>
                </a:solidFill>
                <a:latin typeface="微软雅黑" panose="020B0503020204020204" pitchFamily="34" charset="-122"/>
                <a:ea typeface="微软雅黑" panose="020B0503020204020204" pitchFamily="34" charset="-122"/>
              </a:rPr>
              <a:t>包，这些</a:t>
            </a:r>
            <a:r>
              <a:rPr lang="en-US" altLang="zh-CN" sz="1350" dirty="0">
                <a:solidFill>
                  <a:srgbClr val="595959"/>
                </a:solidFill>
                <a:latin typeface="微软雅黑" panose="020B0503020204020204" pitchFamily="34" charset="-122"/>
                <a:ea typeface="微软雅黑" panose="020B0503020204020204" pitchFamily="34" charset="-122"/>
              </a:rPr>
              <a:t>jar</a:t>
            </a:r>
            <a:r>
              <a:rPr lang="zh-CN" altLang="zh-CN" sz="1350" dirty="0">
                <a:solidFill>
                  <a:srgbClr val="595959"/>
                </a:solidFill>
                <a:latin typeface="微软雅黑" panose="020B0503020204020204" pitchFamily="34" charset="-122"/>
                <a:ea typeface="微软雅黑" panose="020B0503020204020204" pitchFamily="34" charset="-122"/>
              </a:rPr>
              <a:t>包可以在</a:t>
            </a:r>
            <a:r>
              <a:rPr lang="en-US" altLang="zh-CN" sz="1350" dirty="0">
                <a:solidFill>
                  <a:srgbClr val="595959"/>
                </a:solidFill>
                <a:latin typeface="微软雅黑" panose="020B0503020204020204" pitchFamily="34" charset="-122"/>
                <a:ea typeface="微软雅黑" panose="020B0503020204020204" pitchFamily="34" charset="-122"/>
              </a:rPr>
              <a:t>Spring</a:t>
            </a:r>
            <a:r>
              <a:rPr lang="zh-CN" altLang="zh-CN" sz="1350" dirty="0">
                <a:solidFill>
                  <a:srgbClr val="595959"/>
                </a:solidFill>
                <a:latin typeface="微软雅黑" panose="020B0503020204020204" pitchFamily="34" charset="-122"/>
                <a:ea typeface="微软雅黑" panose="020B0503020204020204" pitchFamily="34" charset="-122"/>
              </a:rPr>
              <a:t>官网下载</a:t>
            </a:r>
            <a:r>
              <a:rPr lang="zh-CN" altLang="en-US" sz="1350" dirty="0">
                <a:solidFill>
                  <a:srgbClr val="595959"/>
                </a:solidFill>
                <a:latin typeface="微软雅黑" panose="020B0503020204020204" pitchFamily="34" charset="-122"/>
                <a:ea typeface="微软雅黑" panose="020B0503020204020204" pitchFamily="34" charset="-122"/>
              </a:rPr>
              <a:t>。</a:t>
            </a:r>
            <a:endParaRPr lang="zh-CN" altLang="zh-CN" sz="1350" dirty="0">
              <a:solidFill>
                <a:srgbClr val="595959"/>
              </a:solidFill>
              <a:latin typeface="微软雅黑" panose="020B0503020204020204" pitchFamily="34" charset="-122"/>
              <a:ea typeface="微软雅黑" panose="020B0503020204020204" pitchFamily="34" charset="-122"/>
            </a:endParaRPr>
          </a:p>
        </p:txBody>
      </p:sp>
      <p:sp>
        <p:nvSpPr>
          <p:cNvPr id="13" name="圆角矩形 12"/>
          <p:cNvSpPr/>
          <p:nvPr/>
        </p:nvSpPr>
        <p:spPr>
          <a:xfrm>
            <a:off x="979842" y="2340293"/>
            <a:ext cx="7399414" cy="1343666"/>
          </a:xfrm>
          <a:prstGeom prst="roundRect">
            <a:avLst>
              <a:gd name="adj" fmla="val 0"/>
            </a:avLst>
          </a:pr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矩形 93"/>
          <p:cNvSpPr/>
          <p:nvPr/>
        </p:nvSpPr>
        <p:spPr>
          <a:xfrm>
            <a:off x="942175" y="2299723"/>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矩形 93"/>
          <p:cNvSpPr/>
          <p:nvPr/>
        </p:nvSpPr>
        <p:spPr>
          <a:xfrm rot="10800000">
            <a:off x="8133078" y="3443929"/>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10"/>
          <p:cNvSpPr txBox="1"/>
          <p:nvPr/>
        </p:nvSpPr>
        <p:spPr>
          <a:xfrm flipH="1">
            <a:off x="787980" y="932086"/>
            <a:ext cx="1218883" cy="415498"/>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100" dirty="0">
                <a:solidFill>
                  <a:schemeClr val="bg1"/>
                </a:solidFill>
                <a:latin typeface="Impact" panose="020B0806030902050204" charset="0"/>
                <a:ea typeface="微软雅黑" panose="020B0503020204020204" pitchFamily="34" charset="-122"/>
                <a:sym typeface="Arial" panose="020B0604020202020204" pitchFamily="34" charset="0"/>
              </a:rPr>
              <a:t>STEP  03</a:t>
            </a:r>
          </a:p>
        </p:txBody>
      </p:sp>
      <p:sp>
        <p:nvSpPr>
          <p:cNvPr id="16" name="Chevron 3"/>
          <p:cNvSpPr/>
          <p:nvPr>
            <p:custDataLst>
              <p:tags r:id="rId2"/>
            </p:custDataLst>
          </p:nvPr>
        </p:nvSpPr>
        <p:spPr>
          <a:xfrm>
            <a:off x="629049" y="848653"/>
            <a:ext cx="2165587" cy="499471"/>
          </a:xfrm>
          <a:prstGeom prst="chevron">
            <a:avLst>
              <a:gd name="adj" fmla="val 43848"/>
            </a:avLst>
          </a:prstGeom>
          <a:solidFill>
            <a:srgbClr val="FFFFFF">
              <a:lumMod val="75000"/>
            </a:srgbClr>
          </a:solidFill>
          <a:ln w="12700" cap="flat" cmpd="sng" algn="ctr">
            <a:noFill/>
            <a:prstDash val="solid"/>
            <a:miter lim="800000"/>
          </a:ln>
          <a:effectLst/>
        </p:spPr>
        <p:txBody>
          <a:bodyPr rtlCol="0" anchor="ctr">
            <a:normAutofit/>
          </a:bodyPr>
          <a:lstStyle/>
          <a:p>
            <a:pPr algn="ctr">
              <a:lnSpc>
                <a:spcPct val="120000"/>
              </a:lnSpc>
            </a:pPr>
            <a:endParaRPr lang="en-GB" sz="675">
              <a:solidFill>
                <a:sysClr val="windowText" lastClr="000000"/>
              </a:solidFill>
              <a:latin typeface="Arial" panose="020B0604020202020204" pitchFamily="34" charset="0"/>
              <a:ea typeface="微软雅黑" panose="020B0503020204020204" pitchFamily="34" charset="-122"/>
            </a:endParaRPr>
          </a:p>
        </p:txBody>
      </p:sp>
      <p:sp>
        <p:nvSpPr>
          <p:cNvPr id="20" name="文本框 1"/>
          <p:cNvSpPr txBox="1"/>
          <p:nvPr/>
        </p:nvSpPr>
        <p:spPr>
          <a:xfrm>
            <a:off x="793678" y="953642"/>
            <a:ext cx="1939955" cy="323165"/>
          </a:xfrm>
          <a:prstGeom prst="rect">
            <a:avLst/>
          </a:prstGeom>
          <a:noFill/>
        </p:spPr>
        <p:txBody>
          <a:bodyPr wrap="none" rtlCol="0">
            <a:spAutoFit/>
          </a:bodyPr>
          <a:lstStyle/>
          <a:p>
            <a:r>
              <a:rPr lang="en-US" altLang="zh-CN" sz="1500" dirty="0">
                <a:solidFill>
                  <a:srgbClr val="1369B2"/>
                </a:solidFill>
                <a:latin typeface="微软雅黑" panose="020B0503020204020204" pitchFamily="34" charset="-122"/>
                <a:ea typeface="微软雅黑" panose="020B0503020204020204" pitchFamily="34" charset="-122"/>
              </a:rPr>
              <a:t>Spring</a:t>
            </a:r>
            <a:r>
              <a:rPr lang="zh-CN" altLang="en-US" sz="1500" dirty="0">
                <a:solidFill>
                  <a:srgbClr val="1369B2"/>
                </a:solidFill>
                <a:latin typeface="微软雅黑" panose="020B0503020204020204" pitchFamily="34" charset="-122"/>
                <a:ea typeface="微软雅黑" panose="020B0503020204020204" pitchFamily="34" charset="-122"/>
              </a:rPr>
              <a:t>框架简单介绍</a:t>
            </a:r>
            <a:endParaRPr lang="zh-CN" altLang="zh-CN" sz="1500" dirty="0">
              <a:solidFill>
                <a:srgbClr val="1369B2"/>
              </a:solidFill>
              <a:latin typeface="微软雅黑" panose="020B0503020204020204" pitchFamily="34" charset="-122"/>
              <a:ea typeface="微软雅黑" panose="020B0503020204020204" pitchFamily="34" charset="-122"/>
            </a:endParaRPr>
          </a:p>
        </p:txBody>
      </p:sp>
      <p:sp>
        <p:nvSpPr>
          <p:cNvPr id="11" name="Title 1"/>
          <p:cNvSpPr txBox="1"/>
          <p:nvPr/>
        </p:nvSpPr>
        <p:spPr>
          <a:xfrm>
            <a:off x="857880" y="200200"/>
            <a:ext cx="3411225" cy="379477"/>
          </a:xfrm>
          <a:prstGeom prst="rect">
            <a:avLst/>
          </a:prstGeom>
        </p:spPr>
        <p:txBody>
          <a:bodyPr lIns="0" tIns="45719" rIns="0" bIns="45719"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1800" b="1" dirty="0">
                <a:solidFill>
                  <a:srgbClr val="595959"/>
                </a:solidFill>
                <a:latin typeface="微软雅黑" panose="020B0503020204020204" pitchFamily="34" charset="-122"/>
                <a:ea typeface="微软雅黑" panose="020B0503020204020204" pitchFamily="34" charset="-122"/>
                <a:cs typeface="+mn-ea"/>
                <a:sym typeface="+mn-lt"/>
              </a:rPr>
              <a:t>1.1.5  Spring</a:t>
            </a:r>
            <a:r>
              <a:rPr lang="zh-CN" altLang="en-US" sz="1800" b="1" dirty="0">
                <a:solidFill>
                  <a:srgbClr val="595959"/>
                </a:solidFill>
                <a:latin typeface="微软雅黑" panose="020B0503020204020204" pitchFamily="34" charset="-122"/>
                <a:ea typeface="微软雅黑" panose="020B0503020204020204" pitchFamily="34" charset="-122"/>
                <a:cs typeface="+mn-ea"/>
                <a:sym typeface="+mn-lt"/>
              </a:rPr>
              <a:t>的下载及目录结构</a:t>
            </a:r>
            <a:endParaRPr lang="en-GB" altLang="zh-CN" sz="1800" b="1" dirty="0">
              <a:solidFill>
                <a:srgbClr val="595959"/>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spd="med">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721137" y="1451812"/>
            <a:ext cx="1311128" cy="57977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350">
              <a:solidFill>
                <a:schemeClr val="bg1"/>
              </a:solidFill>
              <a:sym typeface="+mn-ea"/>
            </a:endParaRPr>
          </a:p>
        </p:txBody>
      </p:sp>
      <p:sp>
        <p:nvSpPr>
          <p:cNvPr id="10" name="文本框 10"/>
          <p:cNvSpPr txBox="1"/>
          <p:nvPr/>
        </p:nvSpPr>
        <p:spPr>
          <a:xfrm flipH="1">
            <a:off x="787980" y="1553593"/>
            <a:ext cx="1218883" cy="415498"/>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100" dirty="0">
                <a:solidFill>
                  <a:schemeClr val="bg1"/>
                </a:solidFill>
                <a:latin typeface="Impact" panose="020B0806030902050204" charset="0"/>
                <a:ea typeface="微软雅黑" panose="020B0503020204020204" pitchFamily="34" charset="-122"/>
                <a:sym typeface="Arial" panose="020B0604020202020204" pitchFamily="34" charset="0"/>
              </a:rPr>
              <a:t>STEP  01</a:t>
            </a:r>
          </a:p>
        </p:txBody>
      </p:sp>
      <p:sp>
        <p:nvSpPr>
          <p:cNvPr id="12" name="Title 1"/>
          <p:cNvSpPr txBox="1"/>
          <p:nvPr/>
        </p:nvSpPr>
        <p:spPr>
          <a:xfrm>
            <a:off x="857880" y="200200"/>
            <a:ext cx="3514096" cy="379477"/>
          </a:xfrm>
          <a:prstGeom prst="rect">
            <a:avLst/>
          </a:prstGeom>
        </p:spPr>
        <p:txBody>
          <a:bodyPr lIns="0" tIns="45719" rIns="0" bIns="45719"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1800" b="1" dirty="0">
                <a:solidFill>
                  <a:srgbClr val="595959"/>
                </a:solidFill>
                <a:latin typeface="微软雅黑" panose="020B0503020204020204" pitchFamily="34" charset="-122"/>
                <a:ea typeface="微软雅黑" panose="020B0503020204020204" pitchFamily="34" charset="-122"/>
                <a:cs typeface="+mn-ea"/>
                <a:sym typeface="+mn-lt"/>
              </a:rPr>
              <a:t>1.1.5  Spring</a:t>
            </a:r>
            <a:r>
              <a:rPr lang="zh-CN" altLang="en-US" sz="1800" b="1" dirty="0">
                <a:solidFill>
                  <a:srgbClr val="595959"/>
                </a:solidFill>
                <a:latin typeface="微软雅黑" panose="020B0503020204020204" pitchFamily="34" charset="-122"/>
                <a:ea typeface="微软雅黑" panose="020B0503020204020204" pitchFamily="34" charset="-122"/>
                <a:cs typeface="+mn-ea"/>
                <a:sym typeface="+mn-lt"/>
              </a:rPr>
              <a:t>的下载及目录结构</a:t>
            </a:r>
            <a:endParaRPr lang="en-GB" altLang="zh-CN" sz="18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3" name="1"/>
          <p:cNvSpPr txBox="1"/>
          <p:nvPr>
            <p:custDataLst>
              <p:tags r:id="rId1"/>
            </p:custDataLst>
          </p:nvPr>
        </p:nvSpPr>
        <p:spPr>
          <a:xfrm>
            <a:off x="2188020" y="1462825"/>
            <a:ext cx="6107731" cy="890693"/>
          </a:xfrm>
          <a:prstGeom prst="rect">
            <a:avLst/>
          </a:prstGeom>
          <a:noFill/>
          <a:ln>
            <a:noFill/>
          </a:ln>
        </p:spPr>
        <p:txBody>
          <a:bodyPr wrap="square" rtlCol="0">
            <a:spAutoFit/>
          </a:bodyPr>
          <a:lstStyle/>
          <a:p>
            <a:pPr>
              <a:lnSpc>
                <a:spcPct val="150000"/>
              </a:lnSpc>
            </a:pPr>
            <a:r>
              <a:rPr lang="zh-CN" altLang="zh-CN" sz="1200" dirty="0">
                <a:solidFill>
                  <a:srgbClr val="595959"/>
                </a:solidFill>
                <a:latin typeface="微软雅黑" panose="020B0503020204020204" pitchFamily="34" charset="-122"/>
                <a:ea typeface="微软雅黑" panose="020B0503020204020204" pitchFamily="34" charset="-122"/>
              </a:rPr>
              <a:t>使用浏览器访问</a:t>
            </a:r>
            <a:r>
              <a:rPr lang="en-US" altLang="zh-CN" sz="1200" dirty="0">
                <a:solidFill>
                  <a:srgbClr val="595959"/>
                </a:solidFill>
                <a:latin typeface="微软雅黑" panose="020B0503020204020204" pitchFamily="34" charset="-122"/>
                <a:ea typeface="微软雅黑" panose="020B0503020204020204" pitchFamily="34" charset="-122"/>
              </a:rPr>
              <a:t>Spring</a:t>
            </a:r>
            <a:r>
              <a:rPr lang="zh-CN" altLang="zh-CN" sz="1200" dirty="0">
                <a:solidFill>
                  <a:srgbClr val="595959"/>
                </a:solidFill>
                <a:latin typeface="微软雅黑" panose="020B0503020204020204" pitchFamily="34" charset="-122"/>
                <a:ea typeface="微软雅黑" panose="020B0503020204020204" pitchFamily="34" charset="-122"/>
              </a:rPr>
              <a:t>的官方下载地址，访问</a:t>
            </a:r>
            <a:r>
              <a:rPr lang="en-US" altLang="zh-CN" sz="1200" dirty="0">
                <a:solidFill>
                  <a:srgbClr val="595959"/>
                </a:solidFill>
                <a:latin typeface="微软雅黑" panose="020B0503020204020204" pitchFamily="34" charset="-122"/>
                <a:ea typeface="微软雅黑" panose="020B0503020204020204" pitchFamily="34" charset="-122"/>
              </a:rPr>
              <a:t>org</a:t>
            </a:r>
            <a:r>
              <a:rPr lang="zh-CN" altLang="zh-CN" sz="1200" dirty="0">
                <a:solidFill>
                  <a:srgbClr val="595959"/>
                </a:solidFill>
                <a:latin typeface="微软雅黑" panose="020B0503020204020204" pitchFamily="34" charset="-122"/>
                <a:ea typeface="微软雅黑" panose="020B0503020204020204" pitchFamily="34" charset="-122"/>
              </a:rPr>
              <a:t>→</a:t>
            </a:r>
            <a:r>
              <a:rPr lang="en-US" altLang="zh-CN" sz="1200" dirty="0" err="1">
                <a:solidFill>
                  <a:srgbClr val="595959"/>
                </a:solidFill>
                <a:latin typeface="微软雅黑" panose="020B0503020204020204" pitchFamily="34" charset="-122"/>
                <a:ea typeface="微软雅黑" panose="020B0503020204020204" pitchFamily="34" charset="-122"/>
              </a:rPr>
              <a:t>springframework</a:t>
            </a:r>
            <a:r>
              <a:rPr lang="zh-CN" altLang="zh-CN" sz="1200" dirty="0">
                <a:solidFill>
                  <a:srgbClr val="595959"/>
                </a:solidFill>
                <a:latin typeface="微软雅黑" panose="020B0503020204020204" pitchFamily="34" charset="-122"/>
                <a:ea typeface="微软雅黑" panose="020B0503020204020204" pitchFamily="34" charset="-122"/>
              </a:rPr>
              <a:t>→</a:t>
            </a:r>
            <a:r>
              <a:rPr lang="en-US" altLang="zh-CN" sz="1200" dirty="0">
                <a:solidFill>
                  <a:srgbClr val="595959"/>
                </a:solidFill>
                <a:latin typeface="微软雅黑" panose="020B0503020204020204" pitchFamily="34" charset="-122"/>
                <a:ea typeface="微软雅黑" panose="020B0503020204020204" pitchFamily="34" charset="-122"/>
              </a:rPr>
              <a:t>spring</a:t>
            </a:r>
            <a:r>
              <a:rPr lang="zh-CN" altLang="zh-CN" sz="1200" dirty="0">
                <a:solidFill>
                  <a:srgbClr val="595959"/>
                </a:solidFill>
                <a:latin typeface="微软雅黑" panose="020B0503020204020204" pitchFamily="34" charset="-122"/>
                <a:ea typeface="微软雅黑" panose="020B0503020204020204" pitchFamily="34" charset="-122"/>
              </a:rPr>
              <a:t>路径，就可以看到</a:t>
            </a:r>
            <a:r>
              <a:rPr lang="en-US" altLang="zh-CN" sz="1200" dirty="0">
                <a:solidFill>
                  <a:srgbClr val="595959"/>
                </a:solidFill>
                <a:latin typeface="微软雅黑" panose="020B0503020204020204" pitchFamily="34" charset="-122"/>
                <a:ea typeface="微软雅黑" panose="020B0503020204020204" pitchFamily="34" charset="-122"/>
              </a:rPr>
              <a:t>Spring</a:t>
            </a:r>
            <a:r>
              <a:rPr lang="zh-CN" altLang="zh-CN" sz="1200" dirty="0">
                <a:solidFill>
                  <a:srgbClr val="595959"/>
                </a:solidFill>
                <a:latin typeface="微软雅黑" panose="020B0503020204020204" pitchFamily="34" charset="-122"/>
                <a:ea typeface="微软雅黑" panose="020B0503020204020204" pitchFamily="34" charset="-122"/>
              </a:rPr>
              <a:t>框架各个版本压缩包的下载链接，这里选择</a:t>
            </a:r>
            <a:r>
              <a:rPr lang="en-US" altLang="zh-CN" sz="1200" dirty="0">
                <a:solidFill>
                  <a:srgbClr val="595959"/>
                </a:solidFill>
                <a:latin typeface="微软雅黑" panose="020B0503020204020204" pitchFamily="34" charset="-122"/>
                <a:ea typeface="微软雅黑" panose="020B0503020204020204" pitchFamily="34" charset="-122"/>
              </a:rPr>
              <a:t>5.2.8.RELEASE</a:t>
            </a:r>
            <a:r>
              <a:rPr lang="zh-CN" altLang="zh-CN" sz="1200" dirty="0">
                <a:solidFill>
                  <a:srgbClr val="595959"/>
                </a:solidFill>
                <a:latin typeface="微软雅黑" panose="020B0503020204020204" pitchFamily="34" charset="-122"/>
                <a:ea typeface="微软雅黑" panose="020B0503020204020204" pitchFamily="34" charset="-122"/>
              </a:rPr>
              <a:t>版本，单击链接下载该文件</a:t>
            </a:r>
            <a:r>
              <a:rPr lang="zh-CN" altLang="en-US" sz="1200" dirty="0">
                <a:solidFill>
                  <a:srgbClr val="595959"/>
                </a:solidFill>
                <a:latin typeface="微软雅黑" panose="020B0503020204020204" pitchFamily="34" charset="-122"/>
                <a:ea typeface="微软雅黑" panose="020B0503020204020204" pitchFamily="34" charset="-122"/>
              </a:rPr>
              <a:t>。</a:t>
            </a:r>
            <a:endParaRPr lang="zh-CN" altLang="zh-CN" sz="1200" dirty="0">
              <a:solidFill>
                <a:srgbClr val="595959"/>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a:blip r:embed="rId4"/>
          <a:stretch>
            <a:fillRect/>
          </a:stretch>
        </p:blipFill>
        <p:spPr>
          <a:xfrm>
            <a:off x="1988780" y="2549477"/>
            <a:ext cx="6605539" cy="990464"/>
          </a:xfrm>
          <a:prstGeom prst="rect">
            <a:avLst/>
          </a:prstGeom>
        </p:spPr>
      </p:pic>
      <p:sp>
        <p:nvSpPr>
          <p:cNvPr id="2" name="矩形 1"/>
          <p:cNvSpPr/>
          <p:nvPr/>
        </p:nvSpPr>
        <p:spPr>
          <a:xfrm>
            <a:off x="2032264" y="2539390"/>
            <a:ext cx="6572184" cy="990464"/>
          </a:xfrm>
          <a:prstGeom prst="rect">
            <a:avLst/>
          </a:prstGeom>
        </p:spPr>
        <p:txBody>
          <a:bodyPr wrap="square">
            <a:spAutoFit/>
          </a:bodyPr>
          <a:lstStyle/>
          <a:p>
            <a:pPr>
              <a:lnSpc>
                <a:spcPct val="150000"/>
              </a:lnSpc>
            </a:pPr>
            <a:r>
              <a:rPr lang="zh-CN" altLang="en-US" sz="1350" dirty="0">
                <a:solidFill>
                  <a:srgbClr val="595959"/>
                </a:solidFill>
                <a:latin typeface="微软雅黑" panose="020B0503020204020204" pitchFamily="34" charset="-122"/>
                <a:ea typeface="微软雅黑" panose="020B0503020204020204" pitchFamily="34" charset="-122"/>
              </a:rPr>
              <a:t>在官网</a:t>
            </a:r>
            <a:r>
              <a:rPr lang="en-US" altLang="zh-CN" sz="1350" dirty="0">
                <a:solidFill>
                  <a:srgbClr val="595959"/>
                </a:solidFill>
                <a:latin typeface="微软雅黑" panose="020B0503020204020204" pitchFamily="34" charset="-122"/>
                <a:ea typeface="微软雅黑" panose="020B0503020204020204" pitchFamily="34" charset="-122"/>
              </a:rPr>
              <a:t> </a:t>
            </a:r>
            <a:r>
              <a:rPr lang="en-US" altLang="zh-CN" sz="1350" dirty="0">
                <a:solidFill>
                  <a:srgbClr val="595959"/>
                </a:solidFill>
                <a:latin typeface="微软雅黑" panose="020B0503020204020204" pitchFamily="34" charset="-122"/>
                <a:ea typeface="微软雅黑" panose="020B0503020204020204" pitchFamily="34" charset="-122"/>
                <a:hlinkClick r:id="rId5"/>
              </a:rPr>
              <a:t>https://repo.spring.io/ui/native/libs-release-local/org/springframework/spring</a:t>
            </a:r>
            <a:r>
              <a:rPr lang="en-US" altLang="zh-CN" sz="1350" dirty="0">
                <a:solidFill>
                  <a:srgbClr val="595959"/>
                </a:solidFill>
                <a:latin typeface="微软雅黑" panose="020B0503020204020204" pitchFamily="34" charset="-122"/>
                <a:ea typeface="微软雅黑" panose="020B0503020204020204" pitchFamily="34" charset="-122"/>
              </a:rPr>
              <a:t> </a:t>
            </a:r>
            <a:r>
              <a:rPr lang="zh-CN" altLang="en-US" sz="1350" dirty="0">
                <a:solidFill>
                  <a:srgbClr val="595959"/>
                </a:solidFill>
                <a:latin typeface="微软雅黑" panose="020B0503020204020204" pitchFamily="34" charset="-122"/>
                <a:ea typeface="微软雅黑" panose="020B0503020204020204" pitchFamily="34" charset="-122"/>
              </a:rPr>
              <a:t>单击下面这个链接下载该文件。</a:t>
            </a:r>
            <a:endParaRPr lang="en-US" altLang="zh-CN" sz="1350" dirty="0">
              <a:solidFill>
                <a:srgbClr val="595959"/>
              </a:solidFill>
              <a:latin typeface="微软雅黑" panose="020B0503020204020204" pitchFamily="34" charset="-122"/>
              <a:ea typeface="微软雅黑" panose="020B0503020204020204" pitchFamily="34" charset="-122"/>
            </a:endParaRPr>
          </a:p>
          <a:p>
            <a:pPr>
              <a:lnSpc>
                <a:spcPct val="150000"/>
              </a:lnSpc>
            </a:pPr>
            <a:r>
              <a:rPr lang="en-US" altLang="zh-CN" sz="1350" dirty="0">
                <a:solidFill>
                  <a:srgbClr val="595959"/>
                </a:solidFill>
                <a:latin typeface="微软雅黑" panose="020B0503020204020204" pitchFamily="34" charset="-122"/>
                <a:ea typeface="微软雅黑" panose="020B0503020204020204" pitchFamily="34" charset="-122"/>
              </a:rPr>
              <a:t>spring-5.2.8.RELEASE-dist.zip</a:t>
            </a:r>
            <a:endParaRPr lang="zh-CN" altLang="zh-CN" sz="1350" dirty="0">
              <a:solidFill>
                <a:srgbClr val="595959"/>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857726" y="803434"/>
            <a:ext cx="3530134" cy="300082"/>
          </a:xfrm>
          <a:prstGeom prst="rect">
            <a:avLst/>
          </a:prstGeom>
          <a:noFill/>
        </p:spPr>
        <p:txBody>
          <a:bodyPr wrap="none" rtlCol="0" anchor="t">
            <a:spAutoFit/>
          </a:bodyPr>
          <a:lstStyle/>
          <a:p>
            <a:r>
              <a:rPr lang="zh-CN" altLang="zh-CN" sz="1350" dirty="0">
                <a:solidFill>
                  <a:srgbClr val="595959"/>
                </a:solidFill>
                <a:latin typeface="微软雅黑" panose="020B0503020204020204" pitchFamily="34" charset="-122"/>
                <a:ea typeface="微软雅黑" panose="020B0503020204020204" pitchFamily="34" charset="-122"/>
                <a:sym typeface="+mn-ea"/>
              </a:rPr>
              <a:t>下载</a:t>
            </a:r>
            <a:r>
              <a:rPr lang="en-US" altLang="zh-CN" sz="1350" dirty="0">
                <a:solidFill>
                  <a:srgbClr val="595959"/>
                </a:solidFill>
                <a:latin typeface="微软雅黑" panose="020B0503020204020204" pitchFamily="34" charset="-122"/>
                <a:ea typeface="微软雅黑" panose="020B0503020204020204" pitchFamily="34" charset="-122"/>
                <a:sym typeface="+mn-ea"/>
              </a:rPr>
              <a:t>Spring</a:t>
            </a:r>
            <a:r>
              <a:rPr lang="zh-CN" altLang="zh-CN" sz="1350" dirty="0">
                <a:solidFill>
                  <a:srgbClr val="595959"/>
                </a:solidFill>
                <a:latin typeface="微软雅黑" panose="020B0503020204020204" pitchFamily="34" charset="-122"/>
                <a:ea typeface="微软雅黑" panose="020B0503020204020204" pitchFamily="34" charset="-122"/>
                <a:sym typeface="+mn-ea"/>
              </a:rPr>
              <a:t>的相关</a:t>
            </a:r>
            <a:r>
              <a:rPr lang="en-US" altLang="zh-CN" sz="1350" dirty="0">
                <a:solidFill>
                  <a:srgbClr val="595959"/>
                </a:solidFill>
                <a:latin typeface="微软雅黑" panose="020B0503020204020204" pitchFamily="34" charset="-122"/>
                <a:ea typeface="微软雅黑" panose="020B0503020204020204" pitchFamily="34" charset="-122"/>
                <a:sym typeface="+mn-ea"/>
              </a:rPr>
              <a:t>jar</a:t>
            </a:r>
            <a:r>
              <a:rPr lang="zh-CN" altLang="zh-CN" sz="1350" dirty="0">
                <a:solidFill>
                  <a:srgbClr val="595959"/>
                </a:solidFill>
                <a:latin typeface="微软雅黑" panose="020B0503020204020204" pitchFamily="34" charset="-122"/>
                <a:ea typeface="微软雅黑" panose="020B0503020204020204" pitchFamily="34" charset="-122"/>
                <a:sym typeface="+mn-ea"/>
              </a:rPr>
              <a:t>包可按如下步骤进行</a:t>
            </a:r>
            <a:r>
              <a:rPr lang="zh-CN" altLang="en-US" sz="1350" dirty="0">
                <a:solidFill>
                  <a:srgbClr val="595959"/>
                </a:solidFill>
                <a:latin typeface="微软雅黑" panose="020B0503020204020204" pitchFamily="34" charset="-122"/>
                <a:ea typeface="微软雅黑" panose="020B0503020204020204" pitchFamily="34" charset="-122"/>
                <a:sym typeface="+mn-ea"/>
              </a:rPr>
              <a:t>。</a:t>
            </a:r>
            <a:endParaRPr lang="zh-CN" altLang="en-US" sz="1350"/>
          </a:p>
        </p:txBody>
      </p:sp>
    </p:spTree>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721137" y="830306"/>
            <a:ext cx="1311128" cy="57977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350">
              <a:solidFill>
                <a:schemeClr val="bg1"/>
              </a:solidFill>
              <a:sym typeface="+mn-ea"/>
            </a:endParaRPr>
          </a:p>
        </p:txBody>
      </p:sp>
      <p:sp>
        <p:nvSpPr>
          <p:cNvPr id="10" name="文本框 10"/>
          <p:cNvSpPr txBox="1"/>
          <p:nvPr/>
        </p:nvSpPr>
        <p:spPr>
          <a:xfrm flipH="1">
            <a:off x="787980" y="932086"/>
            <a:ext cx="1218883" cy="415498"/>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100" dirty="0">
                <a:solidFill>
                  <a:schemeClr val="bg1"/>
                </a:solidFill>
                <a:latin typeface="Impact" panose="020B0806030902050204" charset="0"/>
                <a:ea typeface="微软雅黑" panose="020B0503020204020204" pitchFamily="34" charset="-122"/>
                <a:sym typeface="Arial" panose="020B0604020202020204" pitchFamily="34" charset="0"/>
              </a:rPr>
              <a:t>STEP  02</a:t>
            </a:r>
          </a:p>
        </p:txBody>
      </p:sp>
      <p:sp>
        <p:nvSpPr>
          <p:cNvPr id="12" name="Title 1"/>
          <p:cNvSpPr txBox="1"/>
          <p:nvPr/>
        </p:nvSpPr>
        <p:spPr>
          <a:xfrm>
            <a:off x="857880" y="200200"/>
            <a:ext cx="3514096" cy="379477"/>
          </a:xfrm>
          <a:prstGeom prst="rect">
            <a:avLst/>
          </a:prstGeom>
        </p:spPr>
        <p:txBody>
          <a:bodyPr lIns="0" tIns="45719" rIns="0" bIns="45719"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1800" b="1" dirty="0">
                <a:solidFill>
                  <a:srgbClr val="595959"/>
                </a:solidFill>
                <a:latin typeface="微软雅黑" panose="020B0503020204020204" pitchFamily="34" charset="-122"/>
                <a:ea typeface="微软雅黑" panose="020B0503020204020204" pitchFamily="34" charset="-122"/>
                <a:cs typeface="+mn-ea"/>
                <a:sym typeface="+mn-lt"/>
              </a:rPr>
              <a:t>1.1.5  Spring</a:t>
            </a:r>
            <a:r>
              <a:rPr lang="zh-CN" altLang="en-US" sz="1800" b="1" dirty="0">
                <a:solidFill>
                  <a:srgbClr val="595959"/>
                </a:solidFill>
                <a:latin typeface="微软雅黑" panose="020B0503020204020204" pitchFamily="34" charset="-122"/>
                <a:ea typeface="微软雅黑" panose="020B0503020204020204" pitchFamily="34" charset="-122"/>
                <a:cs typeface="+mn-ea"/>
                <a:sym typeface="+mn-lt"/>
              </a:rPr>
              <a:t>的下载及目录结构</a:t>
            </a:r>
            <a:endParaRPr lang="en-GB" altLang="zh-CN" sz="18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3" name="1"/>
          <p:cNvSpPr txBox="1"/>
          <p:nvPr>
            <p:custDataLst>
              <p:tags r:id="rId1"/>
            </p:custDataLst>
          </p:nvPr>
        </p:nvSpPr>
        <p:spPr>
          <a:xfrm>
            <a:off x="2188020" y="851711"/>
            <a:ext cx="6107731" cy="336695"/>
          </a:xfrm>
          <a:prstGeom prst="rect">
            <a:avLst/>
          </a:prstGeom>
          <a:noFill/>
          <a:ln>
            <a:noFill/>
          </a:ln>
        </p:spPr>
        <p:txBody>
          <a:bodyPr wrap="square" rtlCol="0">
            <a:spAutoFit/>
          </a:bodyPr>
          <a:lstStyle/>
          <a:p>
            <a:pPr>
              <a:lnSpc>
                <a:spcPct val="150000"/>
              </a:lnSpc>
            </a:pPr>
            <a:r>
              <a:rPr lang="zh-CN" altLang="zh-CN" sz="1200" dirty="0">
                <a:solidFill>
                  <a:srgbClr val="595959"/>
                </a:solidFill>
                <a:latin typeface="微软雅黑" panose="020B0503020204020204" pitchFamily="34" charset="-122"/>
                <a:ea typeface="微软雅黑" panose="020B0503020204020204" pitchFamily="34" charset="-122"/>
              </a:rPr>
              <a:t>下载完成后，将文件解压得到一个名为</a:t>
            </a:r>
            <a:r>
              <a:rPr lang="en-US" altLang="zh-CN" sz="1200" dirty="0">
                <a:solidFill>
                  <a:srgbClr val="595959"/>
                </a:solidFill>
                <a:latin typeface="微软雅黑" panose="020B0503020204020204" pitchFamily="34" charset="-122"/>
                <a:ea typeface="微软雅黑" panose="020B0503020204020204" pitchFamily="34" charset="-122"/>
              </a:rPr>
              <a:t>spring-framework-5.2.8.RELEASE</a:t>
            </a:r>
            <a:r>
              <a:rPr lang="zh-CN" altLang="zh-CN" sz="1200" dirty="0">
                <a:solidFill>
                  <a:srgbClr val="595959"/>
                </a:solidFill>
                <a:latin typeface="微软雅黑" panose="020B0503020204020204" pitchFamily="34" charset="-122"/>
                <a:ea typeface="微软雅黑" panose="020B0503020204020204" pitchFamily="34" charset="-122"/>
              </a:rPr>
              <a:t>的文件夹</a:t>
            </a:r>
            <a:r>
              <a:rPr lang="zh-CN" altLang="en-US" sz="1200" dirty="0">
                <a:solidFill>
                  <a:srgbClr val="595959"/>
                </a:solidFill>
                <a:latin typeface="微软雅黑" panose="020B0503020204020204" pitchFamily="34" charset="-122"/>
                <a:ea typeface="微软雅黑" panose="020B0503020204020204" pitchFamily="34" charset="-122"/>
              </a:rPr>
              <a:t>。</a:t>
            </a:r>
            <a:endParaRPr lang="zh-CN" altLang="zh-CN" sz="1200" dirty="0">
              <a:solidFill>
                <a:srgbClr val="595959"/>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4"/>
          <a:stretch>
            <a:fillRect/>
          </a:stretch>
        </p:blipFill>
        <p:spPr>
          <a:xfrm>
            <a:off x="2188020" y="1188406"/>
            <a:ext cx="6537345" cy="3758528"/>
          </a:xfrm>
          <a:prstGeom prst="rect">
            <a:avLst/>
          </a:prstGeom>
        </p:spPr>
      </p:pic>
    </p:spTree>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10"/>
          <p:cNvSpPr txBox="1"/>
          <p:nvPr/>
        </p:nvSpPr>
        <p:spPr>
          <a:xfrm flipH="1">
            <a:off x="787980" y="932086"/>
            <a:ext cx="1218883" cy="415498"/>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100" dirty="0">
                <a:solidFill>
                  <a:schemeClr val="bg1"/>
                </a:solidFill>
                <a:latin typeface="Impact" panose="020B0806030902050204" charset="0"/>
                <a:ea typeface="微软雅黑" panose="020B0503020204020204" pitchFamily="34" charset="-122"/>
                <a:sym typeface="Arial" panose="020B0604020202020204" pitchFamily="34" charset="0"/>
              </a:rPr>
              <a:t>STEP  01</a:t>
            </a:r>
          </a:p>
        </p:txBody>
      </p:sp>
      <p:sp>
        <p:nvSpPr>
          <p:cNvPr id="17" name="1"/>
          <p:cNvSpPr txBox="1"/>
          <p:nvPr>
            <p:custDataLst>
              <p:tags r:id="rId1"/>
            </p:custDataLst>
          </p:nvPr>
        </p:nvSpPr>
        <p:spPr>
          <a:xfrm>
            <a:off x="1217095" y="2343690"/>
            <a:ext cx="6678178" cy="1613711"/>
          </a:xfrm>
          <a:prstGeom prst="rect">
            <a:avLst/>
          </a:prstGeom>
          <a:noFill/>
          <a:ln>
            <a:noFill/>
          </a:ln>
        </p:spPr>
        <p:txBody>
          <a:bodyPr wrap="square" rtlCol="0">
            <a:spAutoFit/>
          </a:bodyPr>
          <a:lstStyle/>
          <a:p>
            <a:pPr lvl="0">
              <a:lnSpc>
                <a:spcPct val="150000"/>
              </a:lnSpc>
            </a:pPr>
            <a:r>
              <a:rPr lang="zh-CN" altLang="en-US" sz="1350" dirty="0">
                <a:solidFill>
                  <a:srgbClr val="595959"/>
                </a:solidFill>
                <a:latin typeface="微软雅黑" panose="020B0503020204020204" pitchFamily="34" charset="-122"/>
                <a:ea typeface="微软雅黑" panose="020B0503020204020204" pitchFamily="34" charset="-122"/>
              </a:rPr>
              <a:t>        </a:t>
            </a:r>
            <a:r>
              <a:rPr lang="en-US" altLang="zh-CN" sz="1350" dirty="0">
                <a:solidFill>
                  <a:srgbClr val="1369B2"/>
                </a:solidFill>
                <a:latin typeface="微软雅黑" panose="020B0503020204020204" pitchFamily="34" charset="-122"/>
                <a:ea typeface="微软雅黑" panose="020B0503020204020204" pitchFamily="34" charset="-122"/>
              </a:rPr>
              <a:t>docs</a:t>
            </a:r>
            <a:r>
              <a:rPr lang="zh-CN" altLang="zh-CN" sz="1350" dirty="0">
                <a:solidFill>
                  <a:srgbClr val="1369B2"/>
                </a:solidFill>
                <a:latin typeface="微软雅黑" panose="020B0503020204020204" pitchFamily="34" charset="-122"/>
                <a:ea typeface="微软雅黑" panose="020B0503020204020204" pitchFamily="34" charset="-122"/>
              </a:rPr>
              <a:t>文件夹</a:t>
            </a:r>
            <a:r>
              <a:rPr lang="zh-CN" altLang="zh-CN" sz="1350" dirty="0">
                <a:solidFill>
                  <a:srgbClr val="595959"/>
                </a:solidFill>
                <a:latin typeface="微软雅黑" panose="020B0503020204020204" pitchFamily="34" charset="-122"/>
                <a:ea typeface="微软雅黑" panose="020B0503020204020204" pitchFamily="34" charset="-122"/>
              </a:rPr>
              <a:t>：该文件夹下存放</a:t>
            </a:r>
            <a:r>
              <a:rPr lang="en-US" altLang="zh-CN" sz="1350" dirty="0">
                <a:solidFill>
                  <a:srgbClr val="595959"/>
                </a:solidFill>
                <a:latin typeface="微软雅黑" panose="020B0503020204020204" pitchFamily="34" charset="-122"/>
                <a:ea typeface="微软雅黑" panose="020B0503020204020204" pitchFamily="34" charset="-122"/>
              </a:rPr>
              <a:t>Spring</a:t>
            </a:r>
            <a:r>
              <a:rPr lang="zh-CN" altLang="zh-CN" sz="1350" dirty="0">
                <a:solidFill>
                  <a:srgbClr val="595959"/>
                </a:solidFill>
                <a:latin typeface="微软雅黑" panose="020B0503020204020204" pitchFamily="34" charset="-122"/>
                <a:ea typeface="微软雅黑" panose="020B0503020204020204" pitchFamily="34" charset="-122"/>
              </a:rPr>
              <a:t>的相关文档，包括开发指南、</a:t>
            </a:r>
            <a:r>
              <a:rPr lang="en-US" altLang="zh-CN" sz="1350" dirty="0">
                <a:solidFill>
                  <a:srgbClr val="595959"/>
                </a:solidFill>
                <a:latin typeface="微软雅黑" panose="020B0503020204020204" pitchFamily="34" charset="-122"/>
                <a:ea typeface="微软雅黑" panose="020B0503020204020204" pitchFamily="34" charset="-122"/>
              </a:rPr>
              <a:t>API</a:t>
            </a:r>
            <a:r>
              <a:rPr lang="zh-CN" altLang="zh-CN" sz="1350" dirty="0">
                <a:solidFill>
                  <a:srgbClr val="595959"/>
                </a:solidFill>
                <a:latin typeface="微软雅黑" panose="020B0503020204020204" pitchFamily="34" charset="-122"/>
                <a:ea typeface="微软雅黑" panose="020B0503020204020204" pitchFamily="34" charset="-122"/>
              </a:rPr>
              <a:t>参考文档。</a:t>
            </a:r>
          </a:p>
          <a:p>
            <a:pPr lvl="0">
              <a:lnSpc>
                <a:spcPct val="150000"/>
              </a:lnSpc>
            </a:pPr>
            <a:r>
              <a:rPr lang="zh-CN" altLang="en-US" sz="1350" dirty="0">
                <a:solidFill>
                  <a:srgbClr val="595959"/>
                </a:solidFill>
                <a:latin typeface="微软雅黑" panose="020B0503020204020204" pitchFamily="34" charset="-122"/>
                <a:ea typeface="微软雅黑" panose="020B0503020204020204" pitchFamily="34" charset="-122"/>
              </a:rPr>
              <a:t>        </a:t>
            </a:r>
            <a:r>
              <a:rPr lang="en-US" altLang="zh-CN" sz="1350" dirty="0">
                <a:solidFill>
                  <a:srgbClr val="1369B2"/>
                </a:solidFill>
                <a:latin typeface="微软雅黑" panose="020B0503020204020204" pitchFamily="34" charset="-122"/>
                <a:ea typeface="微软雅黑" panose="020B0503020204020204" pitchFamily="34" charset="-122"/>
              </a:rPr>
              <a:t>libs</a:t>
            </a:r>
            <a:r>
              <a:rPr lang="zh-CN" altLang="zh-CN" sz="1350" dirty="0">
                <a:solidFill>
                  <a:srgbClr val="1369B2"/>
                </a:solidFill>
                <a:latin typeface="微软雅黑" panose="020B0503020204020204" pitchFamily="34" charset="-122"/>
                <a:ea typeface="微软雅黑" panose="020B0503020204020204" pitchFamily="34" charset="-122"/>
              </a:rPr>
              <a:t>文件夹</a:t>
            </a:r>
            <a:r>
              <a:rPr lang="zh-CN" altLang="zh-CN" sz="1350" dirty="0">
                <a:solidFill>
                  <a:srgbClr val="595959"/>
                </a:solidFill>
                <a:latin typeface="微软雅黑" panose="020B0503020204020204" pitchFamily="34" charset="-122"/>
                <a:ea typeface="微软雅黑" panose="020B0503020204020204" pitchFamily="34" charset="-122"/>
              </a:rPr>
              <a:t>：该文件夹下存放开发所需的</a:t>
            </a:r>
            <a:r>
              <a:rPr lang="en-US" altLang="zh-CN" sz="1350" dirty="0">
                <a:solidFill>
                  <a:srgbClr val="595959"/>
                </a:solidFill>
                <a:latin typeface="微软雅黑" panose="020B0503020204020204" pitchFamily="34" charset="-122"/>
                <a:ea typeface="微软雅黑" panose="020B0503020204020204" pitchFamily="34" charset="-122"/>
              </a:rPr>
              <a:t>jar</a:t>
            </a:r>
            <a:r>
              <a:rPr lang="zh-CN" altLang="zh-CN" sz="1350" dirty="0">
                <a:solidFill>
                  <a:srgbClr val="595959"/>
                </a:solidFill>
                <a:latin typeface="微软雅黑" panose="020B0503020204020204" pitchFamily="34" charset="-122"/>
                <a:ea typeface="微软雅黑" panose="020B0503020204020204" pitchFamily="34" charset="-122"/>
              </a:rPr>
              <a:t>包和源码。整个</a:t>
            </a:r>
            <a:r>
              <a:rPr lang="en-US" altLang="zh-CN" sz="1350" dirty="0">
                <a:solidFill>
                  <a:srgbClr val="595959"/>
                </a:solidFill>
                <a:latin typeface="微软雅黑" panose="020B0503020204020204" pitchFamily="34" charset="-122"/>
                <a:ea typeface="微软雅黑" panose="020B0503020204020204" pitchFamily="34" charset="-122"/>
              </a:rPr>
              <a:t>Spring</a:t>
            </a:r>
            <a:r>
              <a:rPr lang="zh-CN" altLang="zh-CN" sz="1350" dirty="0">
                <a:solidFill>
                  <a:srgbClr val="595959"/>
                </a:solidFill>
                <a:latin typeface="微软雅黑" panose="020B0503020204020204" pitchFamily="34" charset="-122"/>
                <a:ea typeface="微软雅黑" panose="020B0503020204020204" pitchFamily="34" charset="-122"/>
              </a:rPr>
              <a:t>框架由</a:t>
            </a:r>
            <a:r>
              <a:rPr lang="en-US" altLang="zh-CN" sz="1350" dirty="0">
                <a:solidFill>
                  <a:srgbClr val="595959"/>
                </a:solidFill>
                <a:latin typeface="微软雅黑" panose="020B0503020204020204" pitchFamily="34" charset="-122"/>
                <a:ea typeface="微软雅黑" panose="020B0503020204020204" pitchFamily="34" charset="-122"/>
              </a:rPr>
              <a:t>21</a:t>
            </a:r>
            <a:r>
              <a:rPr lang="zh-CN" altLang="zh-CN" sz="1350" dirty="0">
                <a:solidFill>
                  <a:srgbClr val="595959"/>
                </a:solidFill>
                <a:latin typeface="微软雅黑" panose="020B0503020204020204" pitchFamily="34" charset="-122"/>
                <a:ea typeface="微软雅黑" panose="020B0503020204020204" pitchFamily="34" charset="-122"/>
              </a:rPr>
              <a:t>个模块组成，</a:t>
            </a:r>
            <a:r>
              <a:rPr lang="en-US" altLang="zh-CN" sz="1350" dirty="0">
                <a:solidFill>
                  <a:srgbClr val="595959"/>
                </a:solidFill>
                <a:latin typeface="微软雅黑" panose="020B0503020204020204" pitchFamily="34" charset="-122"/>
                <a:ea typeface="微软雅黑" panose="020B0503020204020204" pitchFamily="34" charset="-122"/>
              </a:rPr>
              <a:t>libs</a:t>
            </a:r>
            <a:r>
              <a:rPr lang="zh-CN" altLang="zh-CN" sz="1350" dirty="0">
                <a:solidFill>
                  <a:srgbClr val="595959"/>
                </a:solidFill>
                <a:latin typeface="微软雅黑" panose="020B0503020204020204" pitchFamily="34" charset="-122"/>
                <a:ea typeface="微软雅黑" panose="020B0503020204020204" pitchFamily="34" charset="-122"/>
              </a:rPr>
              <a:t>目录下</a:t>
            </a:r>
            <a:r>
              <a:rPr lang="en-US" altLang="zh-CN" sz="1350" dirty="0">
                <a:solidFill>
                  <a:srgbClr val="595959"/>
                </a:solidFill>
                <a:latin typeface="微软雅黑" panose="020B0503020204020204" pitchFamily="34" charset="-122"/>
                <a:ea typeface="微软雅黑" panose="020B0503020204020204" pitchFamily="34" charset="-122"/>
              </a:rPr>
              <a:t>Spring</a:t>
            </a:r>
            <a:r>
              <a:rPr lang="zh-CN" altLang="zh-CN" sz="1350" dirty="0">
                <a:solidFill>
                  <a:srgbClr val="595959"/>
                </a:solidFill>
                <a:latin typeface="微软雅黑" panose="020B0503020204020204" pitchFamily="34" charset="-122"/>
                <a:ea typeface="微软雅黑" panose="020B0503020204020204" pitchFamily="34" charset="-122"/>
              </a:rPr>
              <a:t>为每个模块都提供了三个压缩包，因此，</a:t>
            </a:r>
            <a:r>
              <a:rPr lang="en-US" altLang="zh-CN" sz="1350" dirty="0">
                <a:solidFill>
                  <a:srgbClr val="595959"/>
                </a:solidFill>
                <a:latin typeface="微软雅黑" panose="020B0503020204020204" pitchFamily="34" charset="-122"/>
                <a:ea typeface="微软雅黑" panose="020B0503020204020204" pitchFamily="34" charset="-122"/>
              </a:rPr>
              <a:t>libs</a:t>
            </a:r>
            <a:r>
              <a:rPr lang="zh-CN" altLang="zh-CN" sz="1350" dirty="0">
                <a:solidFill>
                  <a:srgbClr val="595959"/>
                </a:solidFill>
                <a:latin typeface="微软雅黑" panose="020B0503020204020204" pitchFamily="34" charset="-122"/>
                <a:ea typeface="微软雅黑" panose="020B0503020204020204" pitchFamily="34" charset="-122"/>
              </a:rPr>
              <a:t>文件夹下一共有</a:t>
            </a:r>
            <a:r>
              <a:rPr lang="en-US" altLang="zh-CN" sz="1350" dirty="0">
                <a:solidFill>
                  <a:srgbClr val="595959"/>
                </a:solidFill>
                <a:latin typeface="微软雅黑" panose="020B0503020204020204" pitchFamily="34" charset="-122"/>
                <a:ea typeface="微软雅黑" panose="020B0503020204020204" pitchFamily="34" charset="-122"/>
              </a:rPr>
              <a:t>63</a:t>
            </a:r>
            <a:r>
              <a:rPr lang="zh-CN" altLang="zh-CN" sz="1350" dirty="0">
                <a:solidFill>
                  <a:srgbClr val="595959"/>
                </a:solidFill>
                <a:latin typeface="微软雅黑" panose="020B0503020204020204" pitchFamily="34" charset="-122"/>
                <a:ea typeface="微软雅黑" panose="020B0503020204020204" pitchFamily="34" charset="-122"/>
              </a:rPr>
              <a:t>个</a:t>
            </a:r>
            <a:r>
              <a:rPr lang="en-US" altLang="zh-CN" sz="1350" dirty="0">
                <a:solidFill>
                  <a:srgbClr val="595959"/>
                </a:solidFill>
                <a:latin typeface="微软雅黑" panose="020B0503020204020204" pitchFamily="34" charset="-122"/>
                <a:ea typeface="微软雅黑" panose="020B0503020204020204" pitchFamily="34" charset="-122"/>
              </a:rPr>
              <a:t>jar</a:t>
            </a:r>
            <a:r>
              <a:rPr lang="zh-CN" altLang="zh-CN" sz="1350" dirty="0">
                <a:solidFill>
                  <a:srgbClr val="595959"/>
                </a:solidFill>
                <a:latin typeface="微软雅黑" panose="020B0503020204020204" pitchFamily="34" charset="-122"/>
                <a:ea typeface="微软雅黑" panose="020B0503020204020204" pitchFamily="34" charset="-122"/>
              </a:rPr>
              <a:t>包。这</a:t>
            </a:r>
            <a:r>
              <a:rPr lang="en-US" altLang="zh-CN" sz="1350" dirty="0">
                <a:solidFill>
                  <a:srgbClr val="595959"/>
                </a:solidFill>
                <a:latin typeface="微软雅黑" panose="020B0503020204020204" pitchFamily="34" charset="-122"/>
                <a:ea typeface="微软雅黑" panose="020B0503020204020204" pitchFamily="34" charset="-122"/>
              </a:rPr>
              <a:t>63</a:t>
            </a:r>
            <a:r>
              <a:rPr lang="zh-CN" altLang="zh-CN" sz="1350" dirty="0">
                <a:solidFill>
                  <a:srgbClr val="595959"/>
                </a:solidFill>
                <a:latin typeface="微软雅黑" panose="020B0503020204020204" pitchFamily="34" charset="-122"/>
                <a:ea typeface="微软雅黑" panose="020B0503020204020204" pitchFamily="34" charset="-122"/>
              </a:rPr>
              <a:t>个</a:t>
            </a:r>
            <a:r>
              <a:rPr lang="en-US" altLang="zh-CN" sz="1350" dirty="0">
                <a:solidFill>
                  <a:srgbClr val="595959"/>
                </a:solidFill>
                <a:latin typeface="微软雅黑" panose="020B0503020204020204" pitchFamily="34" charset="-122"/>
                <a:ea typeface="微软雅黑" panose="020B0503020204020204" pitchFamily="34" charset="-122"/>
              </a:rPr>
              <a:t>jar</a:t>
            </a:r>
            <a:r>
              <a:rPr lang="zh-CN" altLang="zh-CN" sz="1350" dirty="0">
                <a:solidFill>
                  <a:srgbClr val="595959"/>
                </a:solidFill>
                <a:latin typeface="微软雅黑" panose="020B0503020204020204" pitchFamily="34" charset="-122"/>
                <a:ea typeface="微软雅黑" panose="020B0503020204020204" pitchFamily="34" charset="-122"/>
              </a:rPr>
              <a:t>包分为三类。</a:t>
            </a:r>
          </a:p>
          <a:p>
            <a:pPr lvl="0">
              <a:lnSpc>
                <a:spcPct val="150000"/>
              </a:lnSpc>
            </a:pPr>
            <a:r>
              <a:rPr lang="zh-CN" altLang="en-US" sz="1350" dirty="0">
                <a:solidFill>
                  <a:srgbClr val="595959"/>
                </a:solidFill>
                <a:latin typeface="微软雅黑" panose="020B0503020204020204" pitchFamily="34" charset="-122"/>
                <a:ea typeface="微软雅黑" panose="020B0503020204020204" pitchFamily="34" charset="-122"/>
              </a:rPr>
              <a:t>        </a:t>
            </a:r>
            <a:r>
              <a:rPr lang="en-US" altLang="zh-CN" sz="1350" dirty="0">
                <a:solidFill>
                  <a:srgbClr val="1369B2"/>
                </a:solidFill>
                <a:latin typeface="微软雅黑" panose="020B0503020204020204" pitchFamily="34" charset="-122"/>
                <a:ea typeface="微软雅黑" panose="020B0503020204020204" pitchFamily="34" charset="-122"/>
              </a:rPr>
              <a:t>schema</a:t>
            </a:r>
            <a:r>
              <a:rPr lang="zh-CN" altLang="zh-CN" sz="1350" dirty="0">
                <a:solidFill>
                  <a:srgbClr val="1369B2"/>
                </a:solidFill>
                <a:latin typeface="微软雅黑" panose="020B0503020204020204" pitchFamily="34" charset="-122"/>
                <a:ea typeface="微软雅黑" panose="020B0503020204020204" pitchFamily="34" charset="-122"/>
              </a:rPr>
              <a:t>文件夹</a:t>
            </a:r>
            <a:r>
              <a:rPr lang="zh-CN" altLang="zh-CN" sz="1350" dirty="0">
                <a:solidFill>
                  <a:srgbClr val="595959"/>
                </a:solidFill>
                <a:latin typeface="微软雅黑" panose="020B0503020204020204" pitchFamily="34" charset="-122"/>
                <a:ea typeface="微软雅黑" panose="020B0503020204020204" pitchFamily="34" charset="-122"/>
              </a:rPr>
              <a:t>：该文件夹下存放</a:t>
            </a:r>
            <a:r>
              <a:rPr lang="en-US" altLang="zh-CN" sz="1350" dirty="0">
                <a:solidFill>
                  <a:srgbClr val="595959"/>
                </a:solidFill>
                <a:latin typeface="微软雅黑" panose="020B0503020204020204" pitchFamily="34" charset="-122"/>
                <a:ea typeface="微软雅黑" panose="020B0503020204020204" pitchFamily="34" charset="-122"/>
              </a:rPr>
              <a:t>Spring</a:t>
            </a:r>
            <a:r>
              <a:rPr lang="zh-CN" altLang="zh-CN" sz="1350" dirty="0">
                <a:solidFill>
                  <a:srgbClr val="595959"/>
                </a:solidFill>
                <a:latin typeface="微软雅黑" panose="020B0503020204020204" pitchFamily="34" charset="-122"/>
                <a:ea typeface="微软雅黑" panose="020B0503020204020204" pitchFamily="34" charset="-122"/>
              </a:rPr>
              <a:t>各种配置文件的</a:t>
            </a:r>
            <a:r>
              <a:rPr lang="en-US" altLang="zh-CN" sz="1350" dirty="0">
                <a:solidFill>
                  <a:srgbClr val="595959"/>
                </a:solidFill>
                <a:latin typeface="微软雅黑" panose="020B0503020204020204" pitchFamily="34" charset="-122"/>
                <a:ea typeface="微软雅黑" panose="020B0503020204020204" pitchFamily="34" charset="-122"/>
              </a:rPr>
              <a:t>XML Schema</a:t>
            </a:r>
            <a:r>
              <a:rPr lang="zh-CN" altLang="zh-CN" sz="1350" dirty="0">
                <a:solidFill>
                  <a:srgbClr val="595959"/>
                </a:solidFill>
                <a:latin typeface="微软雅黑" panose="020B0503020204020204" pitchFamily="34" charset="-122"/>
                <a:ea typeface="微软雅黑" panose="020B0503020204020204" pitchFamily="34" charset="-122"/>
              </a:rPr>
              <a:t>文档</a:t>
            </a:r>
            <a:r>
              <a:rPr lang="zh-CN" altLang="en-US" sz="1350" dirty="0">
                <a:solidFill>
                  <a:srgbClr val="595959"/>
                </a:solidFill>
                <a:latin typeface="微软雅黑" panose="020B0503020204020204" pitchFamily="34" charset="-122"/>
                <a:ea typeface="微软雅黑" panose="020B0503020204020204" pitchFamily="34" charset="-122"/>
              </a:rPr>
              <a:t>。</a:t>
            </a:r>
            <a:endParaRPr lang="zh-CN" altLang="zh-CN" sz="1350" dirty="0">
              <a:solidFill>
                <a:srgbClr val="595959"/>
              </a:solidFill>
              <a:latin typeface="微软雅黑" panose="020B0503020204020204" pitchFamily="34" charset="-122"/>
              <a:ea typeface="微软雅黑" panose="020B0503020204020204" pitchFamily="34" charset="-122"/>
            </a:endParaRPr>
          </a:p>
        </p:txBody>
      </p:sp>
      <p:sp>
        <p:nvSpPr>
          <p:cNvPr id="13" name="圆角矩形 12"/>
          <p:cNvSpPr/>
          <p:nvPr/>
        </p:nvSpPr>
        <p:spPr>
          <a:xfrm>
            <a:off x="857880" y="2044665"/>
            <a:ext cx="7399414" cy="2166749"/>
          </a:xfrm>
          <a:prstGeom prst="roundRect">
            <a:avLst>
              <a:gd name="adj" fmla="val 0"/>
            </a:avLst>
          </a:pr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矩形 93"/>
          <p:cNvSpPr/>
          <p:nvPr/>
        </p:nvSpPr>
        <p:spPr>
          <a:xfrm>
            <a:off x="813587" y="1999685"/>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矩形 93"/>
          <p:cNvSpPr/>
          <p:nvPr/>
        </p:nvSpPr>
        <p:spPr>
          <a:xfrm rot="10800000">
            <a:off x="8021635" y="3958279"/>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10"/>
          <p:cNvSpPr txBox="1"/>
          <p:nvPr/>
        </p:nvSpPr>
        <p:spPr>
          <a:xfrm flipH="1">
            <a:off x="787980" y="932086"/>
            <a:ext cx="1218883" cy="415498"/>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100" dirty="0">
                <a:solidFill>
                  <a:schemeClr val="bg1"/>
                </a:solidFill>
                <a:latin typeface="Impact" panose="020B0806030902050204" charset="0"/>
                <a:ea typeface="微软雅黑" panose="020B0503020204020204" pitchFamily="34" charset="-122"/>
                <a:sym typeface="Arial" panose="020B0604020202020204" pitchFamily="34" charset="0"/>
              </a:rPr>
              <a:t>STEP  03</a:t>
            </a:r>
          </a:p>
        </p:txBody>
      </p:sp>
      <p:sp>
        <p:nvSpPr>
          <p:cNvPr id="16" name="Chevron 3"/>
          <p:cNvSpPr/>
          <p:nvPr>
            <p:custDataLst>
              <p:tags r:id="rId2"/>
            </p:custDataLst>
          </p:nvPr>
        </p:nvSpPr>
        <p:spPr>
          <a:xfrm>
            <a:off x="629049" y="848653"/>
            <a:ext cx="2923777" cy="499471"/>
          </a:xfrm>
          <a:prstGeom prst="chevron">
            <a:avLst>
              <a:gd name="adj" fmla="val 43848"/>
            </a:avLst>
          </a:prstGeom>
          <a:solidFill>
            <a:srgbClr val="FFFFFF">
              <a:lumMod val="75000"/>
            </a:srgbClr>
          </a:solidFill>
          <a:ln w="12700" cap="flat" cmpd="sng" algn="ctr">
            <a:noFill/>
            <a:prstDash val="solid"/>
            <a:miter lim="800000"/>
          </a:ln>
          <a:effectLst/>
        </p:spPr>
        <p:txBody>
          <a:bodyPr rtlCol="0" anchor="ctr">
            <a:normAutofit/>
          </a:bodyPr>
          <a:lstStyle/>
          <a:p>
            <a:pPr algn="ctr">
              <a:lnSpc>
                <a:spcPct val="120000"/>
              </a:lnSpc>
            </a:pPr>
            <a:endParaRPr lang="en-GB" sz="675">
              <a:solidFill>
                <a:sysClr val="windowText" lastClr="000000"/>
              </a:solidFill>
              <a:latin typeface="Arial" panose="020B0604020202020204" pitchFamily="34" charset="0"/>
              <a:ea typeface="微软雅黑" panose="020B0503020204020204" pitchFamily="34" charset="-122"/>
            </a:endParaRPr>
          </a:p>
        </p:txBody>
      </p:sp>
      <p:sp>
        <p:nvSpPr>
          <p:cNvPr id="20" name="文本框 1"/>
          <p:cNvSpPr txBox="1"/>
          <p:nvPr/>
        </p:nvSpPr>
        <p:spPr>
          <a:xfrm>
            <a:off x="793678" y="953642"/>
            <a:ext cx="2709396" cy="323165"/>
          </a:xfrm>
          <a:prstGeom prst="rect">
            <a:avLst/>
          </a:prstGeom>
          <a:noFill/>
        </p:spPr>
        <p:txBody>
          <a:bodyPr wrap="none" rtlCol="0">
            <a:spAutoFit/>
          </a:bodyPr>
          <a:lstStyle/>
          <a:p>
            <a:r>
              <a:rPr lang="en-US" altLang="zh-CN" sz="1500" dirty="0">
                <a:solidFill>
                  <a:srgbClr val="1369B2"/>
                </a:solidFill>
                <a:latin typeface="微软雅黑" panose="020B0503020204020204" pitchFamily="34" charset="-122"/>
                <a:ea typeface="微软雅黑" panose="020B0503020204020204" pitchFamily="34" charset="-122"/>
              </a:rPr>
              <a:t>Spring</a:t>
            </a:r>
            <a:r>
              <a:rPr lang="zh-CN" altLang="en-US" sz="1500" dirty="0">
                <a:solidFill>
                  <a:srgbClr val="1369B2"/>
                </a:solidFill>
                <a:latin typeface="微软雅黑" panose="020B0503020204020204" pitchFamily="34" charset="-122"/>
                <a:ea typeface="微软雅黑" panose="020B0503020204020204" pitchFamily="34" charset="-122"/>
              </a:rPr>
              <a:t>目录结构下文件夹介绍</a:t>
            </a:r>
            <a:endParaRPr lang="zh-CN" altLang="zh-CN" sz="1500" dirty="0">
              <a:solidFill>
                <a:srgbClr val="1369B2"/>
              </a:solidFill>
              <a:latin typeface="微软雅黑" panose="020B0503020204020204" pitchFamily="34" charset="-122"/>
              <a:ea typeface="微软雅黑" panose="020B0503020204020204" pitchFamily="34" charset="-122"/>
            </a:endParaRPr>
          </a:p>
        </p:txBody>
      </p:sp>
      <p:sp>
        <p:nvSpPr>
          <p:cNvPr id="11" name="Title 1"/>
          <p:cNvSpPr txBox="1"/>
          <p:nvPr/>
        </p:nvSpPr>
        <p:spPr>
          <a:xfrm>
            <a:off x="857880" y="200200"/>
            <a:ext cx="3411225" cy="379477"/>
          </a:xfrm>
          <a:prstGeom prst="rect">
            <a:avLst/>
          </a:prstGeom>
        </p:spPr>
        <p:txBody>
          <a:bodyPr lIns="0" tIns="45719" rIns="0" bIns="45719"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1800" b="1" dirty="0">
                <a:solidFill>
                  <a:srgbClr val="595959"/>
                </a:solidFill>
                <a:latin typeface="微软雅黑" panose="020B0503020204020204" pitchFamily="34" charset="-122"/>
                <a:ea typeface="微软雅黑" panose="020B0503020204020204" pitchFamily="34" charset="-122"/>
                <a:cs typeface="+mn-ea"/>
                <a:sym typeface="+mn-lt"/>
              </a:rPr>
              <a:t>1.1.5  Spring</a:t>
            </a:r>
            <a:r>
              <a:rPr lang="zh-CN" altLang="en-US" sz="1800" b="1" dirty="0">
                <a:solidFill>
                  <a:srgbClr val="595959"/>
                </a:solidFill>
                <a:latin typeface="微软雅黑" panose="020B0503020204020204" pitchFamily="34" charset="-122"/>
                <a:ea typeface="微软雅黑" panose="020B0503020204020204" pitchFamily="34" charset="-122"/>
                <a:cs typeface="+mn-ea"/>
                <a:sym typeface="+mn-lt"/>
              </a:rPr>
              <a:t>的下载及目录结构</a:t>
            </a:r>
            <a:endParaRPr lang="en-GB" altLang="zh-CN" sz="1800" b="1" dirty="0">
              <a:solidFill>
                <a:srgbClr val="595959"/>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spd="med">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721137" y="830306"/>
            <a:ext cx="1311128" cy="57977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350">
              <a:solidFill>
                <a:schemeClr val="bg1"/>
              </a:solidFill>
              <a:sym typeface="+mn-ea"/>
            </a:endParaRPr>
          </a:p>
        </p:txBody>
      </p:sp>
      <p:sp>
        <p:nvSpPr>
          <p:cNvPr id="10" name="文本框 10"/>
          <p:cNvSpPr txBox="1"/>
          <p:nvPr/>
        </p:nvSpPr>
        <p:spPr>
          <a:xfrm flipH="1">
            <a:off x="787980" y="932086"/>
            <a:ext cx="1218883" cy="415498"/>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100" dirty="0">
                <a:solidFill>
                  <a:schemeClr val="bg1"/>
                </a:solidFill>
                <a:latin typeface="Impact" panose="020B0806030902050204" charset="0"/>
                <a:ea typeface="微软雅黑" panose="020B0503020204020204" pitchFamily="34" charset="-122"/>
                <a:sym typeface="Arial" panose="020B0604020202020204" pitchFamily="34" charset="0"/>
              </a:rPr>
              <a:t>STEP  03</a:t>
            </a:r>
          </a:p>
        </p:txBody>
      </p:sp>
      <p:sp>
        <p:nvSpPr>
          <p:cNvPr id="12" name="Title 1"/>
          <p:cNvSpPr txBox="1"/>
          <p:nvPr/>
        </p:nvSpPr>
        <p:spPr>
          <a:xfrm>
            <a:off x="857880" y="200200"/>
            <a:ext cx="3514096" cy="379477"/>
          </a:xfrm>
          <a:prstGeom prst="rect">
            <a:avLst/>
          </a:prstGeom>
        </p:spPr>
        <p:txBody>
          <a:bodyPr lIns="0" tIns="45719" rIns="0" bIns="45719"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1800" b="1" dirty="0">
                <a:solidFill>
                  <a:srgbClr val="595959"/>
                </a:solidFill>
                <a:latin typeface="微软雅黑" panose="020B0503020204020204" pitchFamily="34" charset="-122"/>
                <a:ea typeface="微软雅黑" panose="020B0503020204020204" pitchFamily="34" charset="-122"/>
                <a:cs typeface="+mn-ea"/>
                <a:sym typeface="+mn-lt"/>
              </a:rPr>
              <a:t>1.1.5  Spring</a:t>
            </a:r>
            <a:r>
              <a:rPr lang="zh-CN" altLang="en-US" sz="1800" b="1" dirty="0">
                <a:solidFill>
                  <a:srgbClr val="595959"/>
                </a:solidFill>
                <a:latin typeface="微软雅黑" panose="020B0503020204020204" pitchFamily="34" charset="-122"/>
                <a:ea typeface="微软雅黑" panose="020B0503020204020204" pitchFamily="34" charset="-122"/>
                <a:cs typeface="+mn-ea"/>
                <a:sym typeface="+mn-lt"/>
              </a:rPr>
              <a:t>的下载及目录结构</a:t>
            </a:r>
            <a:endParaRPr lang="en-GB" altLang="zh-CN" sz="18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3" name="1"/>
          <p:cNvSpPr txBox="1"/>
          <p:nvPr>
            <p:custDataLst>
              <p:tags r:id="rId1"/>
            </p:custDataLst>
          </p:nvPr>
        </p:nvSpPr>
        <p:spPr>
          <a:xfrm>
            <a:off x="2188020" y="841320"/>
            <a:ext cx="6107731" cy="336695"/>
          </a:xfrm>
          <a:prstGeom prst="rect">
            <a:avLst/>
          </a:prstGeom>
          <a:noFill/>
          <a:ln>
            <a:noFill/>
          </a:ln>
        </p:spPr>
        <p:txBody>
          <a:bodyPr wrap="square" rtlCol="0">
            <a:spAutoFit/>
          </a:bodyPr>
          <a:lstStyle/>
          <a:p>
            <a:pPr>
              <a:lnSpc>
                <a:spcPct val="150000"/>
              </a:lnSpc>
            </a:pPr>
            <a:r>
              <a:rPr lang="zh-CN" altLang="en-US" sz="1200" dirty="0">
                <a:solidFill>
                  <a:srgbClr val="595959"/>
                </a:solidFill>
                <a:latin typeface="微软雅黑" panose="020B0503020204020204" pitchFamily="34" charset="-122"/>
                <a:ea typeface="微软雅黑" panose="020B0503020204020204" pitchFamily="34" charset="-122"/>
              </a:rPr>
              <a:t>加载</a:t>
            </a:r>
            <a:r>
              <a:rPr lang="en-US" altLang="zh-CN" sz="1200" dirty="0">
                <a:solidFill>
                  <a:srgbClr val="595959"/>
                </a:solidFill>
                <a:latin typeface="微软雅黑" panose="020B0503020204020204" pitchFamily="34" charset="-122"/>
                <a:ea typeface="微软雅黑" panose="020B0503020204020204" pitchFamily="34" charset="-122"/>
              </a:rPr>
              <a:t>JAR</a:t>
            </a:r>
            <a:r>
              <a:rPr lang="zh-CN" altLang="en-US" sz="1200" dirty="0">
                <a:solidFill>
                  <a:srgbClr val="595959"/>
                </a:solidFill>
                <a:latin typeface="微软雅黑" panose="020B0503020204020204" pitchFamily="34" charset="-122"/>
                <a:ea typeface="微软雅黑" panose="020B0503020204020204" pitchFamily="34" charset="-122"/>
              </a:rPr>
              <a:t>包。</a:t>
            </a:r>
            <a:endParaRPr lang="zh-CN" altLang="zh-CN" sz="1200" dirty="0">
              <a:solidFill>
                <a:srgbClr val="595959"/>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934879" y="1776413"/>
            <a:ext cx="7136606" cy="1302088"/>
          </a:xfrm>
          <a:prstGeom prst="rect">
            <a:avLst/>
          </a:prstGeom>
          <a:noFill/>
        </p:spPr>
        <p:txBody>
          <a:bodyPr wrap="square" rtlCol="0">
            <a:spAutoFit/>
          </a:bodyPr>
          <a:lstStyle/>
          <a:p>
            <a:pPr>
              <a:lnSpc>
                <a:spcPct val="150000"/>
              </a:lnSpc>
            </a:pPr>
            <a:r>
              <a:rPr lang="zh-CN" altLang="en-US" sz="1350" dirty="0">
                <a:solidFill>
                  <a:srgbClr val="595959"/>
                </a:solidFill>
                <a:latin typeface="微软雅黑" panose="020B0503020204020204" pitchFamily="34" charset="-122"/>
                <a:ea typeface="微软雅黑" panose="020B0503020204020204" pitchFamily="34" charset="-122"/>
              </a:rPr>
              <a:t>         </a:t>
            </a:r>
            <a:r>
              <a:rPr lang="zh-CN" altLang="zh-CN" sz="1350" dirty="0">
                <a:solidFill>
                  <a:srgbClr val="595959"/>
                </a:solidFill>
                <a:latin typeface="微软雅黑" panose="020B0503020204020204" pitchFamily="34" charset="-122"/>
                <a:ea typeface="微软雅黑" panose="020B0503020204020204" pitchFamily="34" charset="-122"/>
              </a:rPr>
              <a:t>在使用</a:t>
            </a:r>
            <a:r>
              <a:rPr lang="en-US" altLang="zh-CN" sz="1350" dirty="0">
                <a:solidFill>
                  <a:srgbClr val="595959"/>
                </a:solidFill>
                <a:latin typeface="微软雅黑" panose="020B0503020204020204" pitchFamily="34" charset="-122"/>
                <a:ea typeface="微软雅黑" panose="020B0503020204020204" pitchFamily="34" charset="-122"/>
              </a:rPr>
              <a:t>Spring</a:t>
            </a:r>
            <a:r>
              <a:rPr lang="zh-CN" altLang="zh-CN" sz="1350" dirty="0">
                <a:solidFill>
                  <a:srgbClr val="595959"/>
                </a:solidFill>
                <a:latin typeface="微软雅黑" panose="020B0503020204020204" pitchFamily="34" charset="-122"/>
                <a:ea typeface="微软雅黑" panose="020B0503020204020204" pitchFamily="34" charset="-122"/>
              </a:rPr>
              <a:t>开发时，除了要使用自带的</a:t>
            </a:r>
            <a:r>
              <a:rPr lang="en-US" altLang="zh-CN" sz="1350" dirty="0">
                <a:solidFill>
                  <a:srgbClr val="595959"/>
                </a:solidFill>
                <a:latin typeface="微软雅黑" panose="020B0503020204020204" pitchFamily="34" charset="-122"/>
                <a:ea typeface="微软雅黑" panose="020B0503020204020204" pitchFamily="34" charset="-122"/>
              </a:rPr>
              <a:t>jar</a:t>
            </a:r>
            <a:r>
              <a:rPr lang="zh-CN" altLang="zh-CN" sz="1350" dirty="0">
                <a:solidFill>
                  <a:srgbClr val="595959"/>
                </a:solidFill>
                <a:latin typeface="微软雅黑" panose="020B0503020204020204" pitchFamily="34" charset="-122"/>
                <a:ea typeface="微软雅黑" panose="020B0503020204020204" pitchFamily="34" charset="-122"/>
              </a:rPr>
              <a:t>包外，</a:t>
            </a:r>
            <a:r>
              <a:rPr lang="en-US" altLang="zh-CN" sz="1350" dirty="0">
                <a:solidFill>
                  <a:srgbClr val="595959"/>
                </a:solidFill>
                <a:latin typeface="微软雅黑" panose="020B0503020204020204" pitchFamily="34" charset="-122"/>
                <a:ea typeface="微软雅黑" panose="020B0503020204020204" pitchFamily="34" charset="-122"/>
              </a:rPr>
              <a:t>Spring</a:t>
            </a:r>
            <a:r>
              <a:rPr lang="zh-CN" altLang="zh-CN" sz="1350" dirty="0">
                <a:solidFill>
                  <a:srgbClr val="595959"/>
                </a:solidFill>
                <a:latin typeface="微软雅黑" panose="020B0503020204020204" pitchFamily="34" charset="-122"/>
                <a:ea typeface="微软雅黑" panose="020B0503020204020204" pitchFamily="34" charset="-122"/>
              </a:rPr>
              <a:t>的核心容器还需要依赖</a:t>
            </a:r>
            <a:r>
              <a:rPr lang="en-US" altLang="zh-CN" sz="1350" dirty="0" err="1">
                <a:solidFill>
                  <a:srgbClr val="595959"/>
                </a:solidFill>
                <a:latin typeface="微软雅黑" panose="020B0503020204020204" pitchFamily="34" charset="-122"/>
                <a:ea typeface="微软雅黑" panose="020B0503020204020204" pitchFamily="34" charset="-122"/>
              </a:rPr>
              <a:t>commons.logging</a:t>
            </a:r>
            <a:r>
              <a:rPr lang="zh-CN" altLang="zh-CN" sz="1350" dirty="0">
                <a:solidFill>
                  <a:srgbClr val="595959"/>
                </a:solidFill>
                <a:latin typeface="微软雅黑" panose="020B0503020204020204" pitchFamily="34" charset="-122"/>
                <a:ea typeface="微软雅黑" panose="020B0503020204020204" pitchFamily="34" charset="-122"/>
              </a:rPr>
              <a:t>的</a:t>
            </a:r>
            <a:r>
              <a:rPr lang="en-US" altLang="zh-CN" sz="1350" dirty="0">
                <a:solidFill>
                  <a:srgbClr val="595959"/>
                </a:solidFill>
                <a:latin typeface="微软雅黑" panose="020B0503020204020204" pitchFamily="34" charset="-122"/>
                <a:ea typeface="微软雅黑" panose="020B0503020204020204" pitchFamily="34" charset="-122"/>
              </a:rPr>
              <a:t>jar</a:t>
            </a:r>
            <a:r>
              <a:rPr lang="zh-CN" altLang="zh-CN" sz="1350" dirty="0">
                <a:solidFill>
                  <a:srgbClr val="595959"/>
                </a:solidFill>
                <a:latin typeface="微软雅黑" panose="020B0503020204020204" pitchFamily="34" charset="-122"/>
                <a:ea typeface="微软雅黑" panose="020B0503020204020204" pitchFamily="34" charset="-122"/>
              </a:rPr>
              <a:t>包。该</a:t>
            </a:r>
            <a:r>
              <a:rPr lang="en-US" altLang="zh-CN" sz="1350" dirty="0">
                <a:solidFill>
                  <a:srgbClr val="595959"/>
                </a:solidFill>
                <a:latin typeface="微软雅黑" panose="020B0503020204020204" pitchFamily="34" charset="-122"/>
                <a:ea typeface="微软雅黑" panose="020B0503020204020204" pitchFamily="34" charset="-122"/>
              </a:rPr>
              <a:t>jar</a:t>
            </a:r>
            <a:r>
              <a:rPr lang="zh-CN" altLang="zh-CN" sz="1350" dirty="0">
                <a:solidFill>
                  <a:srgbClr val="595959"/>
                </a:solidFill>
                <a:latin typeface="微软雅黑" panose="020B0503020204020204" pitchFamily="34" charset="-122"/>
                <a:ea typeface="微软雅黑" panose="020B0503020204020204" pitchFamily="34" charset="-122"/>
              </a:rPr>
              <a:t>包可以通过</a:t>
            </a:r>
            <a:r>
              <a:rPr lang="en-US" altLang="zh-CN" sz="1350" dirty="0">
                <a:solidFill>
                  <a:srgbClr val="595959"/>
                </a:solidFill>
                <a:latin typeface="微软雅黑" panose="020B0503020204020204" pitchFamily="34" charset="-122"/>
                <a:ea typeface="微软雅黑" panose="020B0503020204020204" pitchFamily="34" charset="-122"/>
              </a:rPr>
              <a:t>commons</a:t>
            </a:r>
            <a:r>
              <a:rPr lang="zh-CN" altLang="zh-CN" sz="1350" dirty="0">
                <a:solidFill>
                  <a:srgbClr val="595959"/>
                </a:solidFill>
                <a:latin typeface="微软雅黑" panose="020B0503020204020204" pitchFamily="34" charset="-122"/>
                <a:ea typeface="微软雅黑" panose="020B0503020204020204" pitchFamily="34" charset="-122"/>
              </a:rPr>
              <a:t>的官方地址下载。下载完成后，会得到一个名为</a:t>
            </a:r>
            <a:r>
              <a:rPr lang="en-US" altLang="zh-CN" sz="1350" dirty="0">
                <a:solidFill>
                  <a:srgbClr val="595959"/>
                </a:solidFill>
                <a:latin typeface="微软雅黑" panose="020B0503020204020204" pitchFamily="34" charset="-122"/>
                <a:ea typeface="微软雅黑" panose="020B0503020204020204" pitchFamily="34" charset="-122"/>
              </a:rPr>
              <a:t>commons-logging-1.2-bin.zip</a:t>
            </a:r>
            <a:r>
              <a:rPr lang="zh-CN" altLang="zh-CN" sz="1350" dirty="0">
                <a:solidFill>
                  <a:srgbClr val="595959"/>
                </a:solidFill>
                <a:latin typeface="微软雅黑" panose="020B0503020204020204" pitchFamily="34" charset="-122"/>
                <a:ea typeface="微软雅黑" panose="020B0503020204020204" pitchFamily="34" charset="-122"/>
              </a:rPr>
              <a:t>的压缩包</a:t>
            </a:r>
            <a:r>
              <a:rPr lang="zh-CN" altLang="en-US" sz="1350" dirty="0">
                <a:solidFill>
                  <a:srgbClr val="595959"/>
                </a:solidFill>
                <a:latin typeface="微软雅黑" panose="020B0503020204020204" pitchFamily="34" charset="-122"/>
                <a:ea typeface="微软雅黑" panose="020B0503020204020204" pitchFamily="34" charset="-122"/>
              </a:rPr>
              <a:t>。</a:t>
            </a:r>
            <a:r>
              <a:rPr lang="zh-CN" altLang="zh-CN" sz="1350" dirty="0">
                <a:solidFill>
                  <a:srgbClr val="595959"/>
                </a:solidFill>
                <a:latin typeface="微软雅黑" panose="020B0503020204020204" pitchFamily="34" charset="-122"/>
                <a:ea typeface="微软雅黑" panose="020B0503020204020204" pitchFamily="34" charset="-122"/>
              </a:rPr>
              <a:t>将压缩包解压到自定义目录后，即可找到</a:t>
            </a:r>
            <a:r>
              <a:rPr lang="en-US" altLang="zh-CN" sz="1350" dirty="0" err="1">
                <a:solidFill>
                  <a:srgbClr val="595959"/>
                </a:solidFill>
                <a:latin typeface="微软雅黑" panose="020B0503020204020204" pitchFamily="34" charset="-122"/>
                <a:ea typeface="微软雅黑" panose="020B0503020204020204" pitchFamily="34" charset="-122"/>
              </a:rPr>
              <a:t>commons.logging</a:t>
            </a:r>
            <a:r>
              <a:rPr lang="zh-CN" altLang="zh-CN" sz="1350" dirty="0">
                <a:solidFill>
                  <a:srgbClr val="595959"/>
                </a:solidFill>
                <a:latin typeface="微软雅黑" panose="020B0503020204020204" pitchFamily="34" charset="-122"/>
                <a:ea typeface="微软雅黑" panose="020B0503020204020204" pitchFamily="34" charset="-122"/>
              </a:rPr>
              <a:t>对应</a:t>
            </a:r>
            <a:r>
              <a:rPr lang="en-US" altLang="zh-CN" sz="1350" dirty="0">
                <a:solidFill>
                  <a:srgbClr val="595959"/>
                </a:solidFill>
                <a:latin typeface="微软雅黑" panose="020B0503020204020204" pitchFamily="34" charset="-122"/>
                <a:ea typeface="微软雅黑" panose="020B0503020204020204" pitchFamily="34" charset="-122"/>
              </a:rPr>
              <a:t>jar</a:t>
            </a:r>
            <a:r>
              <a:rPr lang="zh-CN" altLang="zh-CN" sz="1350" dirty="0">
                <a:solidFill>
                  <a:srgbClr val="595959"/>
                </a:solidFill>
                <a:latin typeface="微软雅黑" panose="020B0503020204020204" pitchFamily="34" charset="-122"/>
                <a:ea typeface="微软雅黑" panose="020B0503020204020204" pitchFamily="34" charset="-122"/>
              </a:rPr>
              <a:t>包</a:t>
            </a:r>
            <a:r>
              <a:rPr lang="en-US" altLang="zh-CN" sz="1350" dirty="0">
                <a:solidFill>
                  <a:srgbClr val="595959"/>
                </a:solidFill>
                <a:latin typeface="微软雅黑" panose="020B0503020204020204" pitchFamily="34" charset="-122"/>
                <a:ea typeface="微软雅黑" panose="020B0503020204020204" pitchFamily="34" charset="-122"/>
              </a:rPr>
              <a:t>commons-logging-1.2.jar</a:t>
            </a:r>
            <a:r>
              <a:rPr lang="zh-CN" altLang="en-US" sz="1350" dirty="0">
                <a:solidFill>
                  <a:srgbClr val="595959"/>
                </a:solidFill>
                <a:latin typeface="微软雅黑" panose="020B0503020204020204" pitchFamily="34" charset="-122"/>
                <a:ea typeface="微软雅黑" panose="020B0503020204020204" pitchFamily="34" charset="-122"/>
              </a:rPr>
              <a:t>。</a:t>
            </a:r>
          </a:p>
        </p:txBody>
      </p:sp>
    </p:spTree>
  </p:cSld>
  <p:clrMapOvr>
    <a:masterClrMapping/>
  </p:clrMapOvr>
  <p:transition spd="med">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2873282" y="2941501"/>
            <a:ext cx="4377229" cy="623248"/>
          </a:xfrm>
          <a:prstGeom prst="rect">
            <a:avLst/>
          </a:prstGeom>
          <a:noFill/>
        </p:spPr>
        <p:txBody>
          <a:bodyPr wrap="square" lIns="68582" tIns="34290" rIns="68582" bIns="34290" rtlCol="0">
            <a:spAutoFit/>
          </a:bodyPr>
          <a:lstStyle/>
          <a:p>
            <a:r>
              <a:rPr lang="en-US" altLang="zh-CN" sz="3600" b="1" dirty="0">
                <a:solidFill>
                  <a:srgbClr val="595959"/>
                </a:solidFill>
                <a:latin typeface="微软雅黑" panose="020B0503020204020204" pitchFamily="34" charset="-122"/>
                <a:ea typeface="微软雅黑" panose="020B0503020204020204" pitchFamily="34" charset="-122"/>
                <a:cs typeface="+mn-ea"/>
                <a:sym typeface="+mn-lt"/>
              </a:rPr>
              <a:t>Spring</a:t>
            </a:r>
            <a:r>
              <a:rPr lang="zh-CN" altLang="en-US" sz="3600" b="1" dirty="0">
                <a:solidFill>
                  <a:srgbClr val="595959"/>
                </a:solidFill>
                <a:latin typeface="微软雅黑" panose="020B0503020204020204" pitchFamily="34" charset="-122"/>
                <a:ea typeface="微软雅黑" panose="020B0503020204020204" pitchFamily="34" charset="-122"/>
                <a:cs typeface="+mn-ea"/>
                <a:sym typeface="+mn-lt"/>
              </a:rPr>
              <a:t>的入门程序</a:t>
            </a:r>
            <a:endParaRPr lang="en-GB" altLang="zh-CN" sz="36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2" name="TextBox 48"/>
          <p:cNvSpPr txBox="1"/>
          <p:nvPr/>
        </p:nvSpPr>
        <p:spPr>
          <a:xfrm>
            <a:off x="1115616" y="2787774"/>
            <a:ext cx="1301285" cy="830997"/>
          </a:xfrm>
          <a:prstGeom prst="rect">
            <a:avLst/>
          </a:prstGeom>
          <a:noFill/>
        </p:spPr>
        <p:txBody>
          <a:bodyPr wrap="square" lIns="68582" tIns="34290" rIns="68582" bIns="34290" rtlCol="0">
            <a:spAutoFit/>
          </a:bodyPr>
          <a:lstStyle/>
          <a:p>
            <a:r>
              <a:rPr lang="en-US" altLang="zh-CN" sz="4950" b="1" dirty="0">
                <a:solidFill>
                  <a:srgbClr val="FAFAFA"/>
                </a:solidFill>
                <a:latin typeface="微软雅黑" panose="020B0503020204020204" pitchFamily="34" charset="-122"/>
                <a:ea typeface="微软雅黑" panose="020B0503020204020204" pitchFamily="34" charset="-122"/>
                <a:cs typeface="+mn-ea"/>
                <a:sym typeface="+mn-lt"/>
              </a:rPr>
              <a:t>1</a:t>
            </a:r>
            <a:r>
              <a:rPr lang="en-US" altLang="en-GB" sz="4950" b="1" dirty="0">
                <a:solidFill>
                  <a:srgbClr val="FAFAFA"/>
                </a:solidFill>
                <a:latin typeface="微软雅黑" panose="020B0503020204020204" pitchFamily="34" charset="-122"/>
                <a:ea typeface="微软雅黑" panose="020B0503020204020204" pitchFamily="34" charset="-122"/>
                <a:cs typeface="+mn-ea"/>
                <a:sym typeface="+mn-lt"/>
              </a:rPr>
              <a:t>.</a:t>
            </a:r>
            <a:r>
              <a:rPr lang="en-US" altLang="zh-CN" sz="4950" b="1" dirty="0">
                <a:solidFill>
                  <a:srgbClr val="FAFAFA"/>
                </a:solidFill>
                <a:latin typeface="微软雅黑" panose="020B0503020204020204" pitchFamily="34" charset="-122"/>
                <a:ea typeface="微软雅黑" panose="020B0503020204020204" pitchFamily="34" charset="-122"/>
                <a:cs typeface="+mn-ea"/>
                <a:sym typeface="+mn-lt"/>
              </a:rPr>
              <a:t>2</a:t>
            </a:r>
            <a:endParaRPr lang="en-US" altLang="en-GB" sz="4950" b="1" dirty="0">
              <a:solidFill>
                <a:srgbClr val="FAFAFA"/>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8" descr="F:\工作\功夫系列课程\PPT模版\标题\橙色\大标题-06.png"/>
          <p:cNvPicPr>
            <a:picLocks noChangeAspect="1" noChangeArrowheads="1"/>
          </p:cNvPicPr>
          <p:nvPr/>
        </p:nvPicPr>
        <p:blipFill>
          <a:blip r:embed="rId2" cstate="print"/>
          <a:srcRect/>
          <a:stretch>
            <a:fillRect/>
          </a:stretch>
        </p:blipFill>
        <p:spPr bwMode="auto">
          <a:xfrm>
            <a:off x="1314450" y="1827905"/>
            <a:ext cx="6629400" cy="1600200"/>
          </a:xfrm>
          <a:prstGeom prst="rect">
            <a:avLst/>
          </a:prstGeom>
          <a:noFill/>
          <a:ln w="9525">
            <a:noFill/>
            <a:miter lim="800000"/>
            <a:headEnd/>
            <a:tailEnd/>
          </a:ln>
        </p:spPr>
      </p:pic>
      <p:sp>
        <p:nvSpPr>
          <p:cNvPr id="2051" name="Text Box 9"/>
          <p:cNvSpPr txBox="1">
            <a:spLocks noChangeArrowheads="1"/>
          </p:cNvSpPr>
          <p:nvPr/>
        </p:nvSpPr>
        <p:spPr bwMode="auto">
          <a:xfrm>
            <a:off x="2254096" y="2401147"/>
            <a:ext cx="4464496" cy="530915"/>
          </a:xfrm>
          <a:prstGeom prst="rect">
            <a:avLst/>
          </a:prstGeom>
          <a:noFill/>
          <a:ln w="9525">
            <a:noFill/>
            <a:miter lim="800000"/>
            <a:headEnd/>
            <a:tailEnd/>
          </a:ln>
          <a:effectLst/>
        </p:spPr>
        <p:txBody>
          <a:bodyPr wrap="square" lIns="68580" tIns="34290" rIns="68580" bIns="34290">
            <a:spAutoFit/>
          </a:bodyPr>
          <a:lstStyle/>
          <a:p>
            <a:pPr>
              <a:spcBef>
                <a:spcPct val="0"/>
              </a:spcBef>
              <a:buFontTx/>
              <a:buNone/>
            </a:pPr>
            <a:r>
              <a:rPr lang="zh-CN" altLang="en-US" sz="3000" b="1" dirty="0">
                <a:solidFill>
                  <a:schemeClr val="bg1"/>
                </a:solidFill>
                <a:latin typeface="Arial" charset="0"/>
                <a:ea typeface="黑体" pitchFamily="49" charset="-122"/>
              </a:rPr>
              <a:t>第</a:t>
            </a:r>
            <a:r>
              <a:rPr lang="en-US" altLang="zh-CN" sz="3000" b="1" dirty="0">
                <a:solidFill>
                  <a:schemeClr val="bg1"/>
                </a:solidFill>
                <a:latin typeface="Arial" charset="0"/>
                <a:ea typeface="黑体" pitchFamily="49" charset="-122"/>
              </a:rPr>
              <a:t>9</a:t>
            </a:r>
            <a:r>
              <a:rPr lang="zh-CN" altLang="en-US" sz="3000" b="1" dirty="0">
                <a:solidFill>
                  <a:schemeClr val="bg1"/>
                </a:solidFill>
                <a:latin typeface="Arial" charset="0"/>
                <a:ea typeface="黑体" pitchFamily="49" charset="-122"/>
              </a:rPr>
              <a:t>章  </a:t>
            </a:r>
            <a:r>
              <a:rPr lang="en-US" altLang="zh-CN" sz="3000" b="1" dirty="0">
                <a:solidFill>
                  <a:schemeClr val="bg1"/>
                </a:solidFill>
                <a:latin typeface="Arial" charset="0"/>
                <a:ea typeface="黑体" pitchFamily="49" charset="-122"/>
              </a:rPr>
              <a:t>Spring</a:t>
            </a:r>
            <a:r>
              <a:rPr lang="zh-CN" altLang="en-US" sz="3000" b="1" dirty="0">
                <a:solidFill>
                  <a:schemeClr val="bg1"/>
                </a:solidFill>
                <a:latin typeface="Arial" charset="0"/>
                <a:ea typeface="黑体" pitchFamily="49" charset="-122"/>
              </a:rPr>
              <a:t>框架</a:t>
            </a:r>
          </a:p>
        </p:txBody>
      </p:sp>
    </p:spTree>
  </p:cSld>
  <p:clrMapOvr>
    <a:masterClrMapping/>
  </p:clrMapOvr>
  <p:transition spd="med">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721137" y="1592306"/>
            <a:ext cx="1311128" cy="57977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350">
              <a:solidFill>
                <a:schemeClr val="bg1"/>
              </a:solidFill>
              <a:sym typeface="+mn-ea"/>
            </a:endParaRPr>
          </a:p>
        </p:txBody>
      </p:sp>
      <p:sp>
        <p:nvSpPr>
          <p:cNvPr id="10" name="文本框 10"/>
          <p:cNvSpPr txBox="1"/>
          <p:nvPr/>
        </p:nvSpPr>
        <p:spPr>
          <a:xfrm flipH="1">
            <a:off x="787980" y="1694086"/>
            <a:ext cx="1218883" cy="415498"/>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100" dirty="0">
                <a:solidFill>
                  <a:schemeClr val="bg1"/>
                </a:solidFill>
                <a:latin typeface="Impact" panose="020B0806030902050204" charset="0"/>
                <a:ea typeface="微软雅黑" panose="020B0503020204020204" pitchFamily="34" charset="-122"/>
                <a:sym typeface="Arial" panose="020B0604020202020204" pitchFamily="34" charset="0"/>
              </a:rPr>
              <a:t>STEP  01</a:t>
            </a:r>
          </a:p>
        </p:txBody>
      </p:sp>
      <p:sp>
        <p:nvSpPr>
          <p:cNvPr id="12" name="Title 1"/>
          <p:cNvSpPr txBox="1"/>
          <p:nvPr/>
        </p:nvSpPr>
        <p:spPr>
          <a:xfrm>
            <a:off x="857880" y="200200"/>
            <a:ext cx="2802578" cy="379477"/>
          </a:xfrm>
          <a:prstGeom prst="rect">
            <a:avLst/>
          </a:prstGeom>
        </p:spPr>
        <p:txBody>
          <a:bodyPr lIns="0" tIns="45719" rIns="0" bIns="45719"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1800" b="1" dirty="0">
                <a:solidFill>
                  <a:srgbClr val="595959"/>
                </a:solidFill>
                <a:latin typeface="微软雅黑" panose="020B0503020204020204" pitchFamily="34" charset="-122"/>
                <a:ea typeface="微软雅黑" panose="020B0503020204020204" pitchFamily="34" charset="-122"/>
                <a:cs typeface="+mn-ea"/>
                <a:sym typeface="+mn-lt"/>
              </a:rPr>
              <a:t>1.2  Spring</a:t>
            </a:r>
            <a:r>
              <a:rPr lang="zh-CN" altLang="en-US" sz="1800" b="1" dirty="0">
                <a:solidFill>
                  <a:srgbClr val="595959"/>
                </a:solidFill>
                <a:latin typeface="微软雅黑" panose="020B0503020204020204" pitchFamily="34" charset="-122"/>
                <a:ea typeface="微软雅黑" panose="020B0503020204020204" pitchFamily="34" charset="-122"/>
                <a:cs typeface="+mn-ea"/>
                <a:sym typeface="+mn-lt"/>
              </a:rPr>
              <a:t>的入门程序</a:t>
            </a:r>
            <a:endParaRPr lang="en-GB" altLang="zh-CN" sz="18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3" name="1"/>
          <p:cNvSpPr txBox="1"/>
          <p:nvPr>
            <p:custDataLst>
              <p:tags r:id="rId1"/>
            </p:custDataLst>
          </p:nvPr>
        </p:nvSpPr>
        <p:spPr>
          <a:xfrm>
            <a:off x="2188020" y="1603319"/>
            <a:ext cx="6107731" cy="613694"/>
          </a:xfrm>
          <a:prstGeom prst="rect">
            <a:avLst/>
          </a:prstGeom>
          <a:noFill/>
          <a:ln>
            <a:noFill/>
          </a:ln>
        </p:spPr>
        <p:txBody>
          <a:bodyPr wrap="square" rtlCol="0">
            <a:spAutoFit/>
          </a:bodyPr>
          <a:lstStyle/>
          <a:p>
            <a:pPr>
              <a:lnSpc>
                <a:spcPct val="150000"/>
              </a:lnSpc>
            </a:pPr>
            <a:r>
              <a:rPr lang="zh-CN" altLang="zh-CN" sz="1200" dirty="0">
                <a:solidFill>
                  <a:srgbClr val="595959"/>
                </a:solidFill>
                <a:latin typeface="微软雅黑" panose="020B0503020204020204" pitchFamily="34" charset="-122"/>
                <a:ea typeface="微软雅黑" panose="020B0503020204020204" pitchFamily="34" charset="-122"/>
              </a:rPr>
              <a:t>在</a:t>
            </a:r>
            <a:r>
              <a:rPr lang="en-US" altLang="zh-CN" sz="1200" dirty="0">
                <a:solidFill>
                  <a:srgbClr val="595959"/>
                </a:solidFill>
                <a:latin typeface="微软雅黑" panose="020B0503020204020204" pitchFamily="34" charset="-122"/>
                <a:ea typeface="微软雅黑" panose="020B0503020204020204" pitchFamily="34" charset="-122"/>
              </a:rPr>
              <a:t>IDEA</a:t>
            </a:r>
            <a:r>
              <a:rPr lang="zh-CN" altLang="zh-CN" sz="1200" dirty="0">
                <a:solidFill>
                  <a:srgbClr val="595959"/>
                </a:solidFill>
                <a:latin typeface="微软雅黑" panose="020B0503020204020204" pitchFamily="34" charset="-122"/>
                <a:ea typeface="微软雅黑" panose="020B0503020204020204" pitchFamily="34" charset="-122"/>
              </a:rPr>
              <a:t>中创建名称为</a:t>
            </a:r>
            <a:r>
              <a:rPr lang="en-US" altLang="zh-CN" sz="1200" dirty="0">
                <a:solidFill>
                  <a:srgbClr val="595959"/>
                </a:solidFill>
                <a:latin typeface="微软雅黑" panose="020B0503020204020204" pitchFamily="34" charset="-122"/>
                <a:ea typeface="微软雅黑" panose="020B0503020204020204" pitchFamily="34" charset="-122"/>
              </a:rPr>
              <a:t>chapter01</a:t>
            </a:r>
            <a:r>
              <a:rPr lang="zh-CN" altLang="zh-CN" sz="1200" dirty="0">
                <a:solidFill>
                  <a:srgbClr val="595959"/>
                </a:solidFill>
                <a:latin typeface="微软雅黑" panose="020B0503020204020204" pitchFamily="34" charset="-122"/>
                <a:ea typeface="微软雅黑" panose="020B0503020204020204" pitchFamily="34" charset="-122"/>
              </a:rPr>
              <a:t>的</a:t>
            </a:r>
            <a:r>
              <a:rPr lang="en-US" altLang="zh-CN" sz="1200" dirty="0">
                <a:solidFill>
                  <a:srgbClr val="595959"/>
                </a:solidFill>
                <a:latin typeface="微软雅黑" panose="020B0503020204020204" pitchFamily="34" charset="-122"/>
                <a:ea typeface="微软雅黑" panose="020B0503020204020204" pitchFamily="34" charset="-122"/>
              </a:rPr>
              <a:t>Maven</a:t>
            </a:r>
            <a:r>
              <a:rPr lang="zh-CN" altLang="zh-CN" sz="1200" dirty="0">
                <a:solidFill>
                  <a:srgbClr val="595959"/>
                </a:solidFill>
                <a:latin typeface="微软雅黑" panose="020B0503020204020204" pitchFamily="34" charset="-122"/>
                <a:ea typeface="微软雅黑" panose="020B0503020204020204" pitchFamily="34" charset="-122"/>
              </a:rPr>
              <a:t>项目，然后在</a:t>
            </a:r>
            <a:r>
              <a:rPr lang="en-US" altLang="zh-CN" sz="1200" dirty="0" err="1">
                <a:solidFill>
                  <a:srgbClr val="595959"/>
                </a:solidFill>
                <a:latin typeface="微软雅黑" panose="020B0503020204020204" pitchFamily="34" charset="-122"/>
                <a:ea typeface="微软雅黑" panose="020B0503020204020204" pitchFamily="34" charset="-122"/>
              </a:rPr>
              <a:t>pom.xml</a:t>
            </a:r>
            <a:r>
              <a:rPr lang="zh-CN" altLang="zh-CN" sz="1200" dirty="0">
                <a:solidFill>
                  <a:srgbClr val="595959"/>
                </a:solidFill>
                <a:latin typeface="微软雅黑" panose="020B0503020204020204" pitchFamily="34" charset="-122"/>
                <a:ea typeface="微软雅黑" panose="020B0503020204020204" pitchFamily="34" charset="-122"/>
              </a:rPr>
              <a:t>文件中加载需使用到的</a:t>
            </a:r>
            <a:r>
              <a:rPr lang="en-US" altLang="zh-CN" sz="1200" dirty="0">
                <a:solidFill>
                  <a:srgbClr val="595959"/>
                </a:solidFill>
                <a:latin typeface="微软雅黑" panose="020B0503020204020204" pitchFamily="34" charset="-122"/>
                <a:ea typeface="微软雅黑" panose="020B0503020204020204" pitchFamily="34" charset="-122"/>
              </a:rPr>
              <a:t>Spring</a:t>
            </a:r>
            <a:r>
              <a:rPr lang="zh-CN" altLang="zh-CN" sz="1200" dirty="0">
                <a:solidFill>
                  <a:srgbClr val="595959"/>
                </a:solidFill>
                <a:latin typeface="微软雅黑" panose="020B0503020204020204" pitchFamily="34" charset="-122"/>
                <a:ea typeface="微软雅黑" panose="020B0503020204020204" pitchFamily="34" charset="-122"/>
              </a:rPr>
              <a:t>四个基础包</a:t>
            </a:r>
            <a:r>
              <a:rPr lang="zh-CN" altLang="en-US" sz="1200" dirty="0">
                <a:solidFill>
                  <a:srgbClr val="595959"/>
                </a:solidFill>
                <a:latin typeface="微软雅黑" panose="020B0503020204020204" pitchFamily="34" charset="-122"/>
                <a:ea typeface="微软雅黑" panose="020B0503020204020204" pitchFamily="34" charset="-122"/>
              </a:rPr>
              <a:t>以及</a:t>
            </a:r>
            <a:r>
              <a:rPr lang="en-US" altLang="zh-CN" sz="1200" dirty="0">
                <a:solidFill>
                  <a:srgbClr val="595959"/>
                </a:solidFill>
                <a:latin typeface="微软雅黑" panose="020B0503020204020204" pitchFamily="34" charset="-122"/>
                <a:ea typeface="微软雅黑" panose="020B0503020204020204" pitchFamily="34" charset="-122"/>
              </a:rPr>
              <a:t>Spring</a:t>
            </a:r>
            <a:r>
              <a:rPr lang="zh-CN" altLang="zh-CN" sz="1200" dirty="0">
                <a:solidFill>
                  <a:srgbClr val="595959"/>
                </a:solidFill>
                <a:latin typeface="微软雅黑" panose="020B0503020204020204" pitchFamily="34" charset="-122"/>
                <a:ea typeface="微软雅黑" panose="020B0503020204020204" pitchFamily="34" charset="-122"/>
              </a:rPr>
              <a:t>依赖包</a:t>
            </a:r>
            <a:r>
              <a:rPr lang="zh-CN" altLang="en-US" sz="1200" dirty="0">
                <a:solidFill>
                  <a:srgbClr val="595959"/>
                </a:solidFill>
                <a:latin typeface="微软雅黑" panose="020B0503020204020204" pitchFamily="34" charset="-122"/>
                <a:ea typeface="微软雅黑" panose="020B0503020204020204" pitchFamily="34" charset="-122"/>
              </a:rPr>
              <a:t>。</a:t>
            </a:r>
            <a:endParaRPr lang="zh-CN" altLang="zh-CN" sz="1200" dirty="0">
              <a:solidFill>
                <a:srgbClr val="595959"/>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a:blip r:embed="rId4"/>
          <a:stretch>
            <a:fillRect/>
          </a:stretch>
        </p:blipFill>
        <p:spPr>
          <a:xfrm>
            <a:off x="1988821" y="2343150"/>
            <a:ext cx="5035391" cy="1762125"/>
          </a:xfrm>
          <a:prstGeom prst="rect">
            <a:avLst/>
          </a:prstGeom>
        </p:spPr>
      </p:pic>
      <p:sp>
        <p:nvSpPr>
          <p:cNvPr id="2" name="矩形 1"/>
          <p:cNvSpPr/>
          <p:nvPr/>
        </p:nvSpPr>
        <p:spPr>
          <a:xfrm>
            <a:off x="2119889" y="2307458"/>
            <a:ext cx="5123874" cy="2275688"/>
          </a:xfrm>
          <a:prstGeom prst="rect">
            <a:avLst/>
          </a:prstGeom>
        </p:spPr>
        <p:txBody>
          <a:bodyPr wrap="square">
            <a:spAutoFit/>
          </a:bodyPr>
          <a:lstStyle/>
          <a:p>
            <a:pPr lvl="0" fontAlgn="base">
              <a:lnSpc>
                <a:spcPct val="150000"/>
              </a:lnSpc>
            </a:pPr>
            <a:r>
              <a:rPr lang="en-US" altLang="zh-CN" sz="1200" dirty="0">
                <a:solidFill>
                  <a:srgbClr val="595959"/>
                </a:solidFill>
                <a:latin typeface="微软雅黑" panose="020B0503020204020204" pitchFamily="34" charset="-122"/>
                <a:ea typeface="微软雅黑" panose="020B0503020204020204" pitchFamily="34" charset="-122"/>
              </a:rPr>
              <a:t>&lt;!--</a:t>
            </a:r>
            <a:r>
              <a:rPr lang="zh-CN" altLang="en-US" sz="1200" dirty="0">
                <a:solidFill>
                  <a:srgbClr val="595959"/>
                </a:solidFill>
                <a:latin typeface="微软雅黑" panose="020B0503020204020204" pitchFamily="34" charset="-122"/>
                <a:ea typeface="微软雅黑" panose="020B0503020204020204" pitchFamily="34" charset="-122"/>
              </a:rPr>
              <a:t>此处只展示了一个</a:t>
            </a:r>
            <a:r>
              <a:rPr lang="en-US" altLang="zh-CN" sz="1200" dirty="0">
                <a:solidFill>
                  <a:srgbClr val="595959"/>
                </a:solidFill>
                <a:latin typeface="微软雅黑" panose="020B0503020204020204" pitchFamily="34" charset="-122"/>
                <a:ea typeface="微软雅黑" panose="020B0503020204020204" pitchFamily="34" charset="-122"/>
              </a:rPr>
              <a:t>--&gt;</a:t>
            </a:r>
          </a:p>
          <a:p>
            <a:pPr lvl="0" fontAlgn="base">
              <a:lnSpc>
                <a:spcPct val="150000"/>
              </a:lnSpc>
            </a:pPr>
            <a:r>
              <a:rPr lang="en-US" altLang="zh-CN" sz="1200" dirty="0">
                <a:solidFill>
                  <a:srgbClr val="1369B2"/>
                </a:solidFill>
                <a:latin typeface="微软雅黑" panose="020B0503020204020204" pitchFamily="34" charset="-122"/>
                <a:ea typeface="微软雅黑" panose="020B0503020204020204" pitchFamily="34" charset="-122"/>
              </a:rPr>
              <a:t>&lt;dependency&gt;       </a:t>
            </a:r>
          </a:p>
          <a:p>
            <a:pPr lvl="0" fontAlgn="base">
              <a:lnSpc>
                <a:spcPct val="150000"/>
              </a:lnSpc>
            </a:pPr>
            <a:r>
              <a:rPr lang="en-US" altLang="zh-CN" sz="1200" dirty="0">
                <a:solidFill>
                  <a:srgbClr val="1369B2"/>
                </a:solidFill>
                <a:latin typeface="微软雅黑" panose="020B0503020204020204" pitchFamily="34" charset="-122"/>
                <a:ea typeface="微软雅黑" panose="020B0503020204020204" pitchFamily="34" charset="-122"/>
              </a:rPr>
              <a:t>	</a:t>
            </a:r>
            <a:r>
              <a:rPr lang="en-US" altLang="zh-CN" sz="1200" dirty="0">
                <a:solidFill>
                  <a:srgbClr val="595959"/>
                </a:solidFill>
                <a:latin typeface="微软雅黑" panose="020B0503020204020204" pitchFamily="34" charset="-122"/>
                <a:ea typeface="微软雅黑" panose="020B0503020204020204" pitchFamily="34" charset="-122"/>
              </a:rPr>
              <a:t>&lt;</a:t>
            </a:r>
            <a:r>
              <a:rPr lang="en-US" altLang="zh-CN" sz="1200" dirty="0" err="1">
                <a:solidFill>
                  <a:srgbClr val="595959"/>
                </a:solidFill>
                <a:latin typeface="微软雅黑" panose="020B0503020204020204" pitchFamily="34" charset="-122"/>
                <a:ea typeface="微软雅黑" panose="020B0503020204020204" pitchFamily="34" charset="-122"/>
              </a:rPr>
              <a:t>groupId</a:t>
            </a:r>
            <a:r>
              <a:rPr lang="en-US" altLang="zh-CN" sz="1200" dirty="0">
                <a:solidFill>
                  <a:srgbClr val="595959"/>
                </a:solidFill>
                <a:latin typeface="微软雅黑" panose="020B0503020204020204" pitchFamily="34" charset="-122"/>
                <a:ea typeface="微软雅黑" panose="020B0503020204020204" pitchFamily="34" charset="-122"/>
              </a:rPr>
              <a:t>&gt;</a:t>
            </a:r>
            <a:r>
              <a:rPr lang="en-US" altLang="zh-CN" sz="1200" dirty="0" err="1">
                <a:solidFill>
                  <a:srgbClr val="595959"/>
                </a:solidFill>
                <a:latin typeface="微软雅黑" panose="020B0503020204020204" pitchFamily="34" charset="-122"/>
                <a:ea typeface="微软雅黑" panose="020B0503020204020204" pitchFamily="34" charset="-122"/>
              </a:rPr>
              <a:t>org.springframework</a:t>
            </a:r>
            <a:r>
              <a:rPr lang="en-US" altLang="zh-CN" sz="1200" dirty="0">
                <a:solidFill>
                  <a:srgbClr val="595959"/>
                </a:solidFill>
                <a:latin typeface="微软雅黑" panose="020B0503020204020204" pitchFamily="34" charset="-122"/>
                <a:ea typeface="微软雅黑" panose="020B0503020204020204" pitchFamily="34" charset="-122"/>
              </a:rPr>
              <a:t>&lt;/</a:t>
            </a:r>
            <a:r>
              <a:rPr lang="en-US" altLang="zh-CN" sz="1200" dirty="0" err="1">
                <a:solidFill>
                  <a:srgbClr val="595959"/>
                </a:solidFill>
                <a:latin typeface="微软雅黑" panose="020B0503020204020204" pitchFamily="34" charset="-122"/>
                <a:ea typeface="微软雅黑" panose="020B0503020204020204" pitchFamily="34" charset="-122"/>
              </a:rPr>
              <a:t>groupId</a:t>
            </a:r>
            <a:r>
              <a:rPr lang="en-US" altLang="zh-CN" sz="1200" dirty="0">
                <a:solidFill>
                  <a:srgbClr val="595959"/>
                </a:solidFill>
                <a:latin typeface="微软雅黑" panose="020B0503020204020204" pitchFamily="34" charset="-122"/>
                <a:ea typeface="微软雅黑" panose="020B0503020204020204" pitchFamily="34" charset="-122"/>
              </a:rPr>
              <a:t>&gt;</a:t>
            </a:r>
            <a:endParaRPr lang="zh-CN" altLang="zh-CN" sz="1200" dirty="0">
              <a:solidFill>
                <a:srgbClr val="595959"/>
              </a:solidFill>
              <a:latin typeface="微软雅黑" panose="020B0503020204020204" pitchFamily="34" charset="-122"/>
              <a:ea typeface="微软雅黑" panose="020B0503020204020204" pitchFamily="34" charset="-122"/>
            </a:endParaRPr>
          </a:p>
          <a:p>
            <a:pPr lvl="0" fontAlgn="base">
              <a:lnSpc>
                <a:spcPct val="150000"/>
              </a:lnSpc>
            </a:pPr>
            <a:r>
              <a:rPr lang="en-US" altLang="zh-CN" sz="1200" dirty="0">
                <a:solidFill>
                  <a:srgbClr val="595959"/>
                </a:solidFill>
                <a:latin typeface="微软雅黑" panose="020B0503020204020204" pitchFamily="34" charset="-122"/>
                <a:ea typeface="微软雅黑" panose="020B0503020204020204" pitchFamily="34" charset="-122"/>
              </a:rPr>
              <a:t>	&lt;</a:t>
            </a:r>
            <a:r>
              <a:rPr lang="en-US" altLang="zh-CN" sz="1200" dirty="0" err="1">
                <a:solidFill>
                  <a:srgbClr val="595959"/>
                </a:solidFill>
                <a:latin typeface="微软雅黑" panose="020B0503020204020204" pitchFamily="34" charset="-122"/>
                <a:ea typeface="微软雅黑" panose="020B0503020204020204" pitchFamily="34" charset="-122"/>
              </a:rPr>
              <a:t>artifactId</a:t>
            </a:r>
            <a:r>
              <a:rPr lang="en-US" altLang="zh-CN" sz="1200" dirty="0">
                <a:solidFill>
                  <a:srgbClr val="595959"/>
                </a:solidFill>
                <a:latin typeface="微软雅黑" panose="020B0503020204020204" pitchFamily="34" charset="-122"/>
                <a:ea typeface="微软雅黑" panose="020B0503020204020204" pitchFamily="34" charset="-122"/>
              </a:rPr>
              <a:t>&gt;spring-expression&lt;/</a:t>
            </a:r>
            <a:r>
              <a:rPr lang="en-US" altLang="zh-CN" sz="1200" dirty="0" err="1">
                <a:solidFill>
                  <a:srgbClr val="595959"/>
                </a:solidFill>
                <a:latin typeface="微软雅黑" panose="020B0503020204020204" pitchFamily="34" charset="-122"/>
                <a:ea typeface="微软雅黑" panose="020B0503020204020204" pitchFamily="34" charset="-122"/>
              </a:rPr>
              <a:t>artifactId</a:t>
            </a:r>
            <a:r>
              <a:rPr lang="en-US" altLang="zh-CN" sz="1200" dirty="0">
                <a:solidFill>
                  <a:srgbClr val="595959"/>
                </a:solidFill>
                <a:latin typeface="微软雅黑" panose="020B0503020204020204" pitchFamily="34" charset="-122"/>
                <a:ea typeface="微软雅黑" panose="020B0503020204020204" pitchFamily="34" charset="-122"/>
              </a:rPr>
              <a:t>&gt;</a:t>
            </a:r>
            <a:endParaRPr lang="zh-CN" altLang="zh-CN" sz="1200" dirty="0">
              <a:solidFill>
                <a:srgbClr val="595959"/>
              </a:solidFill>
              <a:latin typeface="微软雅黑" panose="020B0503020204020204" pitchFamily="34" charset="-122"/>
              <a:ea typeface="微软雅黑" panose="020B0503020204020204" pitchFamily="34" charset="-122"/>
            </a:endParaRPr>
          </a:p>
          <a:p>
            <a:pPr lvl="0" fontAlgn="base">
              <a:lnSpc>
                <a:spcPct val="150000"/>
              </a:lnSpc>
            </a:pPr>
            <a:r>
              <a:rPr lang="en-US" altLang="zh-CN" sz="1200" dirty="0">
                <a:solidFill>
                  <a:srgbClr val="595959"/>
                </a:solidFill>
                <a:latin typeface="微软雅黑" panose="020B0503020204020204" pitchFamily="34" charset="-122"/>
                <a:ea typeface="微软雅黑" panose="020B0503020204020204" pitchFamily="34" charset="-122"/>
              </a:rPr>
              <a:t>            </a:t>
            </a:r>
            <a:r>
              <a:rPr lang="zh-CN" altLang="en-US" sz="1200" dirty="0">
                <a:solidFill>
                  <a:srgbClr val="595959"/>
                </a:solidFill>
                <a:latin typeface="微软雅黑" panose="020B0503020204020204" pitchFamily="34" charset="-122"/>
                <a:ea typeface="微软雅黑" panose="020B0503020204020204" pitchFamily="34" charset="-122"/>
              </a:rPr>
              <a:t>   </a:t>
            </a:r>
            <a:r>
              <a:rPr lang="en-US" altLang="zh-CN" sz="1200" dirty="0">
                <a:solidFill>
                  <a:srgbClr val="595959"/>
                </a:solidFill>
                <a:latin typeface="微软雅黑" panose="020B0503020204020204" pitchFamily="34" charset="-122"/>
                <a:ea typeface="微软雅黑" panose="020B0503020204020204" pitchFamily="34" charset="-122"/>
              </a:rPr>
              <a:t>&lt;version&gt;5.2.8.RELEASE&lt;/version&gt;	</a:t>
            </a:r>
          </a:p>
          <a:p>
            <a:pPr lvl="0" fontAlgn="base">
              <a:lnSpc>
                <a:spcPct val="150000"/>
              </a:lnSpc>
            </a:pPr>
            <a:r>
              <a:rPr lang="en-US" altLang="zh-CN" sz="1200" dirty="0">
                <a:solidFill>
                  <a:srgbClr val="1369B2"/>
                </a:solidFill>
                <a:latin typeface="微软雅黑" panose="020B0503020204020204" pitchFamily="34" charset="-122"/>
                <a:ea typeface="微软雅黑" panose="020B0503020204020204" pitchFamily="34" charset="-122"/>
              </a:rPr>
              <a:t>&lt;/dependency&gt;</a:t>
            </a:r>
            <a:endParaRPr lang="zh-CN" altLang="zh-CN" sz="1200" dirty="0">
              <a:solidFill>
                <a:srgbClr val="1369B2"/>
              </a:solidFill>
              <a:latin typeface="微软雅黑" panose="020B0503020204020204" pitchFamily="34" charset="-122"/>
              <a:ea typeface="微软雅黑" panose="020B0503020204020204" pitchFamily="34" charset="-122"/>
            </a:endParaRPr>
          </a:p>
          <a:p>
            <a:pPr lvl="0" fontAlgn="base">
              <a:lnSpc>
                <a:spcPct val="150000"/>
              </a:lnSpc>
            </a:pPr>
            <a:endParaRPr lang="en-US" altLang="zh-CN" sz="1200" dirty="0">
              <a:solidFill>
                <a:srgbClr val="595959"/>
              </a:solidFill>
              <a:latin typeface="微软雅黑" panose="020B0503020204020204" pitchFamily="34" charset="-122"/>
              <a:ea typeface="微软雅黑" panose="020B0503020204020204" pitchFamily="34" charset="-122"/>
            </a:endParaRPr>
          </a:p>
          <a:p>
            <a:pPr lvl="0" fontAlgn="base">
              <a:lnSpc>
                <a:spcPct val="150000"/>
              </a:lnSpc>
            </a:pPr>
            <a:endParaRPr lang="zh-CN" altLang="zh-CN" sz="1200" dirty="0">
              <a:solidFill>
                <a:srgbClr val="1369B2"/>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721042" y="790576"/>
            <a:ext cx="8016938" cy="507831"/>
          </a:xfrm>
          <a:prstGeom prst="rect">
            <a:avLst/>
          </a:prstGeom>
          <a:noFill/>
        </p:spPr>
        <p:txBody>
          <a:bodyPr wrap="none" rtlCol="0" anchor="t">
            <a:spAutoFit/>
          </a:bodyPr>
          <a:lstStyle/>
          <a:p>
            <a:r>
              <a:rPr lang="zh-CN" altLang="zh-CN" sz="1350" dirty="0">
                <a:solidFill>
                  <a:srgbClr val="595959"/>
                </a:solidFill>
                <a:latin typeface="微软雅黑" panose="020B0503020204020204" pitchFamily="34" charset="-122"/>
                <a:ea typeface="微软雅黑" panose="020B0503020204020204" pitchFamily="34" charset="-122"/>
                <a:sym typeface="+mn-ea"/>
              </a:rPr>
              <a:t>下面通过一个简单的入门程序演示</a:t>
            </a:r>
            <a:r>
              <a:rPr lang="en-US" altLang="zh-CN" sz="1350" dirty="0">
                <a:solidFill>
                  <a:srgbClr val="595959"/>
                </a:solidFill>
                <a:latin typeface="微软雅黑" panose="020B0503020204020204" pitchFamily="34" charset="-122"/>
                <a:ea typeface="微软雅黑" panose="020B0503020204020204" pitchFamily="34" charset="-122"/>
                <a:sym typeface="+mn-ea"/>
              </a:rPr>
              <a:t>Spring</a:t>
            </a:r>
            <a:r>
              <a:rPr lang="zh-CN" altLang="zh-CN" sz="1350" dirty="0">
                <a:solidFill>
                  <a:srgbClr val="595959"/>
                </a:solidFill>
                <a:latin typeface="微软雅黑" panose="020B0503020204020204" pitchFamily="34" charset="-122"/>
                <a:ea typeface="微软雅黑" panose="020B0503020204020204" pitchFamily="34" charset="-122"/>
                <a:sym typeface="+mn-ea"/>
              </a:rPr>
              <a:t>框架的使用，要求在控制台打印“张三，欢迎来到</a:t>
            </a:r>
            <a:r>
              <a:rPr lang="en-US" altLang="zh-CN" sz="1350" dirty="0">
                <a:solidFill>
                  <a:srgbClr val="595959"/>
                </a:solidFill>
                <a:latin typeface="微软雅黑" panose="020B0503020204020204" pitchFamily="34" charset="-122"/>
                <a:ea typeface="微软雅黑" panose="020B0503020204020204" pitchFamily="34" charset="-122"/>
                <a:sym typeface="+mn-ea"/>
              </a:rPr>
              <a:t>Spring</a:t>
            </a:r>
            <a:r>
              <a:rPr lang="zh-CN" altLang="zh-CN" sz="1350" dirty="0">
                <a:solidFill>
                  <a:srgbClr val="595959"/>
                </a:solidFill>
                <a:latin typeface="微软雅黑" panose="020B0503020204020204" pitchFamily="34" charset="-122"/>
                <a:ea typeface="微软雅黑" panose="020B0503020204020204" pitchFamily="34" charset="-122"/>
                <a:sym typeface="+mn-ea"/>
              </a:rPr>
              <a:t>”，</a:t>
            </a:r>
          </a:p>
          <a:p>
            <a:r>
              <a:rPr lang="zh-CN" altLang="zh-CN" sz="1350" dirty="0">
                <a:solidFill>
                  <a:srgbClr val="595959"/>
                </a:solidFill>
                <a:latin typeface="微软雅黑" panose="020B0503020204020204" pitchFamily="34" charset="-122"/>
                <a:ea typeface="微软雅黑" panose="020B0503020204020204" pitchFamily="34" charset="-122"/>
                <a:sym typeface="+mn-ea"/>
              </a:rPr>
              <a:t>实现步骤具体如下</a:t>
            </a:r>
            <a:r>
              <a:rPr lang="zh-CN" altLang="en-US" sz="1350" dirty="0">
                <a:solidFill>
                  <a:srgbClr val="595959"/>
                </a:solidFill>
                <a:latin typeface="微软雅黑" panose="020B0503020204020204" pitchFamily="34" charset="-122"/>
                <a:ea typeface="微软雅黑" panose="020B0503020204020204" pitchFamily="34" charset="-122"/>
                <a:sym typeface="+mn-ea"/>
              </a:rPr>
              <a:t>。</a:t>
            </a:r>
            <a:endParaRPr lang="zh-CN" altLang="en-US" sz="1350" dirty="0"/>
          </a:p>
        </p:txBody>
      </p:sp>
    </p:spTree>
  </p:cSld>
  <p:clrMapOvr>
    <a:masterClrMapping/>
  </p:clrMapOvr>
  <p:transition spd="med">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721137" y="830306"/>
            <a:ext cx="1311128" cy="57977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350">
              <a:solidFill>
                <a:schemeClr val="bg1"/>
              </a:solidFill>
              <a:sym typeface="+mn-ea"/>
            </a:endParaRPr>
          </a:p>
        </p:txBody>
      </p:sp>
      <p:sp>
        <p:nvSpPr>
          <p:cNvPr id="10" name="文本框 10"/>
          <p:cNvSpPr txBox="1"/>
          <p:nvPr/>
        </p:nvSpPr>
        <p:spPr>
          <a:xfrm flipH="1">
            <a:off x="787980" y="932086"/>
            <a:ext cx="1218883" cy="415498"/>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100" dirty="0">
                <a:solidFill>
                  <a:schemeClr val="bg1"/>
                </a:solidFill>
                <a:latin typeface="Impact" panose="020B0806030902050204" charset="0"/>
                <a:ea typeface="微软雅黑" panose="020B0503020204020204" pitchFamily="34" charset="-122"/>
                <a:sym typeface="Arial" panose="020B0604020202020204" pitchFamily="34" charset="0"/>
              </a:rPr>
              <a:t>STEP  02</a:t>
            </a:r>
          </a:p>
        </p:txBody>
      </p:sp>
      <p:sp>
        <p:nvSpPr>
          <p:cNvPr id="12" name="Title 1"/>
          <p:cNvSpPr txBox="1"/>
          <p:nvPr/>
        </p:nvSpPr>
        <p:spPr>
          <a:xfrm>
            <a:off x="857880" y="200200"/>
            <a:ext cx="2802578" cy="379477"/>
          </a:xfrm>
          <a:prstGeom prst="rect">
            <a:avLst/>
          </a:prstGeom>
        </p:spPr>
        <p:txBody>
          <a:bodyPr lIns="0" tIns="45719" rIns="0" bIns="45719"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1800" b="1" dirty="0">
                <a:solidFill>
                  <a:srgbClr val="595959"/>
                </a:solidFill>
                <a:latin typeface="微软雅黑" panose="020B0503020204020204" pitchFamily="34" charset="-122"/>
                <a:ea typeface="微软雅黑" panose="020B0503020204020204" pitchFamily="34" charset="-122"/>
                <a:cs typeface="+mn-ea"/>
                <a:sym typeface="+mn-lt"/>
              </a:rPr>
              <a:t>1.2  Spring</a:t>
            </a:r>
            <a:r>
              <a:rPr lang="zh-CN" altLang="en-US" sz="1800" b="1" dirty="0">
                <a:solidFill>
                  <a:srgbClr val="595959"/>
                </a:solidFill>
                <a:latin typeface="微软雅黑" panose="020B0503020204020204" pitchFamily="34" charset="-122"/>
                <a:ea typeface="微软雅黑" panose="020B0503020204020204" pitchFamily="34" charset="-122"/>
                <a:cs typeface="+mn-ea"/>
                <a:sym typeface="+mn-lt"/>
              </a:rPr>
              <a:t>的入门程序</a:t>
            </a:r>
            <a:endParaRPr lang="en-GB" altLang="zh-CN" sz="18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3" name="1"/>
          <p:cNvSpPr txBox="1"/>
          <p:nvPr>
            <p:custDataLst>
              <p:tags r:id="rId1"/>
            </p:custDataLst>
          </p:nvPr>
        </p:nvSpPr>
        <p:spPr>
          <a:xfrm>
            <a:off x="2188020" y="841320"/>
            <a:ext cx="6107731" cy="336695"/>
          </a:xfrm>
          <a:prstGeom prst="rect">
            <a:avLst/>
          </a:prstGeom>
          <a:noFill/>
          <a:ln>
            <a:noFill/>
          </a:ln>
        </p:spPr>
        <p:txBody>
          <a:bodyPr wrap="square" rtlCol="0">
            <a:spAutoFit/>
          </a:bodyPr>
          <a:lstStyle/>
          <a:p>
            <a:pPr>
              <a:lnSpc>
                <a:spcPct val="150000"/>
              </a:lnSpc>
            </a:pPr>
            <a:r>
              <a:rPr lang="zh-CN" altLang="zh-CN" sz="1200" dirty="0">
                <a:solidFill>
                  <a:srgbClr val="595959"/>
                </a:solidFill>
                <a:latin typeface="微软雅黑" panose="020B0503020204020204" pitchFamily="34" charset="-122"/>
                <a:ea typeface="微软雅黑" panose="020B0503020204020204" pitchFamily="34" charset="-122"/>
              </a:rPr>
              <a:t>创建名为</a:t>
            </a:r>
            <a:r>
              <a:rPr lang="en-US" altLang="zh-CN" sz="1200" dirty="0" err="1">
                <a:solidFill>
                  <a:srgbClr val="595959"/>
                </a:solidFill>
                <a:latin typeface="微软雅黑" panose="020B0503020204020204" pitchFamily="34" charset="-122"/>
                <a:ea typeface="微软雅黑" panose="020B0503020204020204" pitchFamily="34" charset="-122"/>
              </a:rPr>
              <a:t>HelloSpring</a:t>
            </a:r>
            <a:r>
              <a:rPr lang="zh-CN" altLang="zh-CN" sz="1200" dirty="0">
                <a:solidFill>
                  <a:srgbClr val="595959"/>
                </a:solidFill>
                <a:latin typeface="微软雅黑" panose="020B0503020204020204" pitchFamily="34" charset="-122"/>
                <a:ea typeface="微软雅黑" panose="020B0503020204020204" pitchFamily="34" charset="-122"/>
              </a:rPr>
              <a:t>的类，在</a:t>
            </a:r>
            <a:r>
              <a:rPr lang="en-US" altLang="zh-CN" sz="1200" dirty="0" err="1">
                <a:solidFill>
                  <a:srgbClr val="595959"/>
                </a:solidFill>
                <a:latin typeface="微软雅黑" panose="020B0503020204020204" pitchFamily="34" charset="-122"/>
                <a:ea typeface="微软雅黑" panose="020B0503020204020204" pitchFamily="34" charset="-122"/>
              </a:rPr>
              <a:t>HelloSpring</a:t>
            </a:r>
            <a:r>
              <a:rPr lang="zh-CN" altLang="zh-CN" sz="1200" dirty="0">
                <a:solidFill>
                  <a:srgbClr val="595959"/>
                </a:solidFill>
                <a:latin typeface="微软雅黑" panose="020B0503020204020204" pitchFamily="34" charset="-122"/>
                <a:ea typeface="微软雅黑" panose="020B0503020204020204" pitchFamily="34" charset="-122"/>
              </a:rPr>
              <a:t>类中定义</a:t>
            </a:r>
            <a:r>
              <a:rPr lang="en-US" altLang="zh-CN" sz="1200" dirty="0" err="1">
                <a:solidFill>
                  <a:srgbClr val="595959"/>
                </a:solidFill>
                <a:latin typeface="微软雅黑" panose="020B0503020204020204" pitchFamily="34" charset="-122"/>
                <a:ea typeface="微软雅黑" panose="020B0503020204020204" pitchFamily="34" charset="-122"/>
              </a:rPr>
              <a:t>userName</a:t>
            </a:r>
            <a:r>
              <a:rPr lang="zh-CN" altLang="zh-CN" sz="1200" dirty="0">
                <a:solidFill>
                  <a:srgbClr val="595959"/>
                </a:solidFill>
                <a:latin typeface="微软雅黑" panose="020B0503020204020204" pitchFamily="34" charset="-122"/>
                <a:ea typeface="微软雅黑" panose="020B0503020204020204" pitchFamily="34" charset="-122"/>
              </a:rPr>
              <a:t>属性和</a:t>
            </a:r>
            <a:r>
              <a:rPr lang="en-US" altLang="zh-CN" sz="1200" dirty="0">
                <a:solidFill>
                  <a:srgbClr val="595959"/>
                </a:solidFill>
                <a:latin typeface="微软雅黑" panose="020B0503020204020204" pitchFamily="34" charset="-122"/>
                <a:ea typeface="微软雅黑" panose="020B0503020204020204" pitchFamily="34" charset="-122"/>
              </a:rPr>
              <a:t>show()</a:t>
            </a:r>
            <a:r>
              <a:rPr lang="zh-CN" altLang="zh-CN" sz="1200" dirty="0">
                <a:solidFill>
                  <a:srgbClr val="595959"/>
                </a:solidFill>
                <a:latin typeface="微软雅黑" panose="020B0503020204020204" pitchFamily="34" charset="-122"/>
                <a:ea typeface="微软雅黑" panose="020B0503020204020204" pitchFamily="34" charset="-122"/>
              </a:rPr>
              <a:t>方法</a:t>
            </a:r>
            <a:r>
              <a:rPr lang="zh-CN" altLang="en-US" sz="1200" dirty="0">
                <a:solidFill>
                  <a:srgbClr val="595959"/>
                </a:solidFill>
                <a:latin typeface="微软雅黑" panose="020B0503020204020204" pitchFamily="34" charset="-122"/>
                <a:ea typeface="微软雅黑" panose="020B0503020204020204" pitchFamily="34" charset="-122"/>
              </a:rPr>
              <a:t>。</a:t>
            </a:r>
            <a:endParaRPr lang="zh-CN" altLang="zh-CN" sz="1200" dirty="0">
              <a:solidFill>
                <a:srgbClr val="595959"/>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a:blip r:embed="rId4"/>
          <a:stretch>
            <a:fillRect/>
          </a:stretch>
        </p:blipFill>
        <p:spPr>
          <a:xfrm>
            <a:off x="1988781" y="2105026"/>
            <a:ext cx="5035331" cy="2533649"/>
          </a:xfrm>
          <a:prstGeom prst="rect">
            <a:avLst/>
          </a:prstGeom>
        </p:spPr>
      </p:pic>
      <p:sp>
        <p:nvSpPr>
          <p:cNvPr id="2" name="矩形 1"/>
          <p:cNvSpPr/>
          <p:nvPr/>
        </p:nvSpPr>
        <p:spPr>
          <a:xfrm>
            <a:off x="2034164" y="2069333"/>
            <a:ext cx="4989948" cy="2860207"/>
          </a:xfrm>
          <a:prstGeom prst="rect">
            <a:avLst/>
          </a:prstGeom>
        </p:spPr>
        <p:txBody>
          <a:bodyPr wrap="square">
            <a:spAutoFit/>
          </a:bodyPr>
          <a:lstStyle/>
          <a:p>
            <a:pPr lvl="0" fontAlgn="base">
              <a:lnSpc>
                <a:spcPct val="150000"/>
              </a:lnSpc>
            </a:pPr>
            <a:r>
              <a:rPr lang="en-US" altLang="zh-CN" sz="1350" dirty="0">
                <a:solidFill>
                  <a:srgbClr val="595959"/>
                </a:solidFill>
                <a:latin typeface="微软雅黑" panose="020B0503020204020204" pitchFamily="34" charset="-122"/>
                <a:ea typeface="微软雅黑" panose="020B0503020204020204" pitchFamily="34" charset="-122"/>
                <a:cs typeface="+mn-ea"/>
              </a:rPr>
              <a:t>package </a:t>
            </a:r>
            <a:r>
              <a:rPr lang="en-US" altLang="zh-CN" sz="1350" dirty="0" err="1">
                <a:solidFill>
                  <a:srgbClr val="595959"/>
                </a:solidFill>
                <a:latin typeface="微软雅黑" panose="020B0503020204020204" pitchFamily="34" charset="-122"/>
                <a:ea typeface="微软雅黑" panose="020B0503020204020204" pitchFamily="34" charset="-122"/>
                <a:cs typeface="+mn-ea"/>
              </a:rPr>
              <a:t>com.hnust</a:t>
            </a:r>
            <a:r>
              <a:rPr lang="en-US" altLang="zh-CN" sz="1350" dirty="0">
                <a:solidFill>
                  <a:srgbClr val="595959"/>
                </a:solidFill>
                <a:latin typeface="微软雅黑" panose="020B0503020204020204" pitchFamily="34" charset="-122"/>
                <a:ea typeface="微软雅黑" panose="020B0503020204020204" pitchFamily="34" charset="-122"/>
                <a:cs typeface="+mn-ea"/>
              </a:rPr>
              <a:t>;</a:t>
            </a:r>
            <a:endParaRPr lang="zh-CN" altLang="zh-CN" sz="1350" dirty="0">
              <a:solidFill>
                <a:srgbClr val="595959"/>
              </a:solidFill>
              <a:latin typeface="微软雅黑" panose="020B0503020204020204" pitchFamily="34" charset="-122"/>
              <a:ea typeface="微软雅黑" panose="020B0503020204020204" pitchFamily="34" charset="-122"/>
              <a:cs typeface="+mn-ea"/>
            </a:endParaRPr>
          </a:p>
          <a:p>
            <a:pPr lvl="0" fontAlgn="base">
              <a:lnSpc>
                <a:spcPct val="150000"/>
              </a:lnSpc>
            </a:pPr>
            <a:r>
              <a:rPr lang="en-US" altLang="zh-CN" sz="1350" dirty="0">
                <a:solidFill>
                  <a:srgbClr val="595959"/>
                </a:solidFill>
                <a:latin typeface="微软雅黑" panose="020B0503020204020204" pitchFamily="34" charset="-122"/>
                <a:ea typeface="微软雅黑" panose="020B0503020204020204" pitchFamily="34" charset="-122"/>
                <a:cs typeface="+mn-ea"/>
              </a:rPr>
              <a:t>public class </a:t>
            </a:r>
            <a:r>
              <a:rPr lang="en-US" altLang="zh-CN" sz="1350" dirty="0" err="1">
                <a:solidFill>
                  <a:srgbClr val="1369B2"/>
                </a:solidFill>
                <a:latin typeface="微软雅黑" panose="020B0503020204020204" pitchFamily="34" charset="-122"/>
                <a:ea typeface="微软雅黑" panose="020B0503020204020204" pitchFamily="34" charset="-122"/>
                <a:cs typeface="+mn-ea"/>
              </a:rPr>
              <a:t>HelloSpring</a:t>
            </a:r>
            <a:r>
              <a:rPr lang="en-US" altLang="zh-CN" sz="1350" dirty="0">
                <a:solidFill>
                  <a:srgbClr val="595959"/>
                </a:solidFill>
                <a:latin typeface="微软雅黑" panose="020B0503020204020204" pitchFamily="34" charset="-122"/>
                <a:ea typeface="微软雅黑" panose="020B0503020204020204" pitchFamily="34" charset="-122"/>
                <a:cs typeface="+mn-ea"/>
              </a:rPr>
              <a:t> {</a:t>
            </a:r>
            <a:endParaRPr lang="zh-CN" altLang="zh-CN" sz="1350" dirty="0">
              <a:solidFill>
                <a:srgbClr val="595959"/>
              </a:solidFill>
              <a:latin typeface="微软雅黑" panose="020B0503020204020204" pitchFamily="34" charset="-122"/>
              <a:ea typeface="微软雅黑" panose="020B0503020204020204" pitchFamily="34" charset="-122"/>
              <a:cs typeface="+mn-ea"/>
            </a:endParaRPr>
          </a:p>
          <a:p>
            <a:pPr lvl="0" fontAlgn="base">
              <a:lnSpc>
                <a:spcPct val="150000"/>
              </a:lnSpc>
            </a:pPr>
            <a:r>
              <a:rPr lang="en-US" altLang="zh-CN" sz="1350" dirty="0">
                <a:solidFill>
                  <a:srgbClr val="595959"/>
                </a:solidFill>
                <a:latin typeface="微软雅黑" panose="020B0503020204020204" pitchFamily="34" charset="-122"/>
                <a:ea typeface="微软雅黑" panose="020B0503020204020204" pitchFamily="34" charset="-122"/>
                <a:cs typeface="+mn-ea"/>
              </a:rPr>
              <a:t>    private String </a:t>
            </a:r>
            <a:r>
              <a:rPr lang="en-US" altLang="zh-CN" sz="1350" dirty="0" err="1">
                <a:solidFill>
                  <a:srgbClr val="1369B2"/>
                </a:solidFill>
                <a:latin typeface="微软雅黑" panose="020B0503020204020204" pitchFamily="34" charset="-122"/>
                <a:ea typeface="微软雅黑" panose="020B0503020204020204" pitchFamily="34" charset="-122"/>
                <a:cs typeface="+mn-ea"/>
              </a:rPr>
              <a:t>userName</a:t>
            </a:r>
            <a:r>
              <a:rPr lang="en-US" altLang="zh-CN" sz="1350" dirty="0">
                <a:solidFill>
                  <a:srgbClr val="595959"/>
                </a:solidFill>
                <a:latin typeface="微软雅黑" panose="020B0503020204020204" pitchFamily="34" charset="-122"/>
                <a:ea typeface="微软雅黑" panose="020B0503020204020204" pitchFamily="34" charset="-122"/>
                <a:cs typeface="+mn-ea"/>
              </a:rPr>
              <a:t>;</a:t>
            </a:r>
            <a:endParaRPr lang="zh-CN" altLang="zh-CN" sz="1350" dirty="0">
              <a:solidFill>
                <a:srgbClr val="595959"/>
              </a:solidFill>
              <a:latin typeface="微软雅黑" panose="020B0503020204020204" pitchFamily="34" charset="-122"/>
              <a:ea typeface="微软雅黑" panose="020B0503020204020204" pitchFamily="34" charset="-122"/>
              <a:cs typeface="+mn-ea"/>
            </a:endParaRPr>
          </a:p>
          <a:p>
            <a:pPr lvl="0" fontAlgn="base">
              <a:lnSpc>
                <a:spcPct val="150000"/>
              </a:lnSpc>
            </a:pPr>
            <a:r>
              <a:rPr lang="en-US" altLang="zh-CN" sz="1350" dirty="0">
                <a:solidFill>
                  <a:srgbClr val="595959"/>
                </a:solidFill>
                <a:latin typeface="微软雅黑" panose="020B0503020204020204" pitchFamily="34" charset="-122"/>
                <a:ea typeface="微软雅黑" panose="020B0503020204020204" pitchFamily="34" charset="-122"/>
                <a:cs typeface="+mn-ea"/>
              </a:rPr>
              <a:t>    public void </a:t>
            </a:r>
            <a:r>
              <a:rPr lang="en-US" altLang="zh-CN" sz="1350" dirty="0" err="1">
                <a:solidFill>
                  <a:srgbClr val="595959"/>
                </a:solidFill>
                <a:latin typeface="微软雅黑" panose="020B0503020204020204" pitchFamily="34" charset="-122"/>
                <a:ea typeface="微软雅黑" panose="020B0503020204020204" pitchFamily="34" charset="-122"/>
                <a:cs typeface="+mn-ea"/>
              </a:rPr>
              <a:t>setUserName</a:t>
            </a:r>
            <a:r>
              <a:rPr lang="en-US" altLang="zh-CN" sz="1350" dirty="0">
                <a:solidFill>
                  <a:srgbClr val="595959"/>
                </a:solidFill>
                <a:latin typeface="微软雅黑" panose="020B0503020204020204" pitchFamily="34" charset="-122"/>
                <a:ea typeface="微软雅黑" panose="020B0503020204020204" pitchFamily="34" charset="-122"/>
                <a:cs typeface="+mn-ea"/>
              </a:rPr>
              <a:t>(String </a:t>
            </a:r>
            <a:r>
              <a:rPr lang="en-US" altLang="zh-CN" sz="1350" dirty="0" err="1">
                <a:solidFill>
                  <a:srgbClr val="595959"/>
                </a:solidFill>
                <a:latin typeface="微软雅黑" panose="020B0503020204020204" pitchFamily="34" charset="-122"/>
                <a:ea typeface="微软雅黑" panose="020B0503020204020204" pitchFamily="34" charset="-122"/>
                <a:cs typeface="+mn-ea"/>
              </a:rPr>
              <a:t>userName</a:t>
            </a:r>
            <a:r>
              <a:rPr lang="en-US" altLang="zh-CN" sz="1350" dirty="0">
                <a:solidFill>
                  <a:srgbClr val="595959"/>
                </a:solidFill>
                <a:latin typeface="微软雅黑" panose="020B0503020204020204" pitchFamily="34" charset="-122"/>
                <a:ea typeface="微软雅黑" panose="020B0503020204020204" pitchFamily="34" charset="-122"/>
                <a:cs typeface="+mn-ea"/>
              </a:rPr>
              <a:t>){</a:t>
            </a:r>
            <a:endParaRPr lang="zh-CN" altLang="zh-CN" sz="1350" dirty="0">
              <a:solidFill>
                <a:srgbClr val="595959"/>
              </a:solidFill>
              <a:latin typeface="微软雅黑" panose="020B0503020204020204" pitchFamily="34" charset="-122"/>
              <a:ea typeface="微软雅黑" panose="020B0503020204020204" pitchFamily="34" charset="-122"/>
              <a:cs typeface="+mn-ea"/>
            </a:endParaRPr>
          </a:p>
          <a:p>
            <a:pPr lvl="0" fontAlgn="base">
              <a:lnSpc>
                <a:spcPct val="150000"/>
              </a:lnSpc>
            </a:pPr>
            <a:r>
              <a:rPr lang="en-US" altLang="zh-CN" sz="1350" dirty="0">
                <a:solidFill>
                  <a:srgbClr val="595959"/>
                </a:solidFill>
                <a:latin typeface="微软雅黑" panose="020B0503020204020204" pitchFamily="34" charset="-122"/>
                <a:ea typeface="微软雅黑" panose="020B0503020204020204" pitchFamily="34" charset="-122"/>
                <a:cs typeface="+mn-ea"/>
              </a:rPr>
              <a:t>        </a:t>
            </a:r>
            <a:r>
              <a:rPr lang="en-US" altLang="zh-CN" sz="1350" dirty="0" err="1">
                <a:solidFill>
                  <a:srgbClr val="595959"/>
                </a:solidFill>
                <a:latin typeface="微软雅黑" panose="020B0503020204020204" pitchFamily="34" charset="-122"/>
                <a:ea typeface="微软雅黑" panose="020B0503020204020204" pitchFamily="34" charset="-122"/>
                <a:cs typeface="+mn-ea"/>
              </a:rPr>
              <a:t>this.userName</a:t>
            </a:r>
            <a:r>
              <a:rPr lang="en-US" altLang="zh-CN" sz="1350" dirty="0">
                <a:solidFill>
                  <a:srgbClr val="595959"/>
                </a:solidFill>
                <a:latin typeface="微软雅黑" panose="020B0503020204020204" pitchFamily="34" charset="-122"/>
                <a:ea typeface="微软雅黑" panose="020B0503020204020204" pitchFamily="34" charset="-122"/>
                <a:cs typeface="+mn-ea"/>
              </a:rPr>
              <a:t>=</a:t>
            </a:r>
            <a:r>
              <a:rPr lang="en-US" altLang="zh-CN" sz="1350" dirty="0" err="1">
                <a:solidFill>
                  <a:srgbClr val="595959"/>
                </a:solidFill>
                <a:latin typeface="微软雅黑" panose="020B0503020204020204" pitchFamily="34" charset="-122"/>
                <a:ea typeface="微软雅黑" panose="020B0503020204020204" pitchFamily="34" charset="-122"/>
                <a:cs typeface="+mn-ea"/>
              </a:rPr>
              <a:t>userName</a:t>
            </a:r>
            <a:r>
              <a:rPr lang="en-US" altLang="zh-CN" sz="1350" dirty="0">
                <a:solidFill>
                  <a:srgbClr val="595959"/>
                </a:solidFill>
                <a:latin typeface="微软雅黑" panose="020B0503020204020204" pitchFamily="34" charset="-122"/>
                <a:ea typeface="微软雅黑" panose="020B0503020204020204" pitchFamily="34" charset="-122"/>
                <a:cs typeface="+mn-ea"/>
              </a:rPr>
              <a:t>;	</a:t>
            </a:r>
          </a:p>
          <a:p>
            <a:pPr lvl="0" fontAlgn="base">
              <a:lnSpc>
                <a:spcPct val="150000"/>
              </a:lnSpc>
            </a:pPr>
            <a:r>
              <a:rPr lang="en-US" altLang="zh-CN" sz="1350" dirty="0">
                <a:solidFill>
                  <a:srgbClr val="595959"/>
                </a:solidFill>
                <a:latin typeface="微软雅黑" panose="020B0503020204020204" pitchFamily="34" charset="-122"/>
                <a:ea typeface="微软雅黑" panose="020B0503020204020204" pitchFamily="34" charset="-122"/>
                <a:cs typeface="+mn-ea"/>
              </a:rPr>
              <a:t>}</a:t>
            </a:r>
            <a:endParaRPr lang="zh-CN" altLang="zh-CN" sz="1350" dirty="0">
              <a:solidFill>
                <a:srgbClr val="595959"/>
              </a:solidFill>
              <a:latin typeface="微软雅黑" panose="020B0503020204020204" pitchFamily="34" charset="-122"/>
              <a:ea typeface="微软雅黑" panose="020B0503020204020204" pitchFamily="34" charset="-122"/>
              <a:cs typeface="+mn-ea"/>
            </a:endParaRPr>
          </a:p>
          <a:p>
            <a:pPr lvl="0" fontAlgn="base">
              <a:lnSpc>
                <a:spcPct val="150000"/>
              </a:lnSpc>
            </a:pPr>
            <a:r>
              <a:rPr lang="en-US" altLang="zh-CN" sz="1350" dirty="0">
                <a:solidFill>
                  <a:srgbClr val="595959"/>
                </a:solidFill>
                <a:latin typeface="微软雅黑" panose="020B0503020204020204" pitchFamily="34" charset="-122"/>
                <a:ea typeface="微软雅黑" panose="020B0503020204020204" pitchFamily="34" charset="-122"/>
                <a:cs typeface="+mn-ea"/>
              </a:rPr>
              <a:t>    public void </a:t>
            </a:r>
            <a:r>
              <a:rPr lang="en-US" altLang="zh-CN" sz="1350" dirty="0">
                <a:solidFill>
                  <a:srgbClr val="1369B2"/>
                </a:solidFill>
                <a:latin typeface="微软雅黑" panose="020B0503020204020204" pitchFamily="34" charset="-122"/>
                <a:ea typeface="微软雅黑" panose="020B0503020204020204" pitchFamily="34" charset="-122"/>
                <a:cs typeface="+mn-ea"/>
              </a:rPr>
              <a:t>show()</a:t>
            </a:r>
            <a:r>
              <a:rPr lang="zh-CN" altLang="en-US" sz="1350" dirty="0">
                <a:solidFill>
                  <a:srgbClr val="1369B2"/>
                </a:solidFill>
                <a:latin typeface="微软雅黑" panose="020B0503020204020204" pitchFamily="34" charset="-122"/>
                <a:ea typeface="微软雅黑" panose="020B0503020204020204" pitchFamily="34" charset="-122"/>
                <a:cs typeface="+mn-ea"/>
              </a:rPr>
              <a:t> </a:t>
            </a:r>
            <a:r>
              <a:rPr lang="en-US" altLang="zh-CN" sz="1350" dirty="0">
                <a:solidFill>
                  <a:srgbClr val="595959"/>
                </a:solidFill>
                <a:latin typeface="微软雅黑" panose="020B0503020204020204" pitchFamily="34" charset="-122"/>
                <a:ea typeface="微软雅黑" panose="020B0503020204020204" pitchFamily="34" charset="-122"/>
                <a:cs typeface="+mn-ea"/>
              </a:rPr>
              <a:t>{</a:t>
            </a:r>
            <a:r>
              <a:rPr lang="zh-CN" altLang="en-US" sz="1350" dirty="0">
                <a:solidFill>
                  <a:srgbClr val="595959"/>
                </a:solidFill>
                <a:latin typeface="微软雅黑" panose="020B0503020204020204" pitchFamily="34" charset="-122"/>
                <a:ea typeface="微软雅黑" panose="020B0503020204020204" pitchFamily="34" charset="-122"/>
                <a:cs typeface="+mn-ea"/>
              </a:rPr>
              <a:t> </a:t>
            </a:r>
            <a:endParaRPr lang="zh-CN" altLang="zh-CN" sz="1350" dirty="0">
              <a:solidFill>
                <a:srgbClr val="595959"/>
              </a:solidFill>
              <a:latin typeface="微软雅黑" panose="020B0503020204020204" pitchFamily="34" charset="-122"/>
              <a:ea typeface="微软雅黑" panose="020B0503020204020204" pitchFamily="34" charset="-122"/>
              <a:cs typeface="+mn-ea"/>
            </a:endParaRPr>
          </a:p>
          <a:p>
            <a:pPr lvl="0" fontAlgn="base">
              <a:lnSpc>
                <a:spcPct val="150000"/>
              </a:lnSpc>
            </a:pPr>
            <a:r>
              <a:rPr lang="en-US" altLang="zh-CN" sz="1350" dirty="0">
                <a:solidFill>
                  <a:srgbClr val="595959"/>
                </a:solidFill>
                <a:latin typeface="微软雅黑" panose="020B0503020204020204" pitchFamily="34" charset="-122"/>
                <a:ea typeface="微软雅黑" panose="020B0503020204020204" pitchFamily="34" charset="-122"/>
                <a:cs typeface="+mn-ea"/>
              </a:rPr>
              <a:t>        </a:t>
            </a:r>
            <a:r>
              <a:rPr lang="en-US" altLang="zh-CN" sz="1350" dirty="0" err="1">
                <a:solidFill>
                  <a:srgbClr val="595959"/>
                </a:solidFill>
                <a:latin typeface="微软雅黑" panose="020B0503020204020204" pitchFamily="34" charset="-122"/>
                <a:ea typeface="微软雅黑" panose="020B0503020204020204" pitchFamily="34" charset="-122"/>
                <a:cs typeface="+mn-ea"/>
              </a:rPr>
              <a:t>System.out.println</a:t>
            </a:r>
            <a:r>
              <a:rPr lang="en-US" altLang="zh-CN" sz="1350" dirty="0">
                <a:solidFill>
                  <a:srgbClr val="595959"/>
                </a:solidFill>
                <a:latin typeface="微软雅黑" panose="020B0503020204020204" pitchFamily="34" charset="-122"/>
                <a:ea typeface="微软雅黑" panose="020B0503020204020204" pitchFamily="34" charset="-122"/>
                <a:cs typeface="+mn-ea"/>
              </a:rPr>
              <a:t>(</a:t>
            </a:r>
            <a:r>
              <a:rPr lang="en-US" altLang="zh-CN" sz="1350" dirty="0" err="1">
                <a:solidFill>
                  <a:srgbClr val="595959"/>
                </a:solidFill>
                <a:latin typeface="微软雅黑" panose="020B0503020204020204" pitchFamily="34" charset="-122"/>
                <a:ea typeface="微软雅黑" panose="020B0503020204020204" pitchFamily="34" charset="-122"/>
                <a:cs typeface="+mn-ea"/>
              </a:rPr>
              <a:t>userName</a:t>
            </a:r>
            <a:r>
              <a:rPr lang="en-US" altLang="zh-CN" sz="1350" dirty="0">
                <a:solidFill>
                  <a:srgbClr val="595959"/>
                </a:solidFill>
                <a:latin typeface="微软雅黑" panose="020B0503020204020204" pitchFamily="34" charset="-122"/>
                <a:ea typeface="微软雅黑" panose="020B0503020204020204" pitchFamily="34" charset="-122"/>
                <a:cs typeface="+mn-ea"/>
              </a:rPr>
              <a:t>+":</a:t>
            </a:r>
            <a:r>
              <a:rPr lang="zh-CN" altLang="zh-CN" sz="1350" dirty="0">
                <a:solidFill>
                  <a:srgbClr val="595959"/>
                </a:solidFill>
                <a:latin typeface="微软雅黑" panose="020B0503020204020204" pitchFamily="34" charset="-122"/>
                <a:ea typeface="微软雅黑" panose="020B0503020204020204" pitchFamily="34" charset="-122"/>
                <a:cs typeface="+mn-ea"/>
              </a:rPr>
              <a:t>欢迎来到</a:t>
            </a:r>
            <a:r>
              <a:rPr lang="en-US" altLang="zh-CN" sz="1350" dirty="0">
                <a:solidFill>
                  <a:srgbClr val="595959"/>
                </a:solidFill>
                <a:latin typeface="微软雅黑" panose="020B0503020204020204" pitchFamily="34" charset="-122"/>
                <a:ea typeface="微软雅黑" panose="020B0503020204020204" pitchFamily="34" charset="-122"/>
                <a:cs typeface="+mn-ea"/>
              </a:rPr>
              <a:t>Spring");	}</a:t>
            </a:r>
            <a:endParaRPr lang="zh-CN" altLang="zh-CN" sz="1350" dirty="0">
              <a:solidFill>
                <a:srgbClr val="595959"/>
              </a:solidFill>
              <a:latin typeface="微软雅黑" panose="020B0503020204020204" pitchFamily="34" charset="-122"/>
              <a:ea typeface="微软雅黑" panose="020B0503020204020204" pitchFamily="34" charset="-122"/>
              <a:cs typeface="+mn-ea"/>
            </a:endParaRPr>
          </a:p>
          <a:p>
            <a:pPr lvl="0" fontAlgn="base">
              <a:lnSpc>
                <a:spcPct val="150000"/>
              </a:lnSpc>
            </a:pPr>
            <a:r>
              <a:rPr lang="en-US" altLang="zh-CN" sz="1350" dirty="0">
                <a:solidFill>
                  <a:srgbClr val="595959"/>
                </a:solidFill>
                <a:latin typeface="微软雅黑" panose="020B0503020204020204" pitchFamily="34" charset="-122"/>
                <a:ea typeface="微软雅黑" panose="020B0503020204020204" pitchFamily="34" charset="-122"/>
                <a:cs typeface="+mn-ea"/>
              </a:rPr>
              <a:t>}</a:t>
            </a:r>
            <a:endParaRPr lang="zh-CN" altLang="zh-CN" sz="1350"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p:transition spd="med">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721137" y="830306"/>
            <a:ext cx="1311128" cy="57977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350">
              <a:solidFill>
                <a:schemeClr val="bg1"/>
              </a:solidFill>
              <a:sym typeface="+mn-ea"/>
            </a:endParaRPr>
          </a:p>
        </p:txBody>
      </p:sp>
      <p:sp>
        <p:nvSpPr>
          <p:cNvPr id="10" name="文本框 10"/>
          <p:cNvSpPr txBox="1"/>
          <p:nvPr/>
        </p:nvSpPr>
        <p:spPr>
          <a:xfrm flipH="1">
            <a:off x="787980" y="932086"/>
            <a:ext cx="1218883" cy="415498"/>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100" dirty="0">
                <a:solidFill>
                  <a:schemeClr val="bg1"/>
                </a:solidFill>
                <a:latin typeface="Impact" panose="020B0806030902050204" charset="0"/>
                <a:ea typeface="微软雅黑" panose="020B0503020204020204" pitchFamily="34" charset="-122"/>
                <a:sym typeface="Arial" panose="020B0604020202020204" pitchFamily="34" charset="0"/>
              </a:rPr>
              <a:t>STEP  03</a:t>
            </a:r>
          </a:p>
        </p:txBody>
      </p:sp>
      <p:sp>
        <p:nvSpPr>
          <p:cNvPr id="12" name="Title 1"/>
          <p:cNvSpPr txBox="1"/>
          <p:nvPr/>
        </p:nvSpPr>
        <p:spPr>
          <a:xfrm>
            <a:off x="857880" y="200200"/>
            <a:ext cx="2802578" cy="379477"/>
          </a:xfrm>
          <a:prstGeom prst="rect">
            <a:avLst/>
          </a:prstGeom>
        </p:spPr>
        <p:txBody>
          <a:bodyPr lIns="0" tIns="45719" rIns="0" bIns="45719"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1800" b="1" dirty="0">
                <a:solidFill>
                  <a:srgbClr val="595959"/>
                </a:solidFill>
                <a:latin typeface="微软雅黑" panose="020B0503020204020204" pitchFamily="34" charset="-122"/>
                <a:ea typeface="微软雅黑" panose="020B0503020204020204" pitchFamily="34" charset="-122"/>
                <a:cs typeface="+mn-ea"/>
                <a:sym typeface="+mn-lt"/>
              </a:rPr>
              <a:t>1.2  Spring</a:t>
            </a:r>
            <a:r>
              <a:rPr lang="zh-CN" altLang="en-US" sz="1800" b="1" dirty="0">
                <a:solidFill>
                  <a:srgbClr val="595959"/>
                </a:solidFill>
                <a:latin typeface="微软雅黑" panose="020B0503020204020204" pitchFamily="34" charset="-122"/>
                <a:ea typeface="微软雅黑" panose="020B0503020204020204" pitchFamily="34" charset="-122"/>
                <a:cs typeface="+mn-ea"/>
                <a:sym typeface="+mn-lt"/>
              </a:rPr>
              <a:t>的入门程序</a:t>
            </a:r>
            <a:endParaRPr lang="en-GB" altLang="zh-CN" sz="18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3" name="1"/>
          <p:cNvSpPr txBox="1"/>
          <p:nvPr>
            <p:custDataLst>
              <p:tags r:id="rId1"/>
            </p:custDataLst>
          </p:nvPr>
        </p:nvSpPr>
        <p:spPr>
          <a:xfrm>
            <a:off x="2188020" y="841320"/>
            <a:ext cx="6107731" cy="613694"/>
          </a:xfrm>
          <a:prstGeom prst="rect">
            <a:avLst/>
          </a:prstGeom>
          <a:noFill/>
          <a:ln>
            <a:noFill/>
          </a:ln>
        </p:spPr>
        <p:txBody>
          <a:bodyPr wrap="square" rtlCol="0">
            <a:spAutoFit/>
          </a:bodyPr>
          <a:lstStyle/>
          <a:p>
            <a:pPr>
              <a:lnSpc>
                <a:spcPct val="150000"/>
              </a:lnSpc>
            </a:pPr>
            <a:r>
              <a:rPr lang="zh-CN" altLang="zh-CN" sz="1200" dirty="0">
                <a:solidFill>
                  <a:srgbClr val="595959"/>
                </a:solidFill>
                <a:latin typeface="微软雅黑" panose="020B0503020204020204" pitchFamily="34" charset="-122"/>
                <a:ea typeface="微软雅黑" panose="020B0503020204020204" pitchFamily="34" charset="-122"/>
              </a:rPr>
              <a:t>新建</a:t>
            </a:r>
            <a:r>
              <a:rPr lang="en-US" altLang="zh-CN" sz="1200" dirty="0" err="1">
                <a:solidFill>
                  <a:srgbClr val="595959"/>
                </a:solidFill>
                <a:latin typeface="微软雅黑" panose="020B0503020204020204" pitchFamily="34" charset="-122"/>
                <a:ea typeface="微软雅黑" panose="020B0503020204020204" pitchFamily="34" charset="-122"/>
              </a:rPr>
              <a:t>applicationContext.xml</a:t>
            </a:r>
            <a:r>
              <a:rPr lang="zh-CN" altLang="zh-CN" sz="1200" dirty="0">
                <a:solidFill>
                  <a:srgbClr val="595959"/>
                </a:solidFill>
                <a:latin typeface="微软雅黑" panose="020B0503020204020204" pitchFamily="34" charset="-122"/>
                <a:ea typeface="微软雅黑" panose="020B0503020204020204" pitchFamily="34" charset="-122"/>
              </a:rPr>
              <a:t>文件作为</a:t>
            </a:r>
            <a:r>
              <a:rPr lang="en-US" altLang="zh-CN" sz="1200" dirty="0" err="1">
                <a:solidFill>
                  <a:srgbClr val="595959"/>
                </a:solidFill>
                <a:latin typeface="微软雅黑" panose="020B0503020204020204" pitchFamily="34" charset="-122"/>
                <a:ea typeface="微软雅黑" panose="020B0503020204020204" pitchFamily="34" charset="-122"/>
              </a:rPr>
              <a:t>HelloSpring</a:t>
            </a:r>
            <a:r>
              <a:rPr lang="zh-CN" altLang="zh-CN" sz="1200" dirty="0">
                <a:solidFill>
                  <a:srgbClr val="595959"/>
                </a:solidFill>
                <a:latin typeface="微软雅黑" panose="020B0503020204020204" pitchFamily="34" charset="-122"/>
                <a:ea typeface="微软雅黑" panose="020B0503020204020204" pitchFamily="34" charset="-122"/>
              </a:rPr>
              <a:t>类的配置文件，并在</a:t>
            </a:r>
            <a:r>
              <a:rPr lang="zh-CN" altLang="en-US" sz="1200" dirty="0">
                <a:solidFill>
                  <a:srgbClr val="595959"/>
                </a:solidFill>
                <a:latin typeface="微软雅黑" panose="020B0503020204020204" pitchFamily="34" charset="-122"/>
                <a:ea typeface="微软雅黑" panose="020B0503020204020204" pitchFamily="34" charset="-122"/>
              </a:rPr>
              <a:t>该</a:t>
            </a:r>
            <a:r>
              <a:rPr lang="zh-CN" altLang="zh-CN" sz="1200" dirty="0">
                <a:solidFill>
                  <a:srgbClr val="595959"/>
                </a:solidFill>
                <a:latin typeface="微软雅黑" panose="020B0503020204020204" pitchFamily="34" charset="-122"/>
                <a:ea typeface="微软雅黑" panose="020B0503020204020204" pitchFamily="34" charset="-122"/>
              </a:rPr>
              <a:t>配置文件中创建</a:t>
            </a:r>
            <a:r>
              <a:rPr lang="en-US" altLang="zh-CN" sz="1200" dirty="0">
                <a:solidFill>
                  <a:srgbClr val="595959"/>
                </a:solidFill>
                <a:latin typeface="微软雅黑" panose="020B0503020204020204" pitchFamily="34" charset="-122"/>
                <a:ea typeface="微软雅黑" panose="020B0503020204020204" pitchFamily="34" charset="-122"/>
              </a:rPr>
              <a:t>id</a:t>
            </a:r>
            <a:r>
              <a:rPr lang="zh-CN" altLang="zh-CN" sz="1200" dirty="0">
                <a:solidFill>
                  <a:srgbClr val="595959"/>
                </a:solidFill>
                <a:latin typeface="微软雅黑" panose="020B0503020204020204" pitchFamily="34" charset="-122"/>
                <a:ea typeface="微软雅黑" panose="020B0503020204020204" pitchFamily="34" charset="-122"/>
              </a:rPr>
              <a:t>为</a:t>
            </a:r>
            <a:r>
              <a:rPr lang="en-US" altLang="zh-CN" sz="1200" dirty="0" err="1">
                <a:solidFill>
                  <a:srgbClr val="595959"/>
                </a:solidFill>
                <a:latin typeface="微软雅黑" panose="020B0503020204020204" pitchFamily="34" charset="-122"/>
                <a:ea typeface="微软雅黑" panose="020B0503020204020204" pitchFamily="34" charset="-122"/>
              </a:rPr>
              <a:t>helloSpring</a:t>
            </a:r>
            <a:r>
              <a:rPr lang="zh-CN" altLang="zh-CN" sz="1200" dirty="0">
                <a:solidFill>
                  <a:srgbClr val="595959"/>
                </a:solidFill>
                <a:latin typeface="微软雅黑" panose="020B0503020204020204" pitchFamily="34" charset="-122"/>
                <a:ea typeface="微软雅黑" panose="020B0503020204020204" pitchFamily="34" charset="-122"/>
              </a:rPr>
              <a:t>的</a:t>
            </a:r>
            <a:r>
              <a:rPr lang="en-US" altLang="zh-CN" sz="1200" dirty="0">
                <a:solidFill>
                  <a:srgbClr val="595959"/>
                </a:solidFill>
                <a:latin typeface="微软雅黑" panose="020B0503020204020204" pitchFamily="34" charset="-122"/>
                <a:ea typeface="微软雅黑" panose="020B0503020204020204" pitchFamily="34" charset="-122"/>
              </a:rPr>
              <a:t>Bean</a:t>
            </a:r>
            <a:r>
              <a:rPr lang="zh-CN" altLang="en-US" sz="1200" dirty="0">
                <a:solidFill>
                  <a:srgbClr val="595959"/>
                </a:solidFill>
                <a:latin typeface="微软雅黑" panose="020B0503020204020204" pitchFamily="34" charset="-122"/>
                <a:ea typeface="微软雅黑" panose="020B0503020204020204" pitchFamily="34" charset="-122"/>
              </a:rPr>
              <a:t>。</a:t>
            </a:r>
            <a:endParaRPr lang="zh-CN" altLang="zh-CN" sz="1200" dirty="0">
              <a:solidFill>
                <a:srgbClr val="595959"/>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a:blip r:embed="rId4"/>
          <a:stretch>
            <a:fillRect/>
          </a:stretch>
        </p:blipFill>
        <p:spPr>
          <a:xfrm>
            <a:off x="1988781" y="2136008"/>
            <a:ext cx="6306970" cy="2369318"/>
          </a:xfrm>
          <a:prstGeom prst="rect">
            <a:avLst/>
          </a:prstGeom>
        </p:spPr>
      </p:pic>
      <p:sp>
        <p:nvSpPr>
          <p:cNvPr id="2" name="矩形 1"/>
          <p:cNvSpPr/>
          <p:nvPr/>
        </p:nvSpPr>
        <p:spPr>
          <a:xfrm>
            <a:off x="1986538" y="2193158"/>
            <a:ext cx="6185861" cy="1925335"/>
          </a:xfrm>
          <a:prstGeom prst="rect">
            <a:avLst/>
          </a:prstGeom>
        </p:spPr>
        <p:txBody>
          <a:bodyPr wrap="square">
            <a:spAutoFit/>
          </a:bodyPr>
          <a:lstStyle/>
          <a:p>
            <a:pPr lvl="0" fontAlgn="base">
              <a:lnSpc>
                <a:spcPct val="150000"/>
              </a:lnSpc>
            </a:pPr>
            <a:r>
              <a:rPr lang="en-US" altLang="zh-CN" sz="1350" dirty="0">
                <a:solidFill>
                  <a:srgbClr val="595959"/>
                </a:solidFill>
                <a:latin typeface="微软雅黑" panose="020B0503020204020204" pitchFamily="34" charset="-122"/>
                <a:ea typeface="微软雅黑" panose="020B0503020204020204" pitchFamily="34" charset="-122"/>
                <a:cs typeface="+mn-ea"/>
              </a:rPr>
              <a:t>&lt;!-- </a:t>
            </a:r>
            <a:r>
              <a:rPr lang="zh-CN" altLang="zh-CN" sz="1350" dirty="0">
                <a:solidFill>
                  <a:srgbClr val="595959"/>
                </a:solidFill>
                <a:latin typeface="微软雅黑" panose="020B0503020204020204" pitchFamily="34" charset="-122"/>
                <a:ea typeface="微软雅黑" panose="020B0503020204020204" pitchFamily="34" charset="-122"/>
                <a:cs typeface="+mn-ea"/>
              </a:rPr>
              <a:t>将指定类配置给</a:t>
            </a:r>
            <a:r>
              <a:rPr lang="en-US" altLang="zh-CN" sz="1350" dirty="0">
                <a:solidFill>
                  <a:srgbClr val="595959"/>
                </a:solidFill>
                <a:latin typeface="微软雅黑" panose="020B0503020204020204" pitchFamily="34" charset="-122"/>
                <a:ea typeface="微软雅黑" panose="020B0503020204020204" pitchFamily="34" charset="-122"/>
                <a:cs typeface="+mn-ea"/>
              </a:rPr>
              <a:t>Spring</a:t>
            </a:r>
            <a:r>
              <a:rPr lang="zh-CN" altLang="zh-CN" sz="1350" dirty="0">
                <a:solidFill>
                  <a:srgbClr val="595959"/>
                </a:solidFill>
                <a:latin typeface="微软雅黑" panose="020B0503020204020204" pitchFamily="34" charset="-122"/>
                <a:ea typeface="微软雅黑" panose="020B0503020204020204" pitchFamily="34" charset="-122"/>
                <a:cs typeface="+mn-ea"/>
              </a:rPr>
              <a:t>，让</a:t>
            </a:r>
            <a:r>
              <a:rPr lang="en-US" altLang="zh-CN" sz="1350" dirty="0">
                <a:solidFill>
                  <a:srgbClr val="595959"/>
                </a:solidFill>
                <a:latin typeface="微软雅黑" panose="020B0503020204020204" pitchFamily="34" charset="-122"/>
                <a:ea typeface="微软雅黑" panose="020B0503020204020204" pitchFamily="34" charset="-122"/>
                <a:cs typeface="+mn-ea"/>
              </a:rPr>
              <a:t>Spring</a:t>
            </a:r>
            <a:r>
              <a:rPr lang="zh-CN" altLang="zh-CN" sz="1350" dirty="0">
                <a:solidFill>
                  <a:srgbClr val="595959"/>
                </a:solidFill>
                <a:latin typeface="微软雅黑" panose="020B0503020204020204" pitchFamily="34" charset="-122"/>
                <a:ea typeface="微软雅黑" panose="020B0503020204020204" pitchFamily="34" charset="-122"/>
                <a:cs typeface="+mn-ea"/>
              </a:rPr>
              <a:t>创建</a:t>
            </a:r>
            <a:r>
              <a:rPr lang="en-US" altLang="zh-CN" sz="1350" dirty="0" err="1">
                <a:solidFill>
                  <a:srgbClr val="595959"/>
                </a:solidFill>
                <a:latin typeface="微软雅黑" panose="020B0503020204020204" pitchFamily="34" charset="-122"/>
                <a:ea typeface="微软雅黑" panose="020B0503020204020204" pitchFamily="34" charset="-122"/>
                <a:cs typeface="+mn-ea"/>
              </a:rPr>
              <a:t>HelloSpring</a:t>
            </a:r>
            <a:r>
              <a:rPr lang="zh-CN" altLang="zh-CN" sz="1350" dirty="0">
                <a:solidFill>
                  <a:srgbClr val="595959"/>
                </a:solidFill>
                <a:latin typeface="微软雅黑" panose="020B0503020204020204" pitchFamily="34" charset="-122"/>
                <a:ea typeface="微软雅黑" panose="020B0503020204020204" pitchFamily="34" charset="-122"/>
                <a:cs typeface="+mn-ea"/>
              </a:rPr>
              <a:t>对象的实例</a:t>
            </a:r>
            <a:r>
              <a:rPr lang="en-US" altLang="zh-CN" sz="1350" dirty="0">
                <a:solidFill>
                  <a:srgbClr val="595959"/>
                </a:solidFill>
                <a:latin typeface="微软雅黑" panose="020B0503020204020204" pitchFamily="34" charset="-122"/>
                <a:ea typeface="微软雅黑" panose="020B0503020204020204" pitchFamily="34" charset="-122"/>
                <a:cs typeface="+mn-ea"/>
              </a:rPr>
              <a:t> --&gt;</a:t>
            </a:r>
            <a:endParaRPr lang="zh-CN" altLang="zh-CN" sz="1350" dirty="0">
              <a:solidFill>
                <a:srgbClr val="595959"/>
              </a:solidFill>
              <a:latin typeface="微软雅黑" panose="020B0503020204020204" pitchFamily="34" charset="-122"/>
              <a:ea typeface="微软雅黑" panose="020B0503020204020204" pitchFamily="34" charset="-122"/>
              <a:cs typeface="+mn-ea"/>
            </a:endParaRPr>
          </a:p>
          <a:p>
            <a:pPr lvl="0" fontAlgn="base">
              <a:lnSpc>
                <a:spcPct val="150000"/>
              </a:lnSpc>
            </a:pPr>
            <a:r>
              <a:rPr lang="en-US" altLang="zh-CN" sz="1350" dirty="0">
                <a:solidFill>
                  <a:srgbClr val="595959"/>
                </a:solidFill>
                <a:latin typeface="微软雅黑" panose="020B0503020204020204" pitchFamily="34" charset="-122"/>
                <a:ea typeface="微软雅黑" panose="020B0503020204020204" pitchFamily="34" charset="-122"/>
                <a:cs typeface="+mn-ea"/>
              </a:rPr>
              <a:t>&lt;bean id="</a:t>
            </a:r>
            <a:r>
              <a:rPr lang="en-US" altLang="zh-CN" sz="1350" dirty="0" err="1">
                <a:solidFill>
                  <a:srgbClr val="595959"/>
                </a:solidFill>
                <a:latin typeface="微软雅黑" panose="020B0503020204020204" pitchFamily="34" charset="-122"/>
                <a:ea typeface="微软雅黑" panose="020B0503020204020204" pitchFamily="34" charset="-122"/>
                <a:cs typeface="+mn-ea"/>
              </a:rPr>
              <a:t>helloSpring</a:t>
            </a:r>
            <a:r>
              <a:rPr lang="en-US" altLang="zh-CN" sz="1350" dirty="0">
                <a:solidFill>
                  <a:srgbClr val="595959"/>
                </a:solidFill>
                <a:latin typeface="微软雅黑" panose="020B0503020204020204" pitchFamily="34" charset="-122"/>
                <a:ea typeface="微软雅黑" panose="020B0503020204020204" pitchFamily="34" charset="-122"/>
                <a:cs typeface="+mn-ea"/>
              </a:rPr>
              <a:t>" class="</a:t>
            </a:r>
            <a:r>
              <a:rPr lang="en-US" altLang="zh-CN" sz="1350" dirty="0" err="1">
                <a:solidFill>
                  <a:srgbClr val="595959"/>
                </a:solidFill>
                <a:latin typeface="微软雅黑" panose="020B0503020204020204" pitchFamily="34" charset="-122"/>
                <a:ea typeface="微软雅黑" panose="020B0503020204020204" pitchFamily="34" charset="-122"/>
                <a:cs typeface="+mn-ea"/>
              </a:rPr>
              <a:t>com.hnust.HelloSpring</a:t>
            </a:r>
            <a:r>
              <a:rPr lang="en-US" altLang="zh-CN" sz="1350" dirty="0">
                <a:solidFill>
                  <a:srgbClr val="595959"/>
                </a:solidFill>
                <a:latin typeface="微软雅黑" panose="020B0503020204020204" pitchFamily="34" charset="-122"/>
                <a:ea typeface="微软雅黑" panose="020B0503020204020204" pitchFamily="34" charset="-122"/>
                <a:cs typeface="+mn-ea"/>
              </a:rPr>
              <a:t>"&gt;</a:t>
            </a:r>
            <a:endParaRPr lang="zh-CN" altLang="zh-CN" sz="1350" dirty="0">
              <a:solidFill>
                <a:srgbClr val="595959"/>
              </a:solidFill>
              <a:latin typeface="微软雅黑" panose="020B0503020204020204" pitchFamily="34" charset="-122"/>
              <a:ea typeface="微软雅黑" panose="020B0503020204020204" pitchFamily="34" charset="-122"/>
              <a:cs typeface="+mn-ea"/>
            </a:endParaRPr>
          </a:p>
          <a:p>
            <a:pPr lvl="0" fontAlgn="base">
              <a:lnSpc>
                <a:spcPct val="150000"/>
              </a:lnSpc>
            </a:pPr>
            <a:r>
              <a:rPr lang="en-US" altLang="zh-CN" sz="1350" dirty="0">
                <a:solidFill>
                  <a:srgbClr val="595959"/>
                </a:solidFill>
                <a:latin typeface="微软雅黑" panose="020B0503020204020204" pitchFamily="34" charset="-122"/>
                <a:ea typeface="微软雅黑" panose="020B0503020204020204" pitchFamily="34" charset="-122"/>
                <a:cs typeface="+mn-ea"/>
              </a:rPr>
              <a:t>        &lt;!--</a:t>
            </a:r>
            <a:r>
              <a:rPr lang="zh-CN" altLang="zh-CN" sz="1350" dirty="0">
                <a:solidFill>
                  <a:srgbClr val="595959"/>
                </a:solidFill>
                <a:latin typeface="微软雅黑" panose="020B0503020204020204" pitchFamily="34" charset="-122"/>
                <a:ea typeface="微软雅黑" panose="020B0503020204020204" pitchFamily="34" charset="-122"/>
                <a:cs typeface="+mn-ea"/>
              </a:rPr>
              <a:t>为</a:t>
            </a:r>
            <a:r>
              <a:rPr lang="en-US" altLang="zh-CN" sz="1350" dirty="0" err="1">
                <a:solidFill>
                  <a:srgbClr val="595959"/>
                </a:solidFill>
                <a:latin typeface="微软雅黑" panose="020B0503020204020204" pitchFamily="34" charset="-122"/>
                <a:ea typeface="微软雅黑" panose="020B0503020204020204" pitchFamily="34" charset="-122"/>
                <a:cs typeface="+mn-ea"/>
              </a:rPr>
              <a:t>userName</a:t>
            </a:r>
            <a:r>
              <a:rPr lang="zh-CN" altLang="zh-CN" sz="1350" dirty="0">
                <a:solidFill>
                  <a:srgbClr val="595959"/>
                </a:solidFill>
                <a:latin typeface="微软雅黑" panose="020B0503020204020204" pitchFamily="34" charset="-122"/>
                <a:ea typeface="微软雅黑" panose="020B0503020204020204" pitchFamily="34" charset="-122"/>
                <a:cs typeface="+mn-ea"/>
              </a:rPr>
              <a:t>属性赋值</a:t>
            </a:r>
            <a:r>
              <a:rPr lang="en-US" altLang="zh-CN" sz="1350" dirty="0">
                <a:solidFill>
                  <a:srgbClr val="595959"/>
                </a:solidFill>
                <a:latin typeface="微软雅黑" panose="020B0503020204020204" pitchFamily="34" charset="-122"/>
                <a:ea typeface="微软雅黑" panose="020B0503020204020204" pitchFamily="34" charset="-122"/>
                <a:cs typeface="+mn-ea"/>
              </a:rPr>
              <a:t>--&gt;</a:t>
            </a:r>
            <a:endParaRPr lang="zh-CN" altLang="zh-CN" sz="1350" dirty="0">
              <a:solidFill>
                <a:srgbClr val="595959"/>
              </a:solidFill>
              <a:latin typeface="微软雅黑" panose="020B0503020204020204" pitchFamily="34" charset="-122"/>
              <a:ea typeface="微软雅黑" panose="020B0503020204020204" pitchFamily="34" charset="-122"/>
              <a:cs typeface="+mn-ea"/>
            </a:endParaRPr>
          </a:p>
          <a:p>
            <a:pPr lvl="0" fontAlgn="base">
              <a:lnSpc>
                <a:spcPct val="150000"/>
              </a:lnSpc>
            </a:pPr>
            <a:r>
              <a:rPr lang="en-US" altLang="zh-CN" sz="1350" dirty="0">
                <a:solidFill>
                  <a:srgbClr val="595959"/>
                </a:solidFill>
                <a:latin typeface="微软雅黑" panose="020B0503020204020204" pitchFamily="34" charset="-122"/>
                <a:ea typeface="微软雅黑" panose="020B0503020204020204" pitchFamily="34" charset="-122"/>
                <a:cs typeface="+mn-ea"/>
              </a:rPr>
              <a:t>        &lt;property name=“</a:t>
            </a:r>
            <a:r>
              <a:rPr lang="en-US" altLang="zh-CN" sz="1350" dirty="0" err="1">
                <a:solidFill>
                  <a:srgbClr val="595959"/>
                </a:solidFill>
                <a:latin typeface="微软雅黑" panose="020B0503020204020204" pitchFamily="34" charset="-122"/>
                <a:ea typeface="微软雅黑" panose="020B0503020204020204" pitchFamily="34" charset="-122"/>
                <a:cs typeface="+mn-ea"/>
              </a:rPr>
              <a:t>userName</a:t>
            </a:r>
            <a:r>
              <a:rPr lang="en-US" altLang="zh-CN" sz="1350" dirty="0">
                <a:solidFill>
                  <a:srgbClr val="595959"/>
                </a:solidFill>
                <a:latin typeface="微软雅黑" panose="020B0503020204020204" pitchFamily="34" charset="-122"/>
                <a:ea typeface="微软雅黑" panose="020B0503020204020204" pitchFamily="34" charset="-122"/>
                <a:cs typeface="+mn-ea"/>
              </a:rPr>
              <a:t>” value=“</a:t>
            </a:r>
            <a:r>
              <a:rPr lang="zh-CN" altLang="zh-CN" sz="1350" dirty="0">
                <a:solidFill>
                  <a:srgbClr val="595959"/>
                </a:solidFill>
                <a:latin typeface="微软雅黑" panose="020B0503020204020204" pitchFamily="34" charset="-122"/>
                <a:ea typeface="微软雅黑" panose="020B0503020204020204" pitchFamily="34" charset="-122"/>
                <a:cs typeface="+mn-ea"/>
              </a:rPr>
              <a:t>张</a:t>
            </a:r>
            <a:r>
              <a:rPr lang="zh-CN" altLang="en-US" sz="1350" dirty="0">
                <a:solidFill>
                  <a:srgbClr val="595959"/>
                </a:solidFill>
                <a:latin typeface="微软雅黑" panose="020B0503020204020204" pitchFamily="34" charset="-122"/>
                <a:ea typeface="微软雅黑" panose="020B0503020204020204" pitchFamily="34" charset="-122"/>
                <a:cs typeface="+mn-ea"/>
              </a:rPr>
              <a:t>三</a:t>
            </a:r>
            <a:r>
              <a:rPr lang="en-US" altLang="zh-CN" sz="1350" dirty="0">
                <a:solidFill>
                  <a:srgbClr val="595959"/>
                </a:solidFill>
                <a:latin typeface="微软雅黑" panose="020B0503020204020204" pitchFamily="34" charset="-122"/>
                <a:ea typeface="微软雅黑" panose="020B0503020204020204" pitchFamily="34" charset="-122"/>
                <a:cs typeface="+mn-ea"/>
              </a:rPr>
              <a:t>"&gt;</a:t>
            </a:r>
          </a:p>
          <a:p>
            <a:pPr lvl="0" fontAlgn="base">
              <a:lnSpc>
                <a:spcPct val="150000"/>
              </a:lnSpc>
            </a:pPr>
            <a:r>
              <a:rPr lang="zh-CN" altLang="en-US" sz="1350" dirty="0">
                <a:solidFill>
                  <a:srgbClr val="595959"/>
                </a:solidFill>
                <a:latin typeface="微软雅黑" panose="020B0503020204020204" pitchFamily="34" charset="-122"/>
                <a:ea typeface="微软雅黑" panose="020B0503020204020204" pitchFamily="34" charset="-122"/>
                <a:cs typeface="+mn-ea"/>
              </a:rPr>
              <a:t>        </a:t>
            </a:r>
            <a:r>
              <a:rPr lang="en-US" altLang="zh-CN" sz="1350" dirty="0">
                <a:solidFill>
                  <a:srgbClr val="595959"/>
                </a:solidFill>
                <a:latin typeface="微软雅黑" panose="020B0503020204020204" pitchFamily="34" charset="-122"/>
                <a:ea typeface="微软雅黑" panose="020B0503020204020204" pitchFamily="34" charset="-122"/>
                <a:cs typeface="+mn-ea"/>
              </a:rPr>
              <a:t>&lt;/property&gt;</a:t>
            </a:r>
            <a:endParaRPr lang="zh-CN" altLang="zh-CN" sz="1350" dirty="0">
              <a:solidFill>
                <a:srgbClr val="595959"/>
              </a:solidFill>
              <a:latin typeface="微软雅黑" panose="020B0503020204020204" pitchFamily="34" charset="-122"/>
              <a:ea typeface="微软雅黑" panose="020B0503020204020204" pitchFamily="34" charset="-122"/>
              <a:cs typeface="+mn-ea"/>
            </a:endParaRPr>
          </a:p>
          <a:p>
            <a:pPr lvl="0" fontAlgn="base">
              <a:lnSpc>
                <a:spcPct val="150000"/>
              </a:lnSpc>
            </a:pPr>
            <a:r>
              <a:rPr lang="en-US" altLang="zh-CN" sz="1350" dirty="0">
                <a:solidFill>
                  <a:srgbClr val="595959"/>
                </a:solidFill>
                <a:latin typeface="微软雅黑" panose="020B0503020204020204" pitchFamily="34" charset="-122"/>
                <a:ea typeface="微软雅黑" panose="020B0503020204020204" pitchFamily="34" charset="-122"/>
                <a:cs typeface="+mn-ea"/>
              </a:rPr>
              <a:t>&lt;/bean&gt;</a:t>
            </a:r>
            <a:endParaRPr lang="zh-CN" altLang="zh-CN" sz="1350"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p:transition spd="med">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857881" y="200200"/>
            <a:ext cx="3022532" cy="379477"/>
          </a:xfrm>
          <a:prstGeom prst="rect">
            <a:avLst/>
          </a:prstGeom>
        </p:spPr>
        <p:txBody>
          <a:bodyPr lIns="0" tIns="45719" rIns="0" bIns="45719"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1800" b="1" dirty="0">
                <a:solidFill>
                  <a:srgbClr val="595959"/>
                </a:solidFill>
                <a:latin typeface="微软雅黑" panose="020B0503020204020204" pitchFamily="34" charset="-122"/>
                <a:ea typeface="微软雅黑" panose="020B0503020204020204" pitchFamily="34" charset="-122"/>
                <a:cs typeface="+mn-ea"/>
                <a:sym typeface="+mn-lt"/>
              </a:rPr>
              <a:t>1.2  Spring</a:t>
            </a:r>
            <a:r>
              <a:rPr lang="zh-CN" altLang="en-US" sz="1800" b="1" dirty="0">
                <a:solidFill>
                  <a:srgbClr val="595959"/>
                </a:solidFill>
                <a:latin typeface="微软雅黑" panose="020B0503020204020204" pitchFamily="34" charset="-122"/>
                <a:ea typeface="微软雅黑" panose="020B0503020204020204" pitchFamily="34" charset="-122"/>
                <a:cs typeface="+mn-ea"/>
                <a:sym typeface="+mn-lt"/>
              </a:rPr>
              <a:t>的入门程序</a:t>
            </a:r>
            <a:endParaRPr lang="en-GB" altLang="zh-CN" sz="18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9" name="图形 28" descr="灯泡和齿轮"/>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6250" y="731450"/>
            <a:ext cx="708026" cy="708026"/>
          </a:xfrm>
          <a:prstGeom prst="rect">
            <a:avLst/>
          </a:prstGeom>
        </p:spPr>
      </p:pic>
      <p:sp>
        <p:nvSpPr>
          <p:cNvPr id="10" name="矩形 9"/>
          <p:cNvSpPr/>
          <p:nvPr/>
        </p:nvSpPr>
        <p:spPr>
          <a:xfrm>
            <a:off x="1360197" y="834003"/>
            <a:ext cx="2767654" cy="5029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ea typeface="思源黑体 CN Regular" panose="020B0500000000000000" pitchFamily="34" charset="-122"/>
              <a:sym typeface="Arial" panose="020B0604020202020204" pitchFamily="34" charset="0"/>
            </a:endParaRPr>
          </a:p>
        </p:txBody>
      </p:sp>
      <p:sp>
        <p:nvSpPr>
          <p:cNvPr id="14" name="文本框 35"/>
          <p:cNvSpPr txBox="1"/>
          <p:nvPr/>
        </p:nvSpPr>
        <p:spPr>
          <a:xfrm>
            <a:off x="1401105" y="908281"/>
            <a:ext cx="3008340" cy="369332"/>
          </a:xfrm>
          <a:prstGeom prst="rect">
            <a:avLst/>
          </a:prstGeom>
          <a:solidFill>
            <a:srgbClr val="C00000"/>
          </a:solidFill>
        </p:spPr>
        <p:txBody>
          <a:bodyPr wrap="square" rtlCol="0">
            <a:spAutoFit/>
          </a:bodyPr>
          <a:lstStyle/>
          <a:p>
            <a:pPr algn="dist"/>
            <a:r>
              <a:rPr lang="en-US" altLang="zh-CN" dirty="0">
                <a:solidFill>
                  <a:schemeClr val="bg1"/>
                </a:solidFill>
                <a:latin typeface="Arial" panose="020B0604020202020204" pitchFamily="34" charset="0"/>
                <a:ea typeface="思源黑体 CN Regular" panose="020B0500000000000000" pitchFamily="34" charset="-122"/>
                <a:sym typeface="Arial" panose="020B0604020202020204" pitchFamily="34" charset="0"/>
              </a:rPr>
              <a:t>XML</a:t>
            </a:r>
            <a:r>
              <a:rPr lang="zh-CN" altLang="en-US" dirty="0">
                <a:solidFill>
                  <a:schemeClr val="bg1"/>
                </a:solidFill>
                <a:latin typeface="Arial" panose="020B0604020202020204" pitchFamily="34" charset="0"/>
                <a:ea typeface="思源黑体 CN Regular" panose="020B0500000000000000" pitchFamily="34" charset="-122"/>
                <a:sym typeface="Arial" panose="020B0604020202020204" pitchFamily="34" charset="0"/>
              </a:rPr>
              <a:t>文件的约束信息配置</a:t>
            </a:r>
          </a:p>
        </p:txBody>
      </p:sp>
      <p:sp>
        <p:nvSpPr>
          <p:cNvPr id="15" name="矩形 14"/>
          <p:cNvSpPr/>
          <p:nvPr/>
        </p:nvSpPr>
        <p:spPr>
          <a:xfrm>
            <a:off x="4368859" y="834003"/>
            <a:ext cx="62345" cy="5029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ea typeface="思源黑体 CN Regular" panose="020B0500000000000000" pitchFamily="34" charset="-122"/>
              <a:sym typeface="Arial" panose="020B0604020202020204" pitchFamily="34" charset="0"/>
            </a:endParaRPr>
          </a:p>
        </p:txBody>
      </p:sp>
      <p:sp>
        <p:nvSpPr>
          <p:cNvPr id="16" name="矩形 15"/>
          <p:cNvSpPr/>
          <p:nvPr/>
        </p:nvSpPr>
        <p:spPr>
          <a:xfrm>
            <a:off x="4509655" y="834003"/>
            <a:ext cx="62345" cy="5029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ea typeface="思源黑体 CN Regular" panose="020B0500000000000000" pitchFamily="34" charset="-122"/>
              <a:sym typeface="Arial" panose="020B0604020202020204" pitchFamily="34" charset="0"/>
            </a:endParaRPr>
          </a:p>
        </p:txBody>
      </p:sp>
      <p:sp>
        <p:nvSpPr>
          <p:cNvPr id="17" name="文本框 18"/>
          <p:cNvSpPr txBox="1"/>
          <p:nvPr>
            <p:custDataLst>
              <p:tags r:id="rId1"/>
            </p:custDataLst>
          </p:nvPr>
        </p:nvSpPr>
        <p:spPr>
          <a:xfrm>
            <a:off x="1294331" y="1930531"/>
            <a:ext cx="6856576" cy="2238014"/>
          </a:xfrm>
          <a:prstGeom prst="rect">
            <a:avLst/>
          </a:prstGeom>
          <a:noFill/>
        </p:spPr>
        <p:txBody>
          <a:bodyPr wrap="square" lIns="67489" tIns="35094" rIns="67489" bIns="35094">
            <a:noAutofit/>
          </a:bodyPr>
          <a:lstStyle>
            <a:defPPr>
              <a:defRPr lang="zh-CN"/>
            </a:defPPr>
            <a:lvl1pPr marL="0" algn="l" defTabSz="913765"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1pPr>
            <a:lvl2pPr marL="457200" algn="l" defTabSz="913765"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2pPr>
            <a:lvl3pPr marL="914400" algn="l" defTabSz="913765"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3pPr>
            <a:lvl4pPr marL="1371600" algn="l" defTabSz="913765"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4pPr>
            <a:lvl5pPr marL="1828800" algn="l" defTabSz="913765"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5pPr>
            <a:lvl6pPr marL="2286000" algn="l" defTabSz="913765"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6pPr>
            <a:lvl7pPr marL="2743200" algn="l" defTabSz="913765"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7pPr>
            <a:lvl8pPr marL="3200400" algn="l" defTabSz="913765"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8pPr>
            <a:lvl9pPr marL="3657600" algn="l" defTabSz="913765"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9pPr>
          </a:lstStyle>
          <a:p>
            <a:pPr>
              <a:lnSpc>
                <a:spcPct val="150000"/>
              </a:lnSpc>
            </a:pPr>
            <a:r>
              <a:rPr lang="zh-CN" altLang="en-US" sz="1350" dirty="0">
                <a:solidFill>
                  <a:srgbClr val="595959"/>
                </a:solidFill>
                <a:latin typeface="微软雅黑" panose="020B0503020204020204" pitchFamily="34" charset="-122"/>
              </a:rPr>
              <a:t>        </a:t>
            </a:r>
            <a:r>
              <a:rPr lang="en-US" altLang="zh-CN" sz="1350" dirty="0">
                <a:solidFill>
                  <a:srgbClr val="595959"/>
                </a:solidFill>
                <a:latin typeface="微软雅黑" panose="020B0503020204020204" pitchFamily="34" charset="-122"/>
              </a:rPr>
              <a:t>XML</a:t>
            </a:r>
            <a:r>
              <a:rPr lang="zh-CN" altLang="zh-CN" sz="1350" dirty="0">
                <a:solidFill>
                  <a:srgbClr val="595959"/>
                </a:solidFill>
                <a:latin typeface="微软雅黑" panose="020B0503020204020204" pitchFamily="34" charset="-122"/>
              </a:rPr>
              <a:t>文件包含了很多约束信息，如果自己动手去编写，不但浪费时间，还容易出错。</a:t>
            </a:r>
            <a:r>
              <a:rPr lang="en-US" altLang="zh-CN" sz="1350" dirty="0">
                <a:solidFill>
                  <a:srgbClr val="595959"/>
                </a:solidFill>
                <a:latin typeface="微软雅黑" panose="020B0503020204020204" pitchFamily="34" charset="-122"/>
              </a:rPr>
              <a:t>XML</a:t>
            </a:r>
            <a:r>
              <a:rPr lang="zh-CN" altLang="en-US" sz="1350" dirty="0">
                <a:solidFill>
                  <a:srgbClr val="595959"/>
                </a:solidFill>
                <a:latin typeface="微软雅黑" panose="020B0503020204020204" pitchFamily="34" charset="-122"/>
              </a:rPr>
              <a:t>的约束信息如下所示。</a:t>
            </a:r>
            <a:endParaRPr lang="en-US" altLang="zh-CN" sz="1350" dirty="0">
              <a:solidFill>
                <a:srgbClr val="595959"/>
              </a:solidFill>
              <a:latin typeface="微软雅黑" panose="020B0503020204020204" pitchFamily="34" charset="-122"/>
            </a:endParaRPr>
          </a:p>
          <a:p>
            <a:pPr>
              <a:lnSpc>
                <a:spcPct val="150000"/>
              </a:lnSpc>
            </a:pPr>
            <a:endParaRPr lang="en-US" altLang="zh-CN" sz="1350" dirty="0">
              <a:solidFill>
                <a:srgbClr val="595959"/>
              </a:solidFill>
              <a:latin typeface="微软雅黑" panose="020B0503020204020204" pitchFamily="34" charset="-122"/>
            </a:endParaRPr>
          </a:p>
          <a:p>
            <a:pPr>
              <a:lnSpc>
                <a:spcPct val="150000"/>
              </a:lnSpc>
            </a:pPr>
            <a:endParaRPr lang="en-US" altLang="zh-CN" sz="1350" dirty="0">
              <a:solidFill>
                <a:srgbClr val="595959"/>
              </a:solidFill>
              <a:latin typeface="微软雅黑" panose="020B0503020204020204" pitchFamily="34" charset="-122"/>
            </a:endParaRPr>
          </a:p>
          <a:p>
            <a:pPr>
              <a:lnSpc>
                <a:spcPct val="150000"/>
              </a:lnSpc>
            </a:pPr>
            <a:endParaRPr lang="en-US" altLang="zh-CN" sz="1350" dirty="0">
              <a:solidFill>
                <a:srgbClr val="595959"/>
              </a:solidFill>
              <a:latin typeface="微软雅黑" panose="020B0503020204020204" pitchFamily="34" charset="-122"/>
            </a:endParaRPr>
          </a:p>
          <a:p>
            <a:pPr>
              <a:lnSpc>
                <a:spcPct val="150000"/>
              </a:lnSpc>
            </a:pPr>
            <a:endParaRPr lang="en-US" altLang="zh-CN" sz="1350" dirty="0">
              <a:solidFill>
                <a:srgbClr val="595959"/>
              </a:solidFill>
              <a:latin typeface="微软雅黑" panose="020B0503020204020204" pitchFamily="34" charset="-122"/>
            </a:endParaRPr>
          </a:p>
          <a:p>
            <a:pPr>
              <a:lnSpc>
                <a:spcPct val="150000"/>
              </a:lnSpc>
            </a:pPr>
            <a:endParaRPr lang="en-US" altLang="zh-CN" sz="1350" dirty="0">
              <a:solidFill>
                <a:srgbClr val="595959"/>
              </a:solidFill>
              <a:latin typeface="微软雅黑" panose="020B0503020204020204" pitchFamily="34" charset="-122"/>
            </a:endParaRPr>
          </a:p>
          <a:p>
            <a:pPr>
              <a:lnSpc>
                <a:spcPct val="150000"/>
              </a:lnSpc>
            </a:pPr>
            <a:r>
              <a:rPr lang="zh-CN" altLang="en-US" sz="1350" dirty="0">
                <a:solidFill>
                  <a:srgbClr val="595959"/>
                </a:solidFill>
                <a:latin typeface="微软雅黑" panose="020B0503020204020204" pitchFamily="34" charset="-122"/>
              </a:rPr>
              <a:t>        其实</a:t>
            </a:r>
            <a:r>
              <a:rPr lang="zh-CN" altLang="zh-CN" sz="1350" dirty="0">
                <a:solidFill>
                  <a:srgbClr val="595959"/>
                </a:solidFill>
                <a:latin typeface="微软雅黑" panose="020B0503020204020204" pitchFamily="34" charset="-122"/>
              </a:rPr>
              <a:t>，在</a:t>
            </a:r>
            <a:r>
              <a:rPr lang="en-US" altLang="zh-CN" sz="1350" dirty="0">
                <a:solidFill>
                  <a:srgbClr val="595959"/>
                </a:solidFill>
                <a:latin typeface="微软雅黑" panose="020B0503020204020204" pitchFamily="34" charset="-122"/>
              </a:rPr>
              <a:t>Spring</a:t>
            </a:r>
            <a:r>
              <a:rPr lang="zh-CN" altLang="zh-CN" sz="1350" dirty="0">
                <a:solidFill>
                  <a:srgbClr val="595959"/>
                </a:solidFill>
                <a:latin typeface="微软雅黑" panose="020B0503020204020204" pitchFamily="34" charset="-122"/>
              </a:rPr>
              <a:t>的帮助文档中，就可以找到这些约束信息</a:t>
            </a:r>
            <a:r>
              <a:rPr lang="zh-CN" altLang="en-US" sz="1350" dirty="0">
                <a:solidFill>
                  <a:srgbClr val="595959"/>
                </a:solidFill>
                <a:latin typeface="微软雅黑" panose="020B0503020204020204" pitchFamily="34" charset="-122"/>
              </a:rPr>
              <a:t>。</a:t>
            </a:r>
            <a:r>
              <a:rPr lang="zh-CN" altLang="zh-CN" sz="1350" dirty="0">
                <a:solidFill>
                  <a:srgbClr val="595959"/>
                </a:solidFill>
                <a:latin typeface="微软雅黑" panose="020B0503020204020204" pitchFamily="34" charset="-122"/>
              </a:rPr>
              <a:t> </a:t>
            </a:r>
          </a:p>
        </p:txBody>
      </p:sp>
      <p:sp>
        <p:nvSpPr>
          <p:cNvPr id="18" name="圆角矩形 17"/>
          <p:cNvSpPr/>
          <p:nvPr/>
        </p:nvSpPr>
        <p:spPr>
          <a:xfrm>
            <a:off x="977291" y="1763263"/>
            <a:ext cx="7345680" cy="2884937"/>
          </a:xfrm>
          <a:prstGeom prst="roundRect">
            <a:avLst>
              <a:gd name="adj" fmla="val 0"/>
            </a:avLst>
          </a:pr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矩形 93"/>
          <p:cNvSpPr/>
          <p:nvPr/>
        </p:nvSpPr>
        <p:spPr>
          <a:xfrm>
            <a:off x="939624" y="1718699"/>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93"/>
          <p:cNvSpPr/>
          <p:nvPr/>
        </p:nvSpPr>
        <p:spPr>
          <a:xfrm rot="10800000">
            <a:off x="8084232" y="4403142"/>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2" name="图片 11"/>
          <p:cNvPicPr>
            <a:picLocks noChangeAspect="1"/>
          </p:cNvPicPr>
          <p:nvPr/>
        </p:nvPicPr>
        <p:blipFill>
          <a:blip r:embed="rId6"/>
          <a:stretch>
            <a:fillRect/>
          </a:stretch>
        </p:blipFill>
        <p:spPr>
          <a:xfrm>
            <a:off x="1988781" y="2590800"/>
            <a:ext cx="5259744" cy="1560284"/>
          </a:xfrm>
          <a:prstGeom prst="rect">
            <a:avLst/>
          </a:prstGeom>
        </p:spPr>
      </p:pic>
      <p:sp>
        <p:nvSpPr>
          <p:cNvPr id="2" name="文本框 1"/>
          <p:cNvSpPr txBox="1"/>
          <p:nvPr/>
        </p:nvSpPr>
        <p:spPr>
          <a:xfrm>
            <a:off x="2057738" y="2638425"/>
            <a:ext cx="5259744" cy="1444691"/>
          </a:xfrm>
          <a:prstGeom prst="rect">
            <a:avLst/>
          </a:prstGeom>
          <a:noFill/>
        </p:spPr>
        <p:txBody>
          <a:bodyPr wrap="square" rtlCol="0">
            <a:spAutoFit/>
          </a:bodyPr>
          <a:lstStyle/>
          <a:p>
            <a:pPr lvl="0" fontAlgn="base">
              <a:lnSpc>
                <a:spcPct val="150000"/>
              </a:lnSpc>
            </a:pPr>
            <a:r>
              <a:rPr lang="en-US" altLang="zh-CN" sz="1200" dirty="0">
                <a:solidFill>
                  <a:srgbClr val="595959"/>
                </a:solidFill>
                <a:latin typeface="微软雅黑" panose="020B0503020204020204" pitchFamily="34" charset="-122"/>
                <a:ea typeface="微软雅黑" panose="020B0503020204020204" pitchFamily="34" charset="-122"/>
                <a:cs typeface="+mn-ea"/>
              </a:rPr>
              <a:t>&lt;beans </a:t>
            </a:r>
            <a:r>
              <a:rPr lang="en-US" altLang="zh-CN" sz="1200" dirty="0" err="1">
                <a:solidFill>
                  <a:srgbClr val="1369B2"/>
                </a:solidFill>
                <a:latin typeface="微软雅黑" panose="020B0503020204020204" pitchFamily="34" charset="-122"/>
                <a:ea typeface="微软雅黑" panose="020B0503020204020204" pitchFamily="34" charset="-122"/>
                <a:cs typeface="+mn-ea"/>
              </a:rPr>
              <a:t>xmlns</a:t>
            </a:r>
            <a:r>
              <a:rPr lang="en-US" altLang="zh-CN" sz="1200" dirty="0">
                <a:solidFill>
                  <a:srgbClr val="595959"/>
                </a:solidFill>
                <a:latin typeface="微软雅黑" panose="020B0503020204020204" pitchFamily="34" charset="-122"/>
                <a:ea typeface="微软雅黑" panose="020B0503020204020204" pitchFamily="34" charset="-122"/>
                <a:cs typeface="+mn-ea"/>
              </a:rPr>
              <a:t>="http://</a:t>
            </a:r>
            <a:r>
              <a:rPr lang="en-US" altLang="zh-CN" sz="1200" dirty="0" err="1">
                <a:solidFill>
                  <a:srgbClr val="595959"/>
                </a:solidFill>
                <a:latin typeface="微软雅黑" panose="020B0503020204020204" pitchFamily="34" charset="-122"/>
                <a:ea typeface="微软雅黑" panose="020B0503020204020204" pitchFamily="34" charset="-122"/>
                <a:cs typeface="+mn-ea"/>
              </a:rPr>
              <a:t>www.springframework.org</a:t>
            </a:r>
            <a:r>
              <a:rPr lang="en-US" altLang="zh-CN" sz="1200" dirty="0">
                <a:solidFill>
                  <a:srgbClr val="595959"/>
                </a:solidFill>
                <a:latin typeface="微软雅黑" panose="020B0503020204020204" pitchFamily="34" charset="-122"/>
                <a:ea typeface="微软雅黑" panose="020B0503020204020204" pitchFamily="34" charset="-122"/>
                <a:cs typeface="+mn-ea"/>
              </a:rPr>
              <a:t>/schema/beans"</a:t>
            </a:r>
            <a:endParaRPr lang="zh-CN" altLang="zh-CN" sz="1200" dirty="0">
              <a:solidFill>
                <a:srgbClr val="595959"/>
              </a:solidFill>
              <a:latin typeface="微软雅黑" panose="020B0503020204020204" pitchFamily="34" charset="-122"/>
              <a:ea typeface="微软雅黑" panose="020B0503020204020204" pitchFamily="34" charset="-122"/>
              <a:cs typeface="+mn-ea"/>
            </a:endParaRPr>
          </a:p>
          <a:p>
            <a:pPr lvl="0" fontAlgn="base">
              <a:lnSpc>
                <a:spcPct val="150000"/>
              </a:lnSpc>
            </a:pPr>
            <a:r>
              <a:rPr lang="en-US" altLang="zh-CN" sz="1200" dirty="0">
                <a:solidFill>
                  <a:srgbClr val="595959"/>
                </a:solidFill>
                <a:latin typeface="微软雅黑" panose="020B0503020204020204" pitchFamily="34" charset="-122"/>
                <a:ea typeface="微软雅黑" panose="020B0503020204020204" pitchFamily="34" charset="-122"/>
                <a:cs typeface="+mn-ea"/>
              </a:rPr>
              <a:t>       </a:t>
            </a:r>
            <a:r>
              <a:rPr lang="en-US" altLang="zh-CN" sz="1200" dirty="0" err="1">
                <a:solidFill>
                  <a:srgbClr val="1369B2"/>
                </a:solidFill>
                <a:latin typeface="微软雅黑" panose="020B0503020204020204" pitchFamily="34" charset="-122"/>
                <a:ea typeface="微软雅黑" panose="020B0503020204020204" pitchFamily="34" charset="-122"/>
                <a:cs typeface="+mn-ea"/>
              </a:rPr>
              <a:t>xmlns:xsi</a:t>
            </a:r>
            <a:r>
              <a:rPr lang="en-US" altLang="zh-CN" sz="1200" dirty="0">
                <a:solidFill>
                  <a:srgbClr val="595959"/>
                </a:solidFill>
                <a:latin typeface="微软雅黑" panose="020B0503020204020204" pitchFamily="34" charset="-122"/>
                <a:ea typeface="微软雅黑" panose="020B0503020204020204" pitchFamily="34" charset="-122"/>
                <a:cs typeface="+mn-ea"/>
              </a:rPr>
              <a:t>=“http://www.w3.org/2001/</a:t>
            </a:r>
            <a:r>
              <a:rPr lang="en-US" altLang="zh-CN" sz="1200" dirty="0" err="1">
                <a:solidFill>
                  <a:srgbClr val="595959"/>
                </a:solidFill>
                <a:latin typeface="微软雅黑" panose="020B0503020204020204" pitchFamily="34" charset="-122"/>
                <a:ea typeface="微软雅黑" panose="020B0503020204020204" pitchFamily="34" charset="-122"/>
                <a:cs typeface="+mn-ea"/>
              </a:rPr>
              <a:t>XMLSchema</a:t>
            </a:r>
            <a:r>
              <a:rPr lang="en-US" altLang="zh-CN" sz="1200" dirty="0">
                <a:solidFill>
                  <a:srgbClr val="595959"/>
                </a:solidFill>
                <a:latin typeface="微软雅黑" panose="020B0503020204020204" pitchFamily="34" charset="-122"/>
                <a:ea typeface="微软雅黑" panose="020B0503020204020204" pitchFamily="34" charset="-122"/>
                <a:cs typeface="+mn-ea"/>
              </a:rPr>
              <a:t>-instance” </a:t>
            </a:r>
            <a:r>
              <a:rPr lang="en-US" altLang="zh-CN" sz="1200" dirty="0" err="1">
                <a:solidFill>
                  <a:srgbClr val="1369B2"/>
                </a:solidFill>
                <a:latin typeface="微软雅黑" panose="020B0503020204020204" pitchFamily="34" charset="-122"/>
                <a:ea typeface="微软雅黑" panose="020B0503020204020204" pitchFamily="34" charset="-122"/>
                <a:cs typeface="+mn-ea"/>
              </a:rPr>
              <a:t>xsi:schemaLocation</a:t>
            </a:r>
            <a:r>
              <a:rPr lang="en-US" altLang="zh-CN" sz="1200" dirty="0">
                <a:solidFill>
                  <a:srgbClr val="595959"/>
                </a:solidFill>
                <a:latin typeface="微软雅黑" panose="020B0503020204020204" pitchFamily="34" charset="-122"/>
                <a:ea typeface="微软雅黑" panose="020B0503020204020204" pitchFamily="34" charset="-122"/>
                <a:cs typeface="+mn-ea"/>
              </a:rPr>
              <a:t>=“http://</a:t>
            </a:r>
            <a:r>
              <a:rPr lang="en-US" altLang="zh-CN" sz="1200" dirty="0" err="1">
                <a:solidFill>
                  <a:srgbClr val="595959"/>
                </a:solidFill>
                <a:latin typeface="微软雅黑" panose="020B0503020204020204" pitchFamily="34" charset="-122"/>
                <a:ea typeface="微软雅黑" panose="020B0503020204020204" pitchFamily="34" charset="-122"/>
                <a:cs typeface="+mn-ea"/>
              </a:rPr>
              <a:t>www.springframework.org</a:t>
            </a:r>
            <a:r>
              <a:rPr lang="en-US" altLang="zh-CN" sz="1200" dirty="0">
                <a:solidFill>
                  <a:srgbClr val="595959"/>
                </a:solidFill>
                <a:latin typeface="微软雅黑" panose="020B0503020204020204" pitchFamily="34" charset="-122"/>
                <a:ea typeface="微软雅黑" panose="020B0503020204020204" pitchFamily="34" charset="-122"/>
                <a:cs typeface="+mn-ea"/>
              </a:rPr>
              <a:t>/schema/beans</a:t>
            </a:r>
            <a:r>
              <a:rPr lang="zh-CN" altLang="en-US" sz="1200" dirty="0">
                <a:solidFill>
                  <a:srgbClr val="595959"/>
                </a:solidFill>
                <a:latin typeface="微软雅黑" panose="020B0503020204020204" pitchFamily="34" charset="-122"/>
                <a:ea typeface="微软雅黑" panose="020B0503020204020204" pitchFamily="34" charset="-122"/>
                <a:cs typeface="+mn-ea"/>
              </a:rPr>
              <a:t> </a:t>
            </a:r>
            <a:r>
              <a:rPr lang="en-US" altLang="zh-CN" sz="1200" dirty="0">
                <a:solidFill>
                  <a:srgbClr val="595959"/>
                </a:solidFill>
                <a:latin typeface="微软雅黑" panose="020B0503020204020204" pitchFamily="34" charset="-122"/>
                <a:ea typeface="微软雅黑" panose="020B0503020204020204" pitchFamily="34" charset="-122"/>
                <a:cs typeface="+mn-ea"/>
              </a:rPr>
              <a:t>http://</a:t>
            </a:r>
            <a:r>
              <a:rPr lang="en-US" altLang="zh-CN" sz="1200" dirty="0" err="1">
                <a:solidFill>
                  <a:srgbClr val="595959"/>
                </a:solidFill>
                <a:latin typeface="微软雅黑" panose="020B0503020204020204" pitchFamily="34" charset="-122"/>
                <a:ea typeface="微软雅黑" panose="020B0503020204020204" pitchFamily="34" charset="-122"/>
                <a:cs typeface="+mn-ea"/>
              </a:rPr>
              <a:t>www.springframework.org</a:t>
            </a:r>
            <a:r>
              <a:rPr lang="en-US" altLang="zh-CN" sz="1200" dirty="0">
                <a:solidFill>
                  <a:srgbClr val="595959"/>
                </a:solidFill>
                <a:latin typeface="微软雅黑" panose="020B0503020204020204" pitchFamily="34" charset="-122"/>
                <a:ea typeface="微软雅黑" panose="020B0503020204020204" pitchFamily="34" charset="-122"/>
                <a:cs typeface="+mn-ea"/>
              </a:rPr>
              <a:t>/schema/beans/spring-</a:t>
            </a:r>
            <a:r>
              <a:rPr lang="en-US" altLang="zh-CN" sz="1200" dirty="0" err="1">
                <a:solidFill>
                  <a:srgbClr val="595959"/>
                </a:solidFill>
                <a:latin typeface="微软雅黑" panose="020B0503020204020204" pitchFamily="34" charset="-122"/>
                <a:ea typeface="微软雅黑" panose="020B0503020204020204" pitchFamily="34" charset="-122"/>
                <a:cs typeface="+mn-ea"/>
              </a:rPr>
              <a:t>beans.xsd</a:t>
            </a:r>
            <a:r>
              <a:rPr lang="en-US" altLang="zh-CN" sz="1200" dirty="0">
                <a:solidFill>
                  <a:srgbClr val="595959"/>
                </a:solidFill>
                <a:latin typeface="微软雅黑" panose="020B0503020204020204" pitchFamily="34" charset="-122"/>
                <a:ea typeface="微软雅黑" panose="020B0503020204020204" pitchFamily="34" charset="-122"/>
                <a:cs typeface="+mn-ea"/>
              </a:rPr>
              <a:t>"&gt;</a:t>
            </a:r>
            <a:endParaRPr lang="zh-CN" altLang="zh-CN" sz="1200"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p:transition spd="med">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857881" y="200200"/>
            <a:ext cx="2537977" cy="379477"/>
          </a:xfrm>
          <a:prstGeom prst="rect">
            <a:avLst/>
          </a:prstGeom>
        </p:spPr>
        <p:txBody>
          <a:bodyPr lIns="0" tIns="45719" rIns="0" bIns="45719"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1800" b="1" dirty="0">
                <a:solidFill>
                  <a:srgbClr val="595959"/>
                </a:solidFill>
                <a:latin typeface="微软雅黑" panose="020B0503020204020204" pitchFamily="34" charset="-122"/>
                <a:ea typeface="微软雅黑" panose="020B0503020204020204" pitchFamily="34" charset="-122"/>
                <a:cs typeface="+mn-ea"/>
                <a:sym typeface="+mn-lt"/>
              </a:rPr>
              <a:t>1.2  Spring</a:t>
            </a:r>
            <a:r>
              <a:rPr lang="zh-CN" altLang="en-US" sz="1800" b="1" dirty="0">
                <a:solidFill>
                  <a:srgbClr val="595959"/>
                </a:solidFill>
                <a:latin typeface="微软雅黑" panose="020B0503020204020204" pitchFamily="34" charset="-122"/>
                <a:ea typeface="微软雅黑" panose="020B0503020204020204" pitchFamily="34" charset="-122"/>
                <a:cs typeface="+mn-ea"/>
                <a:sym typeface="+mn-lt"/>
              </a:rPr>
              <a:t>的入门程序</a:t>
            </a:r>
            <a:endParaRPr lang="en-GB" altLang="zh-CN" sz="1800" b="1" dirty="0">
              <a:solidFill>
                <a:srgbClr val="595959"/>
              </a:solidFill>
              <a:latin typeface="微软雅黑" panose="020B0503020204020204" pitchFamily="34" charset="-122"/>
              <a:ea typeface="微软雅黑" panose="020B0503020204020204" pitchFamily="34" charset="-122"/>
              <a:cs typeface="+mn-ea"/>
              <a:sym typeface="+mn-lt"/>
            </a:endParaRPr>
          </a:p>
        </p:txBody>
      </p:sp>
      <p:cxnSp>
        <p:nvCxnSpPr>
          <p:cNvPr id="7" name="直接连接符 27"/>
          <p:cNvCxnSpPr/>
          <p:nvPr/>
        </p:nvCxnSpPr>
        <p:spPr>
          <a:xfrm>
            <a:off x="1342244" y="1114654"/>
            <a:ext cx="0" cy="3430091"/>
          </a:xfrm>
          <a:prstGeom prst="line">
            <a:avLst/>
          </a:prstGeom>
          <a:ln w="15875">
            <a:solidFill>
              <a:srgbClr val="414146"/>
            </a:solidFill>
            <a:prstDash val="dashDot"/>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297815" y="2098077"/>
            <a:ext cx="88858" cy="8885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9" name="椭圆 8"/>
          <p:cNvSpPr/>
          <p:nvPr/>
        </p:nvSpPr>
        <p:spPr>
          <a:xfrm>
            <a:off x="1297815" y="2825793"/>
            <a:ext cx="88858" cy="8885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10" name="椭圆 9"/>
          <p:cNvSpPr/>
          <p:nvPr/>
        </p:nvSpPr>
        <p:spPr>
          <a:xfrm>
            <a:off x="1297815" y="3509079"/>
            <a:ext cx="88858" cy="8885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12" name="1"/>
          <p:cNvSpPr txBox="1"/>
          <p:nvPr>
            <p:custDataLst>
              <p:tags r:id="rId1"/>
            </p:custDataLst>
          </p:nvPr>
        </p:nvSpPr>
        <p:spPr>
          <a:xfrm>
            <a:off x="3128970" y="840156"/>
            <a:ext cx="3574717" cy="369332"/>
          </a:xfrm>
          <a:prstGeom prst="rect">
            <a:avLst/>
          </a:prstGeom>
          <a:noFill/>
          <a:ln>
            <a:noFill/>
          </a:ln>
        </p:spPr>
        <p:txBody>
          <a:bodyPr wrap="square" rtlCol="0">
            <a:spAutoFit/>
          </a:bodyPr>
          <a:lstStyle/>
          <a:p>
            <a:pPr algn="ctr" defTabSz="342900">
              <a:defRPr/>
            </a:pPr>
            <a:r>
              <a:rPr lang="en-US" altLang="zh-CN" b="1" kern="0" dirty="0">
                <a:solidFill>
                  <a:srgbClr val="0070C0"/>
                </a:solidFill>
                <a:latin typeface="微软雅黑" panose="020B0503020204020204" pitchFamily="34" charset="-122"/>
                <a:ea typeface="微软雅黑" panose="020B0503020204020204" pitchFamily="34" charset="-122"/>
                <a:sym typeface="+mn-lt"/>
              </a:rPr>
              <a:t>Spring</a:t>
            </a:r>
            <a:r>
              <a:rPr lang="zh-CN" altLang="en-US" b="1" kern="0" dirty="0">
                <a:solidFill>
                  <a:srgbClr val="0070C0"/>
                </a:solidFill>
                <a:latin typeface="微软雅黑" panose="020B0503020204020204" pitchFamily="34" charset="-122"/>
                <a:ea typeface="微软雅黑" panose="020B0503020204020204" pitchFamily="34" charset="-122"/>
                <a:sym typeface="+mn-lt"/>
              </a:rPr>
              <a:t>帮助文档获取约束信息</a:t>
            </a:r>
          </a:p>
        </p:txBody>
      </p:sp>
      <p:grpSp>
        <p:nvGrpSpPr>
          <p:cNvPr id="17" name="组合 16"/>
          <p:cNvGrpSpPr/>
          <p:nvPr/>
        </p:nvGrpSpPr>
        <p:grpSpPr>
          <a:xfrm>
            <a:off x="32725" y="1949011"/>
            <a:ext cx="1238861" cy="389706"/>
            <a:chOff x="43634" y="2141478"/>
            <a:chExt cx="1651814" cy="519607"/>
          </a:xfrm>
        </p:grpSpPr>
        <p:sp>
          <p:nvSpPr>
            <p:cNvPr id="18" name="箭头: 五边形 31"/>
            <p:cNvSpPr/>
            <p:nvPr/>
          </p:nvSpPr>
          <p:spPr>
            <a:xfrm>
              <a:off x="57150" y="2141478"/>
              <a:ext cx="1638298" cy="515997"/>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19" name="文本框 30"/>
            <p:cNvSpPr txBox="1"/>
            <p:nvPr/>
          </p:nvSpPr>
          <p:spPr>
            <a:xfrm>
              <a:off x="43634" y="2168643"/>
              <a:ext cx="1490650" cy="492442"/>
            </a:xfrm>
            <a:prstGeom prst="rect">
              <a:avLst/>
            </a:prstGeom>
            <a:noFill/>
          </p:spPr>
          <p:txBody>
            <a:bodyPr wrap="square" rtlCol="0">
              <a:spAutoFit/>
            </a:bodyPr>
            <a:lstStyle/>
            <a:p>
              <a:pPr algn="ctr"/>
              <a:r>
                <a:rPr lang="zh-CN" altLang="en-US" dirty="0">
                  <a:solidFill>
                    <a:schemeClr val="bg1"/>
                  </a:solidFill>
                  <a:latin typeface="+mn-ea"/>
                </a:rPr>
                <a:t>步骤</a:t>
              </a:r>
              <a:r>
                <a:rPr lang="en-US" altLang="zh-CN" dirty="0">
                  <a:solidFill>
                    <a:schemeClr val="bg1"/>
                  </a:solidFill>
                  <a:latin typeface="+mn-ea"/>
                </a:rPr>
                <a:t>1</a:t>
              </a:r>
              <a:endParaRPr lang="zh-CN" altLang="en-US" dirty="0">
                <a:solidFill>
                  <a:schemeClr val="bg1"/>
                </a:solidFill>
                <a:latin typeface="+mn-ea"/>
              </a:endParaRPr>
            </a:p>
          </p:txBody>
        </p:sp>
      </p:grpSp>
      <p:sp>
        <p:nvSpPr>
          <p:cNvPr id="20" name="文本框 32"/>
          <p:cNvSpPr txBox="1"/>
          <p:nvPr/>
        </p:nvSpPr>
        <p:spPr>
          <a:xfrm>
            <a:off x="0" y="2668337"/>
            <a:ext cx="1220125" cy="369332"/>
          </a:xfrm>
          <a:prstGeom prst="rect">
            <a:avLst/>
          </a:prstGeom>
          <a:noFill/>
        </p:spPr>
        <p:txBody>
          <a:bodyPr wrap="square" rtlCol="0">
            <a:spAutoFit/>
          </a:bodyPr>
          <a:lstStyle/>
          <a:p>
            <a:pPr algn="ctr"/>
            <a:r>
              <a:rPr lang="zh-CN" altLang="en-US" dirty="0">
                <a:latin typeface="+mn-ea"/>
              </a:rPr>
              <a:t>步骤</a:t>
            </a:r>
            <a:r>
              <a:rPr lang="en-US" altLang="zh-CN" dirty="0">
                <a:latin typeface="+mn-ea"/>
              </a:rPr>
              <a:t>2</a:t>
            </a:r>
            <a:endParaRPr lang="zh-CN" altLang="en-US" dirty="0">
              <a:latin typeface="+mn-ea"/>
            </a:endParaRPr>
          </a:p>
        </p:txBody>
      </p:sp>
      <p:sp>
        <p:nvSpPr>
          <p:cNvPr id="21" name="文本框 34"/>
          <p:cNvSpPr txBox="1"/>
          <p:nvPr/>
        </p:nvSpPr>
        <p:spPr>
          <a:xfrm>
            <a:off x="-1564" y="3346917"/>
            <a:ext cx="1220125" cy="369332"/>
          </a:xfrm>
          <a:prstGeom prst="rect">
            <a:avLst/>
          </a:prstGeom>
          <a:noFill/>
        </p:spPr>
        <p:txBody>
          <a:bodyPr wrap="square" rtlCol="0">
            <a:spAutoFit/>
          </a:bodyPr>
          <a:lstStyle/>
          <a:p>
            <a:pPr algn="ctr"/>
            <a:r>
              <a:rPr lang="zh-CN" altLang="en-US" dirty="0">
                <a:latin typeface="+mn-ea"/>
              </a:rPr>
              <a:t>步骤</a:t>
            </a:r>
            <a:r>
              <a:rPr lang="en-US" altLang="zh-CN" dirty="0">
                <a:latin typeface="+mn-ea"/>
              </a:rPr>
              <a:t>3</a:t>
            </a:r>
            <a:endParaRPr lang="zh-CN" altLang="en-US" dirty="0">
              <a:latin typeface="+mn-ea"/>
            </a:endParaRPr>
          </a:p>
        </p:txBody>
      </p:sp>
      <p:sp>
        <p:nvSpPr>
          <p:cNvPr id="23" name="文本框 18"/>
          <p:cNvSpPr txBox="1"/>
          <p:nvPr>
            <p:custDataLst>
              <p:tags r:id="rId2"/>
            </p:custDataLst>
          </p:nvPr>
        </p:nvSpPr>
        <p:spPr>
          <a:xfrm>
            <a:off x="1791293" y="1494829"/>
            <a:ext cx="6525117" cy="649382"/>
          </a:xfrm>
          <a:prstGeom prst="rect">
            <a:avLst/>
          </a:prstGeom>
          <a:noFill/>
        </p:spPr>
        <p:txBody>
          <a:bodyPr wrap="square" lIns="67489" tIns="35094" rIns="67489" bIns="35094">
            <a:noAutofit/>
          </a:bodyPr>
          <a:lstStyle>
            <a:defPPr>
              <a:defRPr lang="zh-CN"/>
            </a:defPPr>
            <a:lvl1pPr marL="0" algn="l" defTabSz="913765"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1pPr>
            <a:lvl2pPr marL="457200" algn="l" defTabSz="913765"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2pPr>
            <a:lvl3pPr marL="914400" algn="l" defTabSz="913765"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3pPr>
            <a:lvl4pPr marL="1371600" algn="l" defTabSz="913765"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4pPr>
            <a:lvl5pPr marL="1828800" algn="l" defTabSz="913765"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5pPr>
            <a:lvl6pPr marL="2286000" algn="l" defTabSz="913765"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6pPr>
            <a:lvl7pPr marL="2743200" algn="l" defTabSz="913765"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7pPr>
            <a:lvl8pPr marL="3200400" algn="l" defTabSz="913765"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8pPr>
            <a:lvl9pPr marL="3657600" algn="l" defTabSz="913765"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9pPr>
          </a:lstStyle>
          <a:p>
            <a:pPr>
              <a:lnSpc>
                <a:spcPct val="150000"/>
              </a:lnSpc>
            </a:pPr>
            <a:r>
              <a:rPr lang="zh-CN" altLang="zh-CN" sz="1350" dirty="0">
                <a:solidFill>
                  <a:srgbClr val="595959"/>
                </a:solidFill>
                <a:latin typeface="微软雅黑" panose="020B0503020204020204" pitchFamily="34" charset="-122"/>
              </a:rPr>
              <a:t>打开</a:t>
            </a:r>
            <a:r>
              <a:rPr lang="en-US" altLang="zh-CN" sz="1350" dirty="0">
                <a:solidFill>
                  <a:srgbClr val="595959"/>
                </a:solidFill>
                <a:latin typeface="微软雅黑" panose="020B0503020204020204" pitchFamily="34" charset="-122"/>
              </a:rPr>
              <a:t>Spring</a:t>
            </a:r>
            <a:r>
              <a:rPr lang="zh-CN" altLang="en-US" sz="1350" dirty="0">
                <a:solidFill>
                  <a:srgbClr val="595959"/>
                </a:solidFill>
                <a:latin typeface="微软雅黑" panose="020B0503020204020204" pitchFamily="34" charset="-122"/>
              </a:rPr>
              <a:t>目录结构下的</a:t>
            </a:r>
            <a:r>
              <a:rPr lang="en-US" altLang="zh-CN" sz="1350" dirty="0">
                <a:solidFill>
                  <a:srgbClr val="595959"/>
                </a:solidFill>
                <a:latin typeface="微软雅黑" panose="020B0503020204020204" pitchFamily="34" charset="-122"/>
              </a:rPr>
              <a:t>docs</a:t>
            </a:r>
            <a:r>
              <a:rPr lang="zh-CN" altLang="en-US" sz="1350" dirty="0">
                <a:solidFill>
                  <a:srgbClr val="595959"/>
                </a:solidFill>
                <a:latin typeface="微软雅黑" panose="020B0503020204020204" pitchFamily="34" charset="-122"/>
              </a:rPr>
              <a:t>文件夹</a:t>
            </a:r>
            <a:r>
              <a:rPr lang="zh-CN" altLang="zh-CN" sz="1350" dirty="0">
                <a:solidFill>
                  <a:srgbClr val="595959"/>
                </a:solidFill>
                <a:latin typeface="微软雅黑" panose="020B0503020204020204" pitchFamily="34" charset="-122"/>
              </a:rPr>
              <a:t>，在</a:t>
            </a:r>
            <a:r>
              <a:rPr lang="en-US" altLang="zh-CN" sz="1350" dirty="0">
                <a:solidFill>
                  <a:srgbClr val="595959"/>
                </a:solidFill>
                <a:latin typeface="微软雅黑" panose="020B0503020204020204" pitchFamily="34" charset="-122"/>
              </a:rPr>
              <a:t>spring-framework-reference</a:t>
            </a:r>
            <a:r>
              <a:rPr lang="zh-CN" altLang="zh-CN" sz="1350" dirty="0">
                <a:solidFill>
                  <a:srgbClr val="595959"/>
                </a:solidFill>
                <a:latin typeface="微软雅黑" panose="020B0503020204020204" pitchFamily="34" charset="-122"/>
              </a:rPr>
              <a:t>文件夹的</a:t>
            </a:r>
            <a:r>
              <a:rPr lang="en-US" altLang="zh-CN" sz="1350" dirty="0">
                <a:solidFill>
                  <a:srgbClr val="595959"/>
                </a:solidFill>
                <a:latin typeface="微软雅黑" panose="020B0503020204020204" pitchFamily="34" charset="-122"/>
              </a:rPr>
              <a:t>Spring</a:t>
            </a:r>
            <a:r>
              <a:rPr lang="zh-CN" altLang="zh-CN" sz="1350" dirty="0">
                <a:solidFill>
                  <a:srgbClr val="595959"/>
                </a:solidFill>
                <a:latin typeface="微软雅黑" panose="020B0503020204020204" pitchFamily="34" charset="-122"/>
              </a:rPr>
              <a:t>的参考文件目录下找到</a:t>
            </a:r>
            <a:r>
              <a:rPr lang="en-US" altLang="zh-CN" sz="1350" dirty="0" err="1">
                <a:solidFill>
                  <a:srgbClr val="595959"/>
                </a:solidFill>
                <a:latin typeface="微软雅黑" panose="020B0503020204020204" pitchFamily="34" charset="-122"/>
              </a:rPr>
              <a:t>index.html</a:t>
            </a:r>
            <a:r>
              <a:rPr lang="zh-CN" altLang="zh-CN" sz="1350" dirty="0">
                <a:solidFill>
                  <a:srgbClr val="595959"/>
                </a:solidFill>
                <a:latin typeface="微软雅黑" panose="020B0503020204020204" pitchFamily="34" charset="-122"/>
              </a:rPr>
              <a:t>文件</a:t>
            </a:r>
            <a:r>
              <a:rPr lang="zh-CN" altLang="en-US" sz="1350" dirty="0">
                <a:solidFill>
                  <a:srgbClr val="595959"/>
                </a:solidFill>
                <a:latin typeface="微软雅黑" panose="020B0503020204020204" pitchFamily="34" charset="-122"/>
              </a:rPr>
              <a:t>。</a:t>
            </a:r>
            <a:r>
              <a:rPr lang="zh-CN" altLang="zh-CN" sz="1350" dirty="0">
                <a:solidFill>
                  <a:srgbClr val="595959"/>
                </a:solidFill>
                <a:latin typeface="微软雅黑" panose="020B0503020204020204" pitchFamily="34" charset="-122"/>
              </a:rPr>
              <a:t> </a:t>
            </a:r>
          </a:p>
        </p:txBody>
      </p:sp>
      <p:pic>
        <p:nvPicPr>
          <p:cNvPr id="15" name="图片 14"/>
          <p:cNvPicPr/>
          <p:nvPr/>
        </p:nvPicPr>
        <p:blipFill>
          <a:blip r:embed="rId5">
            <a:extLst>
              <a:ext uri="{28A0092B-C50C-407E-A947-70E740481C1C}">
                <a14:useLocalDpi xmlns:a14="http://schemas.microsoft.com/office/drawing/2010/main" val="0"/>
              </a:ext>
            </a:extLst>
          </a:blip>
          <a:srcRect/>
          <a:stretch>
            <a:fillRect/>
          </a:stretch>
        </p:blipFill>
        <p:spPr bwMode="auto">
          <a:xfrm>
            <a:off x="2555776" y="2186936"/>
            <a:ext cx="4968550" cy="2833086"/>
          </a:xfrm>
          <a:prstGeom prst="rect">
            <a:avLst/>
          </a:prstGeom>
          <a:noFill/>
          <a:ln>
            <a:noFill/>
          </a:ln>
        </p:spPr>
      </p:pic>
    </p:spTree>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857881" y="200200"/>
            <a:ext cx="2594253" cy="379477"/>
          </a:xfrm>
          <a:prstGeom prst="rect">
            <a:avLst/>
          </a:prstGeom>
        </p:spPr>
        <p:txBody>
          <a:bodyPr lIns="0" tIns="45719" rIns="0" bIns="45719"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1800" b="1" dirty="0">
                <a:solidFill>
                  <a:srgbClr val="595959"/>
                </a:solidFill>
                <a:latin typeface="微软雅黑" panose="020B0503020204020204" pitchFamily="34" charset="-122"/>
                <a:ea typeface="微软雅黑" panose="020B0503020204020204" pitchFamily="34" charset="-122"/>
                <a:cs typeface="+mn-ea"/>
                <a:sym typeface="+mn-lt"/>
              </a:rPr>
              <a:t>1.2  Spring</a:t>
            </a:r>
            <a:r>
              <a:rPr lang="zh-CN" altLang="en-US" sz="1800" b="1" dirty="0">
                <a:solidFill>
                  <a:srgbClr val="595959"/>
                </a:solidFill>
                <a:latin typeface="微软雅黑" panose="020B0503020204020204" pitchFamily="34" charset="-122"/>
                <a:ea typeface="微软雅黑" panose="020B0503020204020204" pitchFamily="34" charset="-122"/>
                <a:cs typeface="+mn-ea"/>
                <a:sym typeface="+mn-lt"/>
              </a:rPr>
              <a:t>的入门程序</a:t>
            </a:r>
            <a:endParaRPr lang="en-GB" altLang="zh-CN" sz="1800" b="1" dirty="0">
              <a:solidFill>
                <a:srgbClr val="595959"/>
              </a:solidFill>
              <a:latin typeface="微软雅黑" panose="020B0503020204020204" pitchFamily="34" charset="-122"/>
              <a:ea typeface="微软雅黑" panose="020B0503020204020204" pitchFamily="34" charset="-122"/>
              <a:cs typeface="+mn-ea"/>
              <a:sym typeface="+mn-lt"/>
            </a:endParaRPr>
          </a:p>
        </p:txBody>
      </p:sp>
      <p:cxnSp>
        <p:nvCxnSpPr>
          <p:cNvPr id="7" name="直接连接符 27"/>
          <p:cNvCxnSpPr/>
          <p:nvPr/>
        </p:nvCxnSpPr>
        <p:spPr>
          <a:xfrm>
            <a:off x="1342244" y="1114654"/>
            <a:ext cx="0" cy="3430091"/>
          </a:xfrm>
          <a:prstGeom prst="line">
            <a:avLst/>
          </a:prstGeom>
          <a:ln w="15875">
            <a:solidFill>
              <a:srgbClr val="414146"/>
            </a:solidFill>
            <a:prstDash val="dashDot"/>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297815" y="2098077"/>
            <a:ext cx="88858" cy="8885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9" name="椭圆 8"/>
          <p:cNvSpPr/>
          <p:nvPr/>
        </p:nvSpPr>
        <p:spPr>
          <a:xfrm>
            <a:off x="1297815" y="2825793"/>
            <a:ext cx="88858" cy="8885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10" name="椭圆 9"/>
          <p:cNvSpPr/>
          <p:nvPr/>
        </p:nvSpPr>
        <p:spPr>
          <a:xfrm>
            <a:off x="1297815" y="3509079"/>
            <a:ext cx="88858" cy="8885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12" name="1"/>
          <p:cNvSpPr txBox="1"/>
          <p:nvPr>
            <p:custDataLst>
              <p:tags r:id="rId1"/>
            </p:custDataLst>
          </p:nvPr>
        </p:nvSpPr>
        <p:spPr>
          <a:xfrm>
            <a:off x="3128970" y="840156"/>
            <a:ext cx="3574717" cy="369332"/>
          </a:xfrm>
          <a:prstGeom prst="rect">
            <a:avLst/>
          </a:prstGeom>
          <a:noFill/>
          <a:ln>
            <a:noFill/>
          </a:ln>
        </p:spPr>
        <p:txBody>
          <a:bodyPr wrap="square" rtlCol="0">
            <a:spAutoFit/>
          </a:bodyPr>
          <a:lstStyle/>
          <a:p>
            <a:pPr algn="ctr" defTabSz="342900">
              <a:defRPr/>
            </a:pPr>
            <a:r>
              <a:rPr lang="en-US" altLang="zh-CN" b="1" kern="0" dirty="0">
                <a:solidFill>
                  <a:srgbClr val="0070C0"/>
                </a:solidFill>
                <a:latin typeface="微软雅黑" panose="020B0503020204020204" pitchFamily="34" charset="-122"/>
                <a:ea typeface="微软雅黑" panose="020B0503020204020204" pitchFamily="34" charset="-122"/>
                <a:sym typeface="+mn-lt"/>
              </a:rPr>
              <a:t>Spring</a:t>
            </a:r>
            <a:r>
              <a:rPr lang="zh-CN" altLang="en-US" b="1" kern="0" dirty="0">
                <a:solidFill>
                  <a:srgbClr val="0070C0"/>
                </a:solidFill>
                <a:latin typeface="微软雅黑" panose="020B0503020204020204" pitchFamily="34" charset="-122"/>
                <a:ea typeface="微软雅黑" panose="020B0503020204020204" pitchFamily="34" charset="-122"/>
                <a:sym typeface="+mn-lt"/>
              </a:rPr>
              <a:t>帮助文档获取约束信息</a:t>
            </a:r>
          </a:p>
        </p:txBody>
      </p:sp>
      <p:grpSp>
        <p:nvGrpSpPr>
          <p:cNvPr id="17" name="组合 16"/>
          <p:cNvGrpSpPr/>
          <p:nvPr/>
        </p:nvGrpSpPr>
        <p:grpSpPr>
          <a:xfrm>
            <a:off x="42862" y="1969382"/>
            <a:ext cx="1228724" cy="1095287"/>
            <a:chOff x="57150" y="2168643"/>
            <a:chExt cx="1638298" cy="1460382"/>
          </a:xfrm>
        </p:grpSpPr>
        <p:sp>
          <p:nvSpPr>
            <p:cNvPr id="18" name="箭头: 五边形 31"/>
            <p:cNvSpPr/>
            <p:nvPr/>
          </p:nvSpPr>
          <p:spPr>
            <a:xfrm>
              <a:off x="57150" y="3113028"/>
              <a:ext cx="1638298" cy="515997"/>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19" name="文本框 30"/>
            <p:cNvSpPr txBox="1"/>
            <p:nvPr/>
          </p:nvSpPr>
          <p:spPr>
            <a:xfrm>
              <a:off x="66494" y="2168643"/>
              <a:ext cx="1490650" cy="492442"/>
            </a:xfrm>
            <a:prstGeom prst="rect">
              <a:avLst/>
            </a:prstGeom>
            <a:noFill/>
          </p:spPr>
          <p:txBody>
            <a:bodyPr wrap="square" rtlCol="0">
              <a:spAutoFit/>
            </a:bodyPr>
            <a:lstStyle/>
            <a:p>
              <a:pPr algn="ctr"/>
              <a:r>
                <a:rPr lang="zh-CN" altLang="en-US" dirty="0">
                  <a:latin typeface="+mn-ea"/>
                </a:rPr>
                <a:t>步骤</a:t>
              </a:r>
              <a:r>
                <a:rPr lang="en-US" altLang="zh-CN" dirty="0">
                  <a:latin typeface="+mn-ea"/>
                </a:rPr>
                <a:t>1</a:t>
              </a:r>
              <a:endParaRPr lang="zh-CN" altLang="en-US" dirty="0">
                <a:latin typeface="+mn-ea"/>
              </a:endParaRPr>
            </a:p>
          </p:txBody>
        </p:sp>
      </p:grpSp>
      <p:sp>
        <p:nvSpPr>
          <p:cNvPr id="20" name="文本框 32"/>
          <p:cNvSpPr txBox="1"/>
          <p:nvPr/>
        </p:nvSpPr>
        <p:spPr>
          <a:xfrm>
            <a:off x="0" y="2694055"/>
            <a:ext cx="1220125" cy="369332"/>
          </a:xfrm>
          <a:prstGeom prst="rect">
            <a:avLst/>
          </a:prstGeom>
          <a:noFill/>
        </p:spPr>
        <p:txBody>
          <a:bodyPr wrap="square" rtlCol="0">
            <a:spAutoFit/>
          </a:bodyPr>
          <a:lstStyle/>
          <a:p>
            <a:pPr algn="ctr"/>
            <a:r>
              <a:rPr lang="zh-CN" altLang="en-US" dirty="0">
                <a:solidFill>
                  <a:schemeClr val="bg1"/>
                </a:solidFill>
                <a:latin typeface="+mn-ea"/>
              </a:rPr>
              <a:t>步骤</a:t>
            </a:r>
            <a:r>
              <a:rPr lang="en-US" altLang="zh-CN" dirty="0">
                <a:solidFill>
                  <a:schemeClr val="bg1"/>
                </a:solidFill>
                <a:latin typeface="+mn-ea"/>
              </a:rPr>
              <a:t>2</a:t>
            </a:r>
            <a:endParaRPr lang="zh-CN" altLang="en-US" dirty="0">
              <a:solidFill>
                <a:schemeClr val="bg1"/>
              </a:solidFill>
              <a:latin typeface="+mn-ea"/>
            </a:endParaRPr>
          </a:p>
        </p:txBody>
      </p:sp>
      <p:sp>
        <p:nvSpPr>
          <p:cNvPr id="21" name="文本框 34"/>
          <p:cNvSpPr txBox="1"/>
          <p:nvPr/>
        </p:nvSpPr>
        <p:spPr>
          <a:xfrm>
            <a:off x="-1564" y="3346917"/>
            <a:ext cx="1220125" cy="369332"/>
          </a:xfrm>
          <a:prstGeom prst="rect">
            <a:avLst/>
          </a:prstGeom>
          <a:noFill/>
        </p:spPr>
        <p:txBody>
          <a:bodyPr wrap="square" rtlCol="0">
            <a:spAutoFit/>
          </a:bodyPr>
          <a:lstStyle/>
          <a:p>
            <a:pPr algn="ctr"/>
            <a:r>
              <a:rPr lang="zh-CN" altLang="en-US" dirty="0">
                <a:latin typeface="+mn-ea"/>
              </a:rPr>
              <a:t>步骤</a:t>
            </a:r>
            <a:r>
              <a:rPr lang="en-US" altLang="zh-CN" dirty="0">
                <a:latin typeface="+mn-ea"/>
              </a:rPr>
              <a:t>3</a:t>
            </a:r>
            <a:endParaRPr lang="zh-CN" altLang="en-US" dirty="0">
              <a:latin typeface="+mn-ea"/>
            </a:endParaRPr>
          </a:p>
        </p:txBody>
      </p:sp>
      <p:sp>
        <p:nvSpPr>
          <p:cNvPr id="23" name="文本框 18"/>
          <p:cNvSpPr txBox="1"/>
          <p:nvPr>
            <p:custDataLst>
              <p:tags r:id="rId2"/>
            </p:custDataLst>
          </p:nvPr>
        </p:nvSpPr>
        <p:spPr>
          <a:xfrm>
            <a:off x="1791293" y="1494829"/>
            <a:ext cx="6525117" cy="649382"/>
          </a:xfrm>
          <a:prstGeom prst="rect">
            <a:avLst/>
          </a:prstGeom>
          <a:noFill/>
        </p:spPr>
        <p:txBody>
          <a:bodyPr wrap="square" lIns="67489" tIns="35094" rIns="67489" bIns="35094">
            <a:noAutofit/>
          </a:bodyPr>
          <a:lstStyle>
            <a:defPPr>
              <a:defRPr lang="zh-CN"/>
            </a:defPPr>
            <a:lvl1pPr marL="0" algn="l" defTabSz="913765"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1pPr>
            <a:lvl2pPr marL="457200" algn="l" defTabSz="913765"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2pPr>
            <a:lvl3pPr marL="914400" algn="l" defTabSz="913765"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3pPr>
            <a:lvl4pPr marL="1371600" algn="l" defTabSz="913765"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4pPr>
            <a:lvl5pPr marL="1828800" algn="l" defTabSz="913765"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5pPr>
            <a:lvl6pPr marL="2286000" algn="l" defTabSz="913765"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6pPr>
            <a:lvl7pPr marL="2743200" algn="l" defTabSz="913765"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7pPr>
            <a:lvl8pPr marL="3200400" algn="l" defTabSz="913765"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8pPr>
            <a:lvl9pPr marL="3657600" algn="l" defTabSz="913765"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9pPr>
          </a:lstStyle>
          <a:p>
            <a:pPr>
              <a:lnSpc>
                <a:spcPct val="150000"/>
              </a:lnSpc>
            </a:pPr>
            <a:r>
              <a:rPr lang="zh-CN" altLang="zh-CN" sz="1350" dirty="0">
                <a:solidFill>
                  <a:srgbClr val="595959"/>
                </a:solidFill>
                <a:latin typeface="微软雅黑" panose="020B0503020204020204" pitchFamily="34" charset="-122"/>
              </a:rPr>
              <a:t>使用浏览器打开</a:t>
            </a:r>
            <a:r>
              <a:rPr lang="en-US" altLang="zh-CN" sz="1350" dirty="0" err="1">
                <a:solidFill>
                  <a:srgbClr val="595959"/>
                </a:solidFill>
                <a:latin typeface="微软雅黑" panose="020B0503020204020204" pitchFamily="34" charset="-122"/>
              </a:rPr>
              <a:t>index.html</a:t>
            </a:r>
            <a:r>
              <a:rPr lang="zh-CN" altLang="en-US" sz="1350" dirty="0">
                <a:solidFill>
                  <a:srgbClr val="595959"/>
                </a:solidFill>
                <a:latin typeface="微软雅黑" panose="020B0503020204020204" pitchFamily="34" charset="-122"/>
              </a:rPr>
              <a:t>。</a:t>
            </a:r>
            <a:endParaRPr lang="zh-CN" altLang="zh-CN" sz="1350" dirty="0">
              <a:solidFill>
                <a:srgbClr val="595959"/>
              </a:solidFill>
              <a:latin typeface="微软雅黑" panose="020B0503020204020204" pitchFamily="34" charset="-122"/>
            </a:endParaRPr>
          </a:p>
        </p:txBody>
      </p:sp>
      <p:pic>
        <p:nvPicPr>
          <p:cNvPr id="16" name="图片 15"/>
          <p:cNvPicPr/>
          <p:nvPr/>
        </p:nvPicPr>
        <p:blipFill>
          <a:blip r:embed="rId5">
            <a:extLst>
              <a:ext uri="{28A0092B-C50C-407E-A947-70E740481C1C}">
                <a14:useLocalDpi xmlns:a14="http://schemas.microsoft.com/office/drawing/2010/main" val="0"/>
              </a:ext>
            </a:extLst>
          </a:blip>
          <a:srcRect/>
          <a:stretch>
            <a:fillRect/>
          </a:stretch>
        </p:blipFill>
        <p:spPr bwMode="auto">
          <a:xfrm>
            <a:off x="1979725" y="1851671"/>
            <a:ext cx="5866456" cy="3168352"/>
          </a:xfrm>
          <a:prstGeom prst="rect">
            <a:avLst/>
          </a:prstGeom>
          <a:noFill/>
          <a:ln>
            <a:noFill/>
          </a:ln>
          <a:effectLst/>
        </p:spPr>
      </p:pic>
    </p:spTree>
  </p:cSld>
  <p:clrMapOvr>
    <a:masterClrMapping/>
  </p:clrMapOvr>
  <p:transition spd="med">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p:nvPr/>
        </p:nvSpPr>
        <p:spPr>
          <a:xfrm>
            <a:off x="857881" y="200200"/>
            <a:ext cx="2492413" cy="379477"/>
          </a:xfrm>
          <a:prstGeom prst="rect">
            <a:avLst/>
          </a:prstGeom>
        </p:spPr>
        <p:txBody>
          <a:bodyPr lIns="0" tIns="45719" rIns="0" bIns="45719"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1800" b="1" dirty="0">
                <a:solidFill>
                  <a:srgbClr val="595959"/>
                </a:solidFill>
                <a:latin typeface="微软雅黑" panose="020B0503020204020204" pitchFamily="34" charset="-122"/>
                <a:ea typeface="微软雅黑" panose="020B0503020204020204" pitchFamily="34" charset="-122"/>
                <a:cs typeface="+mn-ea"/>
                <a:sym typeface="+mn-lt"/>
              </a:rPr>
              <a:t>1.2  Spring</a:t>
            </a:r>
            <a:r>
              <a:rPr lang="zh-CN" altLang="en-US" sz="1800" b="1" dirty="0">
                <a:solidFill>
                  <a:srgbClr val="595959"/>
                </a:solidFill>
                <a:latin typeface="微软雅黑" panose="020B0503020204020204" pitchFamily="34" charset="-122"/>
                <a:ea typeface="微软雅黑" panose="020B0503020204020204" pitchFamily="34" charset="-122"/>
                <a:cs typeface="+mn-ea"/>
                <a:sym typeface="+mn-lt"/>
              </a:rPr>
              <a:t>的入门程序</a:t>
            </a:r>
            <a:endParaRPr lang="en-GB" altLang="zh-CN" sz="1800" b="1" dirty="0">
              <a:solidFill>
                <a:srgbClr val="595959"/>
              </a:solidFill>
              <a:latin typeface="微软雅黑" panose="020B0503020204020204" pitchFamily="34" charset="-122"/>
              <a:ea typeface="微软雅黑" panose="020B0503020204020204" pitchFamily="34" charset="-122"/>
              <a:cs typeface="+mn-ea"/>
              <a:sym typeface="+mn-lt"/>
            </a:endParaRPr>
          </a:p>
        </p:txBody>
      </p:sp>
      <p:cxnSp>
        <p:nvCxnSpPr>
          <p:cNvPr id="7" name="直接连接符 27"/>
          <p:cNvCxnSpPr/>
          <p:nvPr/>
        </p:nvCxnSpPr>
        <p:spPr>
          <a:xfrm>
            <a:off x="1342244" y="1114654"/>
            <a:ext cx="0" cy="3430091"/>
          </a:xfrm>
          <a:prstGeom prst="line">
            <a:avLst/>
          </a:prstGeom>
          <a:ln w="15875">
            <a:solidFill>
              <a:srgbClr val="414146"/>
            </a:solidFill>
            <a:prstDash val="dashDot"/>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297815" y="2098077"/>
            <a:ext cx="88858" cy="8885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9" name="椭圆 8"/>
          <p:cNvSpPr/>
          <p:nvPr/>
        </p:nvSpPr>
        <p:spPr>
          <a:xfrm>
            <a:off x="1297815" y="2825793"/>
            <a:ext cx="88858" cy="8885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10" name="椭圆 9"/>
          <p:cNvSpPr/>
          <p:nvPr/>
        </p:nvSpPr>
        <p:spPr>
          <a:xfrm>
            <a:off x="1297815" y="3509079"/>
            <a:ext cx="88858" cy="8885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12" name="1"/>
          <p:cNvSpPr txBox="1"/>
          <p:nvPr>
            <p:custDataLst>
              <p:tags r:id="rId1"/>
            </p:custDataLst>
          </p:nvPr>
        </p:nvSpPr>
        <p:spPr>
          <a:xfrm>
            <a:off x="3128970" y="840156"/>
            <a:ext cx="3574717" cy="369332"/>
          </a:xfrm>
          <a:prstGeom prst="rect">
            <a:avLst/>
          </a:prstGeom>
          <a:noFill/>
          <a:ln>
            <a:noFill/>
          </a:ln>
        </p:spPr>
        <p:txBody>
          <a:bodyPr wrap="square" rtlCol="0">
            <a:spAutoFit/>
          </a:bodyPr>
          <a:lstStyle/>
          <a:p>
            <a:pPr algn="ctr" defTabSz="342900">
              <a:defRPr/>
            </a:pPr>
            <a:r>
              <a:rPr lang="en-US" altLang="zh-CN" b="1" kern="0" dirty="0">
                <a:solidFill>
                  <a:srgbClr val="0070C0"/>
                </a:solidFill>
                <a:latin typeface="微软雅黑" panose="020B0503020204020204" pitchFamily="34" charset="-122"/>
                <a:ea typeface="微软雅黑" panose="020B0503020204020204" pitchFamily="34" charset="-122"/>
                <a:sym typeface="+mn-lt"/>
              </a:rPr>
              <a:t>Spring</a:t>
            </a:r>
            <a:r>
              <a:rPr lang="zh-CN" altLang="en-US" b="1" kern="0" dirty="0">
                <a:solidFill>
                  <a:srgbClr val="0070C0"/>
                </a:solidFill>
                <a:latin typeface="微软雅黑" panose="020B0503020204020204" pitchFamily="34" charset="-122"/>
                <a:ea typeface="微软雅黑" panose="020B0503020204020204" pitchFamily="34" charset="-122"/>
                <a:sym typeface="+mn-lt"/>
              </a:rPr>
              <a:t>帮助文档获取约束信息</a:t>
            </a:r>
          </a:p>
        </p:txBody>
      </p:sp>
      <p:grpSp>
        <p:nvGrpSpPr>
          <p:cNvPr id="17" name="组合 16"/>
          <p:cNvGrpSpPr/>
          <p:nvPr/>
        </p:nvGrpSpPr>
        <p:grpSpPr>
          <a:xfrm>
            <a:off x="42862" y="1969382"/>
            <a:ext cx="1228724" cy="1781087"/>
            <a:chOff x="57150" y="2168643"/>
            <a:chExt cx="1638298" cy="2374782"/>
          </a:xfrm>
        </p:grpSpPr>
        <p:sp>
          <p:nvSpPr>
            <p:cNvPr id="18" name="箭头: 五边形 31"/>
            <p:cNvSpPr/>
            <p:nvPr/>
          </p:nvSpPr>
          <p:spPr>
            <a:xfrm>
              <a:off x="57150" y="4027428"/>
              <a:ext cx="1638298" cy="515997"/>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n-ea"/>
              </a:endParaRPr>
            </a:p>
          </p:txBody>
        </p:sp>
        <p:sp>
          <p:nvSpPr>
            <p:cNvPr id="19" name="文本框 30"/>
            <p:cNvSpPr txBox="1"/>
            <p:nvPr/>
          </p:nvSpPr>
          <p:spPr>
            <a:xfrm>
              <a:off x="66494" y="2168643"/>
              <a:ext cx="1490650" cy="492443"/>
            </a:xfrm>
            <a:prstGeom prst="rect">
              <a:avLst/>
            </a:prstGeom>
            <a:noFill/>
          </p:spPr>
          <p:txBody>
            <a:bodyPr wrap="square" rtlCol="0">
              <a:spAutoFit/>
            </a:bodyPr>
            <a:lstStyle/>
            <a:p>
              <a:pPr algn="ctr"/>
              <a:r>
                <a:rPr lang="zh-CN" altLang="en-US" dirty="0">
                  <a:latin typeface="+mn-ea"/>
                </a:rPr>
                <a:t>步骤</a:t>
              </a:r>
              <a:r>
                <a:rPr lang="en-US" altLang="zh-CN" dirty="0">
                  <a:latin typeface="+mn-ea"/>
                </a:rPr>
                <a:t>1</a:t>
              </a:r>
              <a:endParaRPr lang="zh-CN" altLang="en-US" dirty="0">
                <a:latin typeface="+mn-ea"/>
              </a:endParaRPr>
            </a:p>
          </p:txBody>
        </p:sp>
      </p:grpSp>
      <p:sp>
        <p:nvSpPr>
          <p:cNvPr id="20" name="文本框 32"/>
          <p:cNvSpPr txBox="1"/>
          <p:nvPr/>
        </p:nvSpPr>
        <p:spPr>
          <a:xfrm>
            <a:off x="0" y="2685482"/>
            <a:ext cx="1220125" cy="369332"/>
          </a:xfrm>
          <a:prstGeom prst="rect">
            <a:avLst/>
          </a:prstGeom>
          <a:noFill/>
        </p:spPr>
        <p:txBody>
          <a:bodyPr wrap="square" rtlCol="0">
            <a:spAutoFit/>
          </a:bodyPr>
          <a:lstStyle/>
          <a:p>
            <a:pPr algn="ctr"/>
            <a:r>
              <a:rPr lang="zh-CN" altLang="en-US" dirty="0">
                <a:latin typeface="+mn-ea"/>
              </a:rPr>
              <a:t>步骤</a:t>
            </a:r>
            <a:r>
              <a:rPr lang="en-US" altLang="zh-CN" dirty="0">
                <a:latin typeface="+mn-ea"/>
              </a:rPr>
              <a:t>2</a:t>
            </a:r>
            <a:endParaRPr lang="zh-CN" altLang="en-US" dirty="0">
              <a:latin typeface="+mn-ea"/>
            </a:endParaRPr>
          </a:p>
        </p:txBody>
      </p:sp>
      <p:sp>
        <p:nvSpPr>
          <p:cNvPr id="21" name="文本框 34"/>
          <p:cNvSpPr txBox="1"/>
          <p:nvPr/>
        </p:nvSpPr>
        <p:spPr>
          <a:xfrm>
            <a:off x="-1564" y="3381207"/>
            <a:ext cx="1220125" cy="369332"/>
          </a:xfrm>
          <a:prstGeom prst="rect">
            <a:avLst/>
          </a:prstGeom>
          <a:noFill/>
        </p:spPr>
        <p:txBody>
          <a:bodyPr wrap="square" rtlCol="0">
            <a:spAutoFit/>
          </a:bodyPr>
          <a:lstStyle/>
          <a:p>
            <a:pPr algn="ctr"/>
            <a:r>
              <a:rPr lang="zh-CN" altLang="en-US" dirty="0">
                <a:solidFill>
                  <a:schemeClr val="bg1"/>
                </a:solidFill>
                <a:latin typeface="+mn-ea"/>
              </a:rPr>
              <a:t>步骤</a:t>
            </a:r>
            <a:r>
              <a:rPr lang="en-US" altLang="zh-CN" dirty="0">
                <a:solidFill>
                  <a:schemeClr val="bg1"/>
                </a:solidFill>
                <a:latin typeface="+mn-ea"/>
              </a:rPr>
              <a:t>3</a:t>
            </a:r>
            <a:endParaRPr lang="zh-CN" altLang="en-US" dirty="0">
              <a:solidFill>
                <a:schemeClr val="bg1"/>
              </a:solidFill>
              <a:latin typeface="+mn-ea"/>
            </a:endParaRPr>
          </a:p>
        </p:txBody>
      </p:sp>
      <p:sp>
        <p:nvSpPr>
          <p:cNvPr id="23" name="文本框 18"/>
          <p:cNvSpPr txBox="1"/>
          <p:nvPr>
            <p:custDataLst>
              <p:tags r:id="rId2"/>
            </p:custDataLst>
          </p:nvPr>
        </p:nvSpPr>
        <p:spPr>
          <a:xfrm>
            <a:off x="1791293" y="1494828"/>
            <a:ext cx="6525117" cy="1000722"/>
          </a:xfrm>
          <a:prstGeom prst="rect">
            <a:avLst/>
          </a:prstGeom>
          <a:noFill/>
        </p:spPr>
        <p:txBody>
          <a:bodyPr wrap="square" lIns="67489" tIns="35094" rIns="67489" bIns="35094">
            <a:noAutofit/>
          </a:bodyPr>
          <a:lstStyle>
            <a:defPPr>
              <a:defRPr lang="zh-CN"/>
            </a:defPPr>
            <a:lvl1pPr marL="0" algn="l" defTabSz="913765"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1pPr>
            <a:lvl2pPr marL="457200" algn="l" defTabSz="913765"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2pPr>
            <a:lvl3pPr marL="914400" algn="l" defTabSz="913765"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3pPr>
            <a:lvl4pPr marL="1371600" algn="l" defTabSz="913765"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4pPr>
            <a:lvl5pPr marL="1828800" algn="l" defTabSz="913765"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5pPr>
            <a:lvl6pPr marL="2286000" algn="l" defTabSz="913765"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6pPr>
            <a:lvl7pPr marL="2743200" algn="l" defTabSz="913765"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7pPr>
            <a:lvl8pPr marL="3200400" algn="l" defTabSz="913765"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8pPr>
            <a:lvl9pPr marL="3657600" algn="l" defTabSz="913765" rtl="0" eaLnBrk="1" latinLnBrk="0" hangingPunct="1">
              <a:defRPr sz="1800" kern="1200">
                <a:solidFill>
                  <a:sysClr val="windowText" lastClr="000000"/>
                </a:solidFill>
                <a:latin typeface="Arial" panose="020B0604020202020204" pitchFamily="34" charset="0"/>
                <a:ea typeface="微软雅黑" panose="020B0503020204020204" pitchFamily="34" charset="-122"/>
                <a:cs typeface="+mn-ea"/>
              </a:defRPr>
            </a:lvl9pPr>
          </a:lstStyle>
          <a:p>
            <a:pPr>
              <a:lnSpc>
                <a:spcPct val="150000"/>
              </a:lnSpc>
            </a:pPr>
            <a:r>
              <a:rPr lang="zh-CN" altLang="zh-CN" sz="1350" dirty="0">
                <a:solidFill>
                  <a:srgbClr val="595959"/>
                </a:solidFill>
                <a:latin typeface="微软雅黑" panose="020B0503020204020204" pitchFamily="34" charset="-122"/>
              </a:rPr>
              <a:t>在</a:t>
            </a:r>
            <a:r>
              <a:rPr lang="zh-CN" altLang="en-US" sz="1350" dirty="0">
                <a:solidFill>
                  <a:srgbClr val="595959"/>
                </a:solidFill>
                <a:latin typeface="微软雅黑" panose="020B0503020204020204" pitchFamily="34" charset="-122"/>
              </a:rPr>
              <a:t>步骤</a:t>
            </a:r>
            <a:r>
              <a:rPr lang="en-US" altLang="zh-CN" sz="1350" dirty="0">
                <a:solidFill>
                  <a:srgbClr val="595959"/>
                </a:solidFill>
                <a:latin typeface="微软雅黑" panose="020B0503020204020204" pitchFamily="34" charset="-122"/>
              </a:rPr>
              <a:t>2</a:t>
            </a:r>
            <a:r>
              <a:rPr lang="zh-CN" altLang="en-US" sz="1350" dirty="0">
                <a:solidFill>
                  <a:srgbClr val="595959"/>
                </a:solidFill>
                <a:latin typeface="微软雅黑" panose="020B0503020204020204" pitchFamily="34" charset="-122"/>
              </a:rPr>
              <a:t>中</a:t>
            </a:r>
            <a:r>
              <a:rPr lang="zh-CN" altLang="zh-CN" sz="1350" dirty="0">
                <a:solidFill>
                  <a:srgbClr val="595959"/>
                </a:solidFill>
                <a:latin typeface="微软雅黑" panose="020B0503020204020204" pitchFamily="34" charset="-122"/>
              </a:rPr>
              <a:t>单击“</a:t>
            </a:r>
            <a:r>
              <a:rPr lang="en-US" altLang="zh-CN" sz="1350" dirty="0">
                <a:solidFill>
                  <a:srgbClr val="595959"/>
                </a:solidFill>
                <a:latin typeface="微软雅黑" panose="020B0503020204020204" pitchFamily="34" charset="-122"/>
              </a:rPr>
              <a:t>Core</a:t>
            </a:r>
            <a:r>
              <a:rPr lang="zh-CN" altLang="zh-CN" sz="1350" dirty="0">
                <a:solidFill>
                  <a:srgbClr val="595959"/>
                </a:solidFill>
                <a:latin typeface="微软雅黑" panose="020B0503020204020204" pitchFamily="34" charset="-122"/>
              </a:rPr>
              <a:t>”链接进入</a:t>
            </a:r>
            <a:r>
              <a:rPr lang="en-US" altLang="zh-CN" sz="1350" dirty="0">
                <a:solidFill>
                  <a:srgbClr val="595959"/>
                </a:solidFill>
                <a:latin typeface="微软雅黑" panose="020B0503020204020204" pitchFamily="34" charset="-122"/>
              </a:rPr>
              <a:t>Core Technologies</a:t>
            </a:r>
            <a:r>
              <a:rPr lang="zh-CN" altLang="zh-CN" sz="1350" dirty="0">
                <a:solidFill>
                  <a:srgbClr val="595959"/>
                </a:solidFill>
                <a:latin typeface="微软雅黑" panose="020B0503020204020204" pitchFamily="34" charset="-122"/>
              </a:rPr>
              <a:t>页面，单击</a:t>
            </a:r>
            <a:r>
              <a:rPr lang="en-US" altLang="zh-CN" sz="1350" dirty="0">
                <a:solidFill>
                  <a:srgbClr val="595959"/>
                </a:solidFill>
                <a:latin typeface="微软雅黑" panose="020B0503020204020204" pitchFamily="34" charset="-122"/>
              </a:rPr>
              <a:t>1.The </a:t>
            </a:r>
            <a:r>
              <a:rPr lang="en-US" altLang="zh-CN" sz="1350" dirty="0" err="1">
                <a:solidFill>
                  <a:srgbClr val="595959"/>
                </a:solidFill>
                <a:latin typeface="微软雅黑" panose="020B0503020204020204" pitchFamily="34" charset="-122"/>
              </a:rPr>
              <a:t>IoC</a:t>
            </a:r>
            <a:r>
              <a:rPr lang="en-US" altLang="zh-CN" sz="1350" dirty="0">
                <a:solidFill>
                  <a:srgbClr val="595959"/>
                </a:solidFill>
                <a:latin typeface="微软雅黑" panose="020B0503020204020204" pitchFamily="34" charset="-122"/>
              </a:rPr>
              <a:t> container</a:t>
            </a:r>
            <a:r>
              <a:rPr lang="zh-CN" altLang="zh-CN" sz="1350" dirty="0">
                <a:solidFill>
                  <a:srgbClr val="595959"/>
                </a:solidFill>
                <a:latin typeface="微软雅黑" panose="020B0503020204020204" pitchFamily="34" charset="-122"/>
              </a:rPr>
              <a:t>→</a:t>
            </a:r>
            <a:r>
              <a:rPr lang="en-US" altLang="zh-CN" sz="1350" dirty="0">
                <a:solidFill>
                  <a:srgbClr val="595959"/>
                </a:solidFill>
                <a:latin typeface="微软雅黑" panose="020B0503020204020204" pitchFamily="34" charset="-122"/>
              </a:rPr>
              <a:t>1.2.Container overview</a:t>
            </a:r>
            <a:r>
              <a:rPr lang="zh-CN" altLang="zh-CN" sz="1350" dirty="0">
                <a:solidFill>
                  <a:srgbClr val="595959"/>
                </a:solidFill>
                <a:latin typeface="微软雅黑" panose="020B0503020204020204" pitchFamily="34" charset="-122"/>
              </a:rPr>
              <a:t>→</a:t>
            </a:r>
            <a:r>
              <a:rPr lang="en-US" altLang="zh-CN" sz="1350" dirty="0">
                <a:solidFill>
                  <a:srgbClr val="595959"/>
                </a:solidFill>
                <a:latin typeface="微软雅黑" panose="020B0503020204020204" pitchFamily="34" charset="-122"/>
              </a:rPr>
              <a:t>1.2.1.Configuration Metadata</a:t>
            </a:r>
            <a:r>
              <a:rPr lang="zh-CN" altLang="zh-CN" sz="1350" dirty="0">
                <a:solidFill>
                  <a:srgbClr val="595959"/>
                </a:solidFill>
                <a:latin typeface="微软雅黑" panose="020B0503020204020204" pitchFamily="34" charset="-122"/>
              </a:rPr>
              <a:t>目录，可以查看配置文件的约束信息</a:t>
            </a:r>
            <a:r>
              <a:rPr lang="zh-CN" altLang="en-US" sz="1350" dirty="0">
                <a:solidFill>
                  <a:srgbClr val="595959"/>
                </a:solidFill>
                <a:latin typeface="微软雅黑" panose="020B0503020204020204" pitchFamily="34" charset="-122"/>
              </a:rPr>
              <a:t>。</a:t>
            </a:r>
            <a:endParaRPr lang="zh-CN" altLang="zh-CN" sz="1350" dirty="0">
              <a:solidFill>
                <a:srgbClr val="595959"/>
              </a:solidFill>
              <a:latin typeface="微软雅黑" panose="020B0503020204020204" pitchFamily="34" charset="-122"/>
            </a:endParaRPr>
          </a:p>
        </p:txBody>
      </p:sp>
      <p:pic>
        <p:nvPicPr>
          <p:cNvPr id="15" name="图片 14"/>
          <p:cNvPicPr/>
          <p:nvPr/>
        </p:nvPicPr>
        <p:blipFill>
          <a:blip r:embed="rId5">
            <a:extLst>
              <a:ext uri="{28A0092B-C50C-407E-A947-70E740481C1C}">
                <a14:useLocalDpi xmlns:a14="http://schemas.microsoft.com/office/drawing/2010/main" val="0"/>
              </a:ext>
            </a:extLst>
          </a:blip>
          <a:srcRect/>
          <a:stretch>
            <a:fillRect/>
          </a:stretch>
        </p:blipFill>
        <p:spPr bwMode="auto">
          <a:xfrm>
            <a:off x="3128970" y="2495550"/>
            <a:ext cx="4251338" cy="2524472"/>
          </a:xfrm>
          <a:prstGeom prst="rect">
            <a:avLst/>
          </a:prstGeom>
          <a:noFill/>
          <a:ln>
            <a:noFill/>
          </a:ln>
          <a:effectLst/>
        </p:spPr>
      </p:pic>
    </p:spTree>
  </p:cSld>
  <p:clrMapOvr>
    <a:masterClrMapping/>
  </p:clrMapOvr>
  <p:transition spd="med">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721137" y="830306"/>
            <a:ext cx="1311128" cy="57977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350">
              <a:solidFill>
                <a:schemeClr val="bg1"/>
              </a:solidFill>
              <a:sym typeface="+mn-ea"/>
            </a:endParaRPr>
          </a:p>
        </p:txBody>
      </p:sp>
      <p:sp>
        <p:nvSpPr>
          <p:cNvPr id="10" name="文本框 10"/>
          <p:cNvSpPr txBox="1"/>
          <p:nvPr/>
        </p:nvSpPr>
        <p:spPr>
          <a:xfrm flipH="1">
            <a:off x="787980" y="932086"/>
            <a:ext cx="1218883" cy="415498"/>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100" dirty="0">
                <a:solidFill>
                  <a:schemeClr val="bg1"/>
                </a:solidFill>
                <a:latin typeface="Impact" panose="020B0806030902050204" charset="0"/>
                <a:ea typeface="微软雅黑" panose="020B0503020204020204" pitchFamily="34" charset="-122"/>
                <a:sym typeface="Arial" panose="020B0604020202020204" pitchFamily="34" charset="0"/>
              </a:rPr>
              <a:t>STEP  04</a:t>
            </a:r>
          </a:p>
        </p:txBody>
      </p:sp>
      <p:sp>
        <p:nvSpPr>
          <p:cNvPr id="12" name="Title 1"/>
          <p:cNvSpPr txBox="1"/>
          <p:nvPr/>
        </p:nvSpPr>
        <p:spPr>
          <a:xfrm>
            <a:off x="857880" y="200200"/>
            <a:ext cx="2802578" cy="379477"/>
          </a:xfrm>
          <a:prstGeom prst="rect">
            <a:avLst/>
          </a:prstGeom>
        </p:spPr>
        <p:txBody>
          <a:bodyPr lIns="0" tIns="45719" rIns="0" bIns="45719"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1800" b="1" dirty="0">
                <a:solidFill>
                  <a:srgbClr val="595959"/>
                </a:solidFill>
                <a:latin typeface="微软雅黑" panose="020B0503020204020204" pitchFamily="34" charset="-122"/>
                <a:ea typeface="微软雅黑" panose="020B0503020204020204" pitchFamily="34" charset="-122"/>
                <a:cs typeface="+mn-ea"/>
                <a:sym typeface="+mn-lt"/>
              </a:rPr>
              <a:t>1.2  Spring</a:t>
            </a:r>
            <a:r>
              <a:rPr lang="zh-CN" altLang="en-US" sz="1800" b="1" dirty="0">
                <a:solidFill>
                  <a:srgbClr val="595959"/>
                </a:solidFill>
                <a:latin typeface="微软雅黑" panose="020B0503020204020204" pitchFamily="34" charset="-122"/>
                <a:ea typeface="微软雅黑" panose="020B0503020204020204" pitchFamily="34" charset="-122"/>
                <a:cs typeface="+mn-ea"/>
                <a:sym typeface="+mn-lt"/>
              </a:rPr>
              <a:t>的入门程序</a:t>
            </a:r>
            <a:endParaRPr lang="en-GB" altLang="zh-CN" sz="18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3" name="1"/>
          <p:cNvSpPr txBox="1"/>
          <p:nvPr>
            <p:custDataLst>
              <p:tags r:id="rId1"/>
            </p:custDataLst>
          </p:nvPr>
        </p:nvSpPr>
        <p:spPr>
          <a:xfrm>
            <a:off x="2188020" y="841319"/>
            <a:ext cx="6107731" cy="890693"/>
          </a:xfrm>
          <a:prstGeom prst="rect">
            <a:avLst/>
          </a:prstGeom>
          <a:noFill/>
          <a:ln>
            <a:noFill/>
          </a:ln>
        </p:spPr>
        <p:txBody>
          <a:bodyPr wrap="square" rtlCol="0">
            <a:spAutoFit/>
          </a:bodyPr>
          <a:lstStyle/>
          <a:p>
            <a:pPr>
              <a:lnSpc>
                <a:spcPct val="150000"/>
              </a:lnSpc>
            </a:pPr>
            <a:r>
              <a:rPr lang="zh-CN" altLang="zh-CN" sz="1200" dirty="0">
                <a:solidFill>
                  <a:srgbClr val="595959"/>
                </a:solidFill>
                <a:latin typeface="微软雅黑" panose="020B0503020204020204" pitchFamily="34" charset="-122"/>
                <a:ea typeface="微软雅黑" panose="020B0503020204020204" pitchFamily="34" charset="-122"/>
              </a:rPr>
              <a:t>创建测试类</a:t>
            </a:r>
            <a:r>
              <a:rPr lang="en-US" altLang="zh-CN" sz="1200" dirty="0" err="1">
                <a:solidFill>
                  <a:srgbClr val="595959"/>
                </a:solidFill>
                <a:latin typeface="微软雅黑" panose="020B0503020204020204" pitchFamily="34" charset="-122"/>
                <a:ea typeface="微软雅黑" panose="020B0503020204020204" pitchFamily="34" charset="-122"/>
              </a:rPr>
              <a:t>TestHelloSpring</a:t>
            </a:r>
            <a:r>
              <a:rPr lang="zh-CN" altLang="zh-CN" sz="1200" dirty="0">
                <a:solidFill>
                  <a:srgbClr val="595959"/>
                </a:solidFill>
                <a:latin typeface="微软雅黑" panose="020B0503020204020204" pitchFamily="34" charset="-122"/>
                <a:ea typeface="微软雅黑" panose="020B0503020204020204" pitchFamily="34" charset="-122"/>
              </a:rPr>
              <a:t>，在</a:t>
            </a:r>
            <a:r>
              <a:rPr lang="en-US" altLang="zh-CN" sz="1200" dirty="0">
                <a:solidFill>
                  <a:srgbClr val="595959"/>
                </a:solidFill>
                <a:latin typeface="微软雅黑" panose="020B0503020204020204" pitchFamily="34" charset="-122"/>
                <a:ea typeface="微软雅黑" panose="020B0503020204020204" pitchFamily="34" charset="-122"/>
              </a:rPr>
              <a:t>main()</a:t>
            </a:r>
            <a:r>
              <a:rPr lang="zh-CN" altLang="zh-CN" sz="1200" dirty="0">
                <a:solidFill>
                  <a:srgbClr val="595959"/>
                </a:solidFill>
                <a:latin typeface="微软雅黑" panose="020B0503020204020204" pitchFamily="34" charset="-122"/>
                <a:ea typeface="微软雅黑" panose="020B0503020204020204" pitchFamily="34" charset="-122"/>
              </a:rPr>
              <a:t>方法中初始化</a:t>
            </a:r>
            <a:r>
              <a:rPr lang="en-US" altLang="zh-CN" sz="1200" dirty="0">
                <a:solidFill>
                  <a:srgbClr val="595959"/>
                </a:solidFill>
                <a:latin typeface="微软雅黑" panose="020B0503020204020204" pitchFamily="34" charset="-122"/>
                <a:ea typeface="微软雅黑" panose="020B0503020204020204" pitchFamily="34" charset="-122"/>
              </a:rPr>
              <a:t>Spring</a:t>
            </a:r>
            <a:r>
              <a:rPr lang="zh-CN" altLang="zh-CN" sz="1200" dirty="0">
                <a:solidFill>
                  <a:srgbClr val="595959"/>
                </a:solidFill>
                <a:latin typeface="微软雅黑" panose="020B0503020204020204" pitchFamily="34" charset="-122"/>
                <a:ea typeface="微软雅黑" panose="020B0503020204020204" pitchFamily="34" charset="-122"/>
              </a:rPr>
              <a:t>容器并加载</a:t>
            </a:r>
            <a:r>
              <a:rPr lang="en-US" altLang="zh-CN" sz="1200" dirty="0" err="1">
                <a:solidFill>
                  <a:srgbClr val="595959"/>
                </a:solidFill>
                <a:latin typeface="微软雅黑" panose="020B0503020204020204" pitchFamily="34" charset="-122"/>
                <a:ea typeface="微软雅黑" panose="020B0503020204020204" pitchFamily="34" charset="-122"/>
              </a:rPr>
              <a:t>applicationContext.xml</a:t>
            </a:r>
            <a:r>
              <a:rPr lang="zh-CN" altLang="zh-CN" sz="1200" dirty="0">
                <a:solidFill>
                  <a:srgbClr val="595959"/>
                </a:solidFill>
                <a:latin typeface="微软雅黑" panose="020B0503020204020204" pitchFamily="34" charset="-122"/>
                <a:ea typeface="微软雅黑" panose="020B0503020204020204" pitchFamily="34" charset="-122"/>
              </a:rPr>
              <a:t>配置文件，通过</a:t>
            </a:r>
            <a:r>
              <a:rPr lang="en-US" altLang="zh-CN" sz="1200" dirty="0">
                <a:solidFill>
                  <a:srgbClr val="595959"/>
                </a:solidFill>
                <a:latin typeface="微软雅黑" panose="020B0503020204020204" pitchFamily="34" charset="-122"/>
                <a:ea typeface="微软雅黑" panose="020B0503020204020204" pitchFamily="34" charset="-122"/>
              </a:rPr>
              <a:t>Spring</a:t>
            </a:r>
            <a:r>
              <a:rPr lang="zh-CN" altLang="zh-CN" sz="1200" dirty="0">
                <a:solidFill>
                  <a:srgbClr val="595959"/>
                </a:solidFill>
                <a:latin typeface="微软雅黑" panose="020B0503020204020204" pitchFamily="34" charset="-122"/>
                <a:ea typeface="微软雅黑" panose="020B0503020204020204" pitchFamily="34" charset="-122"/>
              </a:rPr>
              <a:t>容器获取</a:t>
            </a:r>
            <a:r>
              <a:rPr lang="en-US" altLang="zh-CN" sz="1200" dirty="0" err="1">
                <a:solidFill>
                  <a:srgbClr val="595959"/>
                </a:solidFill>
                <a:latin typeface="微软雅黑" panose="020B0503020204020204" pitchFamily="34" charset="-122"/>
                <a:ea typeface="微软雅黑" panose="020B0503020204020204" pitchFamily="34" charset="-122"/>
              </a:rPr>
              <a:t>HelloSpring</a:t>
            </a:r>
            <a:r>
              <a:rPr lang="zh-CN" altLang="zh-CN" sz="1200" dirty="0">
                <a:solidFill>
                  <a:srgbClr val="595959"/>
                </a:solidFill>
                <a:latin typeface="微软雅黑" panose="020B0503020204020204" pitchFamily="34" charset="-122"/>
                <a:ea typeface="微软雅黑" panose="020B0503020204020204" pitchFamily="34" charset="-122"/>
              </a:rPr>
              <a:t>类的</a:t>
            </a:r>
            <a:r>
              <a:rPr lang="en-US" altLang="zh-CN" sz="1200" dirty="0" err="1">
                <a:solidFill>
                  <a:srgbClr val="595959"/>
                </a:solidFill>
                <a:latin typeface="微软雅黑" panose="020B0503020204020204" pitchFamily="34" charset="-122"/>
                <a:ea typeface="微软雅黑" panose="020B0503020204020204" pitchFamily="34" charset="-122"/>
              </a:rPr>
              <a:t>helloSpring</a:t>
            </a:r>
            <a:r>
              <a:rPr lang="zh-CN" altLang="zh-CN" sz="1200" dirty="0">
                <a:solidFill>
                  <a:srgbClr val="595959"/>
                </a:solidFill>
                <a:latin typeface="微软雅黑" panose="020B0503020204020204" pitchFamily="34" charset="-122"/>
                <a:ea typeface="微软雅黑" panose="020B0503020204020204" pitchFamily="34" charset="-122"/>
              </a:rPr>
              <a:t>实例，调用</a:t>
            </a:r>
            <a:r>
              <a:rPr lang="en-US" altLang="zh-CN" sz="1200" dirty="0" err="1">
                <a:solidFill>
                  <a:srgbClr val="595959"/>
                </a:solidFill>
                <a:latin typeface="微软雅黑" panose="020B0503020204020204" pitchFamily="34" charset="-122"/>
                <a:ea typeface="微软雅黑" panose="020B0503020204020204" pitchFamily="34" charset="-122"/>
              </a:rPr>
              <a:t>HelloSpring</a:t>
            </a:r>
            <a:r>
              <a:rPr lang="zh-CN" altLang="zh-CN" sz="1200" dirty="0">
                <a:solidFill>
                  <a:srgbClr val="595959"/>
                </a:solidFill>
                <a:latin typeface="微软雅黑" panose="020B0503020204020204" pitchFamily="34" charset="-122"/>
                <a:ea typeface="微软雅黑" panose="020B0503020204020204" pitchFamily="34" charset="-122"/>
              </a:rPr>
              <a:t>类中的</a:t>
            </a:r>
            <a:r>
              <a:rPr lang="en-US" altLang="zh-CN" sz="1200" dirty="0">
                <a:solidFill>
                  <a:srgbClr val="595959"/>
                </a:solidFill>
                <a:latin typeface="微软雅黑" panose="020B0503020204020204" pitchFamily="34" charset="-122"/>
                <a:ea typeface="微软雅黑" panose="020B0503020204020204" pitchFamily="34" charset="-122"/>
              </a:rPr>
              <a:t>show()</a:t>
            </a:r>
            <a:r>
              <a:rPr lang="zh-CN" altLang="zh-CN" sz="1200" dirty="0">
                <a:solidFill>
                  <a:srgbClr val="595959"/>
                </a:solidFill>
                <a:latin typeface="微软雅黑" panose="020B0503020204020204" pitchFamily="34" charset="-122"/>
                <a:ea typeface="微软雅黑" panose="020B0503020204020204" pitchFamily="34" charset="-122"/>
              </a:rPr>
              <a:t>方法在控制台输出信息</a:t>
            </a:r>
            <a:r>
              <a:rPr lang="zh-CN" altLang="en-US" sz="1200" dirty="0">
                <a:solidFill>
                  <a:srgbClr val="595959"/>
                </a:solidFill>
                <a:latin typeface="微软雅黑" panose="020B0503020204020204" pitchFamily="34" charset="-122"/>
                <a:ea typeface="微软雅黑" panose="020B0503020204020204" pitchFamily="34" charset="-122"/>
              </a:rPr>
              <a:t>。</a:t>
            </a:r>
            <a:endParaRPr lang="zh-CN" altLang="zh-CN" sz="1200" dirty="0">
              <a:solidFill>
                <a:srgbClr val="595959"/>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a:blip r:embed="rId4"/>
          <a:stretch>
            <a:fillRect/>
          </a:stretch>
        </p:blipFill>
        <p:spPr>
          <a:xfrm>
            <a:off x="2032265" y="1774547"/>
            <a:ext cx="6572182" cy="3168754"/>
          </a:xfrm>
          <a:prstGeom prst="rect">
            <a:avLst/>
          </a:prstGeom>
        </p:spPr>
      </p:pic>
      <p:sp>
        <p:nvSpPr>
          <p:cNvPr id="2" name="矩形 1"/>
          <p:cNvSpPr/>
          <p:nvPr/>
        </p:nvSpPr>
        <p:spPr>
          <a:xfrm>
            <a:off x="2032265" y="1957786"/>
            <a:ext cx="6572181" cy="2829685"/>
          </a:xfrm>
          <a:prstGeom prst="rect">
            <a:avLst/>
          </a:prstGeom>
        </p:spPr>
        <p:txBody>
          <a:bodyPr wrap="square">
            <a:spAutoFit/>
          </a:bodyPr>
          <a:lstStyle/>
          <a:p>
            <a:pPr lvl="0" fontAlgn="base">
              <a:lnSpc>
                <a:spcPct val="150000"/>
              </a:lnSpc>
            </a:pPr>
            <a:r>
              <a:rPr lang="en-US" altLang="zh-CN" sz="1200" dirty="0">
                <a:solidFill>
                  <a:srgbClr val="595959"/>
                </a:solidFill>
                <a:latin typeface="微软雅黑" panose="020B0503020204020204" pitchFamily="34" charset="-122"/>
                <a:ea typeface="微软雅黑" panose="020B0503020204020204" pitchFamily="34" charset="-122"/>
                <a:cs typeface="+mn-ea"/>
              </a:rPr>
              <a:t>public class </a:t>
            </a:r>
            <a:r>
              <a:rPr lang="en-US" altLang="zh-CN" sz="1200" dirty="0" err="1">
                <a:solidFill>
                  <a:srgbClr val="1369B2"/>
                </a:solidFill>
                <a:latin typeface="微软雅黑" panose="020B0503020204020204" pitchFamily="34" charset="-122"/>
                <a:ea typeface="微软雅黑" panose="020B0503020204020204" pitchFamily="34" charset="-122"/>
                <a:cs typeface="+mn-ea"/>
              </a:rPr>
              <a:t>TestHelloSpring</a:t>
            </a:r>
            <a:r>
              <a:rPr lang="en-US" altLang="zh-CN" sz="1200" dirty="0">
                <a:solidFill>
                  <a:srgbClr val="595959"/>
                </a:solidFill>
                <a:latin typeface="微软雅黑" panose="020B0503020204020204" pitchFamily="34" charset="-122"/>
                <a:ea typeface="微软雅黑" panose="020B0503020204020204" pitchFamily="34" charset="-122"/>
                <a:cs typeface="+mn-ea"/>
              </a:rPr>
              <a:t> {</a:t>
            </a:r>
            <a:endParaRPr lang="zh-CN" altLang="zh-CN" sz="1200" dirty="0">
              <a:solidFill>
                <a:srgbClr val="595959"/>
              </a:solidFill>
              <a:latin typeface="微软雅黑" panose="020B0503020204020204" pitchFamily="34" charset="-122"/>
              <a:ea typeface="微软雅黑" panose="020B0503020204020204" pitchFamily="34" charset="-122"/>
              <a:cs typeface="+mn-ea"/>
            </a:endParaRPr>
          </a:p>
          <a:p>
            <a:pPr lvl="0" fontAlgn="base">
              <a:lnSpc>
                <a:spcPct val="150000"/>
              </a:lnSpc>
            </a:pPr>
            <a:r>
              <a:rPr lang="en-US" altLang="zh-CN" sz="1200" dirty="0">
                <a:solidFill>
                  <a:srgbClr val="595959"/>
                </a:solidFill>
                <a:latin typeface="微软雅黑" panose="020B0503020204020204" pitchFamily="34" charset="-122"/>
                <a:ea typeface="微软雅黑" panose="020B0503020204020204" pitchFamily="34" charset="-122"/>
                <a:cs typeface="+mn-ea"/>
              </a:rPr>
              <a:t>    public static void main(String[] </a:t>
            </a:r>
            <a:r>
              <a:rPr lang="en-US" altLang="zh-CN" sz="1200" dirty="0" err="1">
                <a:solidFill>
                  <a:srgbClr val="595959"/>
                </a:solidFill>
                <a:latin typeface="微软雅黑" panose="020B0503020204020204" pitchFamily="34" charset="-122"/>
                <a:ea typeface="微软雅黑" panose="020B0503020204020204" pitchFamily="34" charset="-122"/>
                <a:cs typeface="+mn-ea"/>
              </a:rPr>
              <a:t>args</a:t>
            </a:r>
            <a:r>
              <a:rPr lang="en-US" altLang="zh-CN" sz="1200" dirty="0">
                <a:solidFill>
                  <a:srgbClr val="595959"/>
                </a:solidFill>
                <a:latin typeface="微软雅黑" panose="020B0503020204020204" pitchFamily="34" charset="-122"/>
                <a:ea typeface="微软雅黑" panose="020B0503020204020204" pitchFamily="34" charset="-122"/>
                <a:cs typeface="+mn-ea"/>
              </a:rPr>
              <a:t>){</a:t>
            </a:r>
            <a:endParaRPr lang="zh-CN" altLang="zh-CN" sz="1200" dirty="0">
              <a:solidFill>
                <a:srgbClr val="595959"/>
              </a:solidFill>
              <a:latin typeface="微软雅黑" panose="020B0503020204020204" pitchFamily="34" charset="-122"/>
              <a:ea typeface="微软雅黑" panose="020B0503020204020204" pitchFamily="34" charset="-122"/>
              <a:cs typeface="+mn-ea"/>
            </a:endParaRPr>
          </a:p>
          <a:p>
            <a:pPr lvl="0" fontAlgn="base">
              <a:lnSpc>
                <a:spcPct val="150000"/>
              </a:lnSpc>
            </a:pPr>
            <a:r>
              <a:rPr lang="en-US" altLang="zh-CN" sz="1200" dirty="0">
                <a:solidFill>
                  <a:srgbClr val="595959"/>
                </a:solidFill>
                <a:latin typeface="微软雅黑" panose="020B0503020204020204" pitchFamily="34" charset="-122"/>
                <a:ea typeface="微软雅黑" panose="020B0503020204020204" pitchFamily="34" charset="-122"/>
                <a:cs typeface="+mn-ea"/>
              </a:rPr>
              <a:t>        //</a:t>
            </a:r>
            <a:r>
              <a:rPr lang="zh-CN" altLang="en-US" sz="1200" dirty="0">
                <a:solidFill>
                  <a:srgbClr val="595959"/>
                </a:solidFill>
                <a:latin typeface="微软雅黑" panose="020B0503020204020204" pitchFamily="34" charset="-122"/>
                <a:ea typeface="微软雅黑" panose="020B0503020204020204" pitchFamily="34" charset="-122"/>
                <a:cs typeface="+mn-ea"/>
              </a:rPr>
              <a:t> </a:t>
            </a:r>
            <a:r>
              <a:rPr lang="zh-CN" altLang="zh-CN" sz="1200" dirty="0">
                <a:solidFill>
                  <a:srgbClr val="595959"/>
                </a:solidFill>
                <a:latin typeface="微软雅黑" panose="020B0503020204020204" pitchFamily="34" charset="-122"/>
                <a:ea typeface="微软雅黑" panose="020B0503020204020204" pitchFamily="34" charset="-122"/>
                <a:cs typeface="+mn-ea"/>
              </a:rPr>
              <a:t>初始化</a:t>
            </a:r>
            <a:r>
              <a:rPr lang="en-US" altLang="zh-CN" sz="1200" dirty="0">
                <a:solidFill>
                  <a:srgbClr val="595959"/>
                </a:solidFill>
                <a:latin typeface="微软雅黑" panose="020B0503020204020204" pitchFamily="34" charset="-122"/>
                <a:ea typeface="微软雅黑" panose="020B0503020204020204" pitchFamily="34" charset="-122"/>
                <a:cs typeface="+mn-ea"/>
              </a:rPr>
              <a:t>spring</a:t>
            </a:r>
            <a:r>
              <a:rPr lang="zh-CN" altLang="zh-CN" sz="1200" dirty="0">
                <a:solidFill>
                  <a:srgbClr val="595959"/>
                </a:solidFill>
                <a:latin typeface="微软雅黑" panose="020B0503020204020204" pitchFamily="34" charset="-122"/>
                <a:ea typeface="微软雅黑" panose="020B0503020204020204" pitchFamily="34" charset="-122"/>
                <a:cs typeface="+mn-ea"/>
              </a:rPr>
              <a:t>容器，加载</a:t>
            </a:r>
            <a:r>
              <a:rPr lang="en-US" altLang="zh-CN" sz="1200" dirty="0" err="1">
                <a:solidFill>
                  <a:srgbClr val="595959"/>
                </a:solidFill>
                <a:latin typeface="微软雅黑" panose="020B0503020204020204" pitchFamily="34" charset="-122"/>
                <a:ea typeface="微软雅黑" panose="020B0503020204020204" pitchFamily="34" charset="-122"/>
                <a:cs typeface="+mn-ea"/>
              </a:rPr>
              <a:t>applicationContext.xml</a:t>
            </a:r>
            <a:r>
              <a:rPr lang="zh-CN" altLang="zh-CN" sz="1200" dirty="0">
                <a:solidFill>
                  <a:srgbClr val="595959"/>
                </a:solidFill>
                <a:latin typeface="微软雅黑" panose="020B0503020204020204" pitchFamily="34" charset="-122"/>
                <a:ea typeface="微软雅黑" panose="020B0503020204020204" pitchFamily="34" charset="-122"/>
                <a:cs typeface="+mn-ea"/>
              </a:rPr>
              <a:t>配置</a:t>
            </a:r>
          </a:p>
          <a:p>
            <a:pPr lvl="0" fontAlgn="base">
              <a:lnSpc>
                <a:spcPct val="150000"/>
              </a:lnSpc>
            </a:pPr>
            <a:r>
              <a:rPr lang="en-US" altLang="zh-CN" sz="1200" dirty="0">
                <a:solidFill>
                  <a:srgbClr val="595959"/>
                </a:solidFill>
                <a:latin typeface="微软雅黑" panose="020B0503020204020204" pitchFamily="34" charset="-122"/>
                <a:ea typeface="微软雅黑" panose="020B0503020204020204" pitchFamily="34" charset="-122"/>
                <a:cs typeface="+mn-ea"/>
              </a:rPr>
              <a:t>        </a:t>
            </a:r>
            <a:r>
              <a:rPr lang="en-US" altLang="zh-CN" sz="1200" dirty="0" err="1">
                <a:solidFill>
                  <a:srgbClr val="595959"/>
                </a:solidFill>
                <a:latin typeface="微软雅黑" panose="020B0503020204020204" pitchFamily="34" charset="-122"/>
                <a:ea typeface="微软雅黑" panose="020B0503020204020204" pitchFamily="34" charset="-122"/>
                <a:cs typeface="+mn-ea"/>
              </a:rPr>
              <a:t>ApplicationContext</a:t>
            </a:r>
            <a:r>
              <a:rPr lang="en-US" altLang="zh-CN" sz="1200" dirty="0">
                <a:solidFill>
                  <a:srgbClr val="595959"/>
                </a:solidFill>
                <a:latin typeface="微软雅黑" panose="020B0503020204020204" pitchFamily="34" charset="-122"/>
                <a:ea typeface="微软雅黑" panose="020B0503020204020204" pitchFamily="34" charset="-122"/>
                <a:cs typeface="+mn-ea"/>
              </a:rPr>
              <a:t> </a:t>
            </a:r>
            <a:r>
              <a:rPr lang="en-US" altLang="zh-CN" sz="1200" dirty="0" err="1">
                <a:solidFill>
                  <a:srgbClr val="595959"/>
                </a:solidFill>
                <a:latin typeface="微软雅黑" panose="020B0503020204020204" pitchFamily="34" charset="-122"/>
                <a:ea typeface="微软雅黑" panose="020B0503020204020204" pitchFamily="34" charset="-122"/>
                <a:cs typeface="+mn-ea"/>
              </a:rPr>
              <a:t>applicationContext</a:t>
            </a:r>
            <a:r>
              <a:rPr lang="en-US" altLang="zh-CN" sz="1200" dirty="0">
                <a:solidFill>
                  <a:srgbClr val="595959"/>
                </a:solidFill>
                <a:latin typeface="微软雅黑" panose="020B0503020204020204" pitchFamily="34" charset="-122"/>
                <a:ea typeface="微软雅黑" panose="020B0503020204020204" pitchFamily="34" charset="-122"/>
                <a:cs typeface="+mn-ea"/>
              </a:rPr>
              <a:t>=new</a:t>
            </a:r>
            <a:r>
              <a:rPr lang="zh-CN" altLang="en-US" sz="1200" dirty="0">
                <a:solidFill>
                  <a:srgbClr val="595959"/>
                </a:solidFill>
                <a:latin typeface="微软雅黑" panose="020B0503020204020204" pitchFamily="34" charset="-122"/>
                <a:ea typeface="微软雅黑" panose="020B0503020204020204" pitchFamily="34" charset="-122"/>
                <a:cs typeface="+mn-ea"/>
              </a:rPr>
              <a:t>     </a:t>
            </a:r>
            <a:r>
              <a:rPr lang="en-US" altLang="zh-CN" sz="1200" dirty="0" err="1">
                <a:solidFill>
                  <a:srgbClr val="595959"/>
                </a:solidFill>
                <a:latin typeface="微软雅黑" panose="020B0503020204020204" pitchFamily="34" charset="-122"/>
                <a:ea typeface="微软雅黑" panose="020B0503020204020204" pitchFamily="34" charset="-122"/>
                <a:cs typeface="+mn-ea"/>
              </a:rPr>
              <a:t>ClassPathXmlApplicationContext</a:t>
            </a:r>
            <a:r>
              <a:rPr lang="en-US" altLang="zh-CN" sz="1200" dirty="0">
                <a:solidFill>
                  <a:srgbClr val="595959"/>
                </a:solidFill>
                <a:latin typeface="微软雅黑" panose="020B0503020204020204" pitchFamily="34" charset="-122"/>
                <a:ea typeface="微软雅黑" panose="020B0503020204020204" pitchFamily="34" charset="-122"/>
                <a:cs typeface="+mn-ea"/>
              </a:rPr>
              <a:t>("</a:t>
            </a:r>
            <a:r>
              <a:rPr lang="en-US" altLang="zh-CN" sz="1200" dirty="0" err="1">
                <a:solidFill>
                  <a:srgbClr val="595959"/>
                </a:solidFill>
                <a:latin typeface="微软雅黑" panose="020B0503020204020204" pitchFamily="34" charset="-122"/>
                <a:ea typeface="微软雅黑" panose="020B0503020204020204" pitchFamily="34" charset="-122"/>
                <a:cs typeface="+mn-ea"/>
              </a:rPr>
              <a:t>applicationContext.xml</a:t>
            </a:r>
            <a:r>
              <a:rPr lang="en-US" altLang="zh-CN" sz="1200" dirty="0">
                <a:solidFill>
                  <a:srgbClr val="595959"/>
                </a:solidFill>
                <a:latin typeface="微软雅黑" panose="020B0503020204020204" pitchFamily="34" charset="-122"/>
                <a:ea typeface="微软雅黑" panose="020B0503020204020204" pitchFamily="34" charset="-122"/>
                <a:cs typeface="+mn-ea"/>
              </a:rPr>
              <a:t>");</a:t>
            </a:r>
            <a:endParaRPr lang="zh-CN" altLang="zh-CN" sz="1200" dirty="0">
              <a:solidFill>
                <a:srgbClr val="595959"/>
              </a:solidFill>
              <a:latin typeface="微软雅黑" panose="020B0503020204020204" pitchFamily="34" charset="-122"/>
              <a:ea typeface="微软雅黑" panose="020B0503020204020204" pitchFamily="34" charset="-122"/>
              <a:cs typeface="+mn-ea"/>
            </a:endParaRPr>
          </a:p>
          <a:p>
            <a:pPr lvl="0" fontAlgn="base">
              <a:lnSpc>
                <a:spcPct val="150000"/>
              </a:lnSpc>
            </a:pPr>
            <a:r>
              <a:rPr lang="en-US" altLang="zh-CN" sz="1200" dirty="0">
                <a:solidFill>
                  <a:srgbClr val="595959"/>
                </a:solidFill>
                <a:latin typeface="微软雅黑" panose="020B0503020204020204" pitchFamily="34" charset="-122"/>
                <a:ea typeface="微软雅黑" panose="020B0503020204020204" pitchFamily="34" charset="-122"/>
                <a:cs typeface="+mn-ea"/>
              </a:rPr>
              <a:t>        //</a:t>
            </a:r>
            <a:r>
              <a:rPr lang="zh-CN" altLang="en-US" sz="1200" dirty="0">
                <a:solidFill>
                  <a:srgbClr val="595959"/>
                </a:solidFill>
                <a:latin typeface="微软雅黑" panose="020B0503020204020204" pitchFamily="34" charset="-122"/>
                <a:ea typeface="微软雅黑" panose="020B0503020204020204" pitchFamily="34" charset="-122"/>
                <a:cs typeface="+mn-ea"/>
              </a:rPr>
              <a:t> </a:t>
            </a:r>
            <a:r>
              <a:rPr lang="zh-CN" altLang="zh-CN" sz="1200" dirty="0">
                <a:solidFill>
                  <a:srgbClr val="595959"/>
                </a:solidFill>
                <a:latin typeface="微软雅黑" panose="020B0503020204020204" pitchFamily="34" charset="-122"/>
                <a:ea typeface="微软雅黑" panose="020B0503020204020204" pitchFamily="34" charset="-122"/>
                <a:cs typeface="+mn-ea"/>
              </a:rPr>
              <a:t>通过容器获取配置中</a:t>
            </a:r>
            <a:r>
              <a:rPr lang="en-US" altLang="zh-CN" sz="1200" dirty="0" err="1">
                <a:solidFill>
                  <a:srgbClr val="595959"/>
                </a:solidFill>
                <a:latin typeface="微软雅黑" panose="020B0503020204020204" pitchFamily="34" charset="-122"/>
                <a:ea typeface="微软雅黑" panose="020B0503020204020204" pitchFamily="34" charset="-122"/>
                <a:cs typeface="+mn-ea"/>
              </a:rPr>
              <a:t>helloSpring</a:t>
            </a:r>
            <a:r>
              <a:rPr lang="zh-CN" altLang="zh-CN" sz="1200" dirty="0">
                <a:solidFill>
                  <a:srgbClr val="595959"/>
                </a:solidFill>
                <a:latin typeface="微软雅黑" panose="020B0503020204020204" pitchFamily="34" charset="-122"/>
                <a:ea typeface="微软雅黑" panose="020B0503020204020204" pitchFamily="34" charset="-122"/>
                <a:cs typeface="+mn-ea"/>
              </a:rPr>
              <a:t>的实例</a:t>
            </a:r>
          </a:p>
          <a:p>
            <a:pPr lvl="0" fontAlgn="base">
              <a:lnSpc>
                <a:spcPct val="150000"/>
              </a:lnSpc>
            </a:pPr>
            <a:r>
              <a:rPr lang="en-US" altLang="zh-CN" sz="1200" dirty="0">
                <a:solidFill>
                  <a:srgbClr val="595959"/>
                </a:solidFill>
                <a:latin typeface="微软雅黑" panose="020B0503020204020204" pitchFamily="34" charset="-122"/>
                <a:ea typeface="微软雅黑" panose="020B0503020204020204" pitchFamily="34" charset="-122"/>
                <a:cs typeface="+mn-ea"/>
              </a:rPr>
              <a:t>        </a:t>
            </a:r>
            <a:r>
              <a:rPr lang="en-US" altLang="zh-CN" sz="1200" dirty="0" err="1">
                <a:solidFill>
                  <a:srgbClr val="595959"/>
                </a:solidFill>
                <a:latin typeface="微软雅黑" panose="020B0503020204020204" pitchFamily="34" charset="-122"/>
                <a:ea typeface="微软雅黑" panose="020B0503020204020204" pitchFamily="34" charset="-122"/>
                <a:cs typeface="+mn-ea"/>
              </a:rPr>
              <a:t>HelloSpring</a:t>
            </a:r>
            <a:r>
              <a:rPr lang="en-US" altLang="zh-CN" sz="1200" dirty="0">
                <a:solidFill>
                  <a:srgbClr val="595959"/>
                </a:solidFill>
                <a:latin typeface="微软雅黑" panose="020B0503020204020204" pitchFamily="34" charset="-122"/>
                <a:ea typeface="微软雅黑" panose="020B0503020204020204" pitchFamily="34" charset="-122"/>
                <a:cs typeface="+mn-ea"/>
              </a:rPr>
              <a:t> </a:t>
            </a:r>
            <a:r>
              <a:rPr lang="en-US" altLang="zh-CN" sz="1200" dirty="0" err="1">
                <a:solidFill>
                  <a:srgbClr val="595959"/>
                </a:solidFill>
                <a:latin typeface="微软雅黑" panose="020B0503020204020204" pitchFamily="34" charset="-122"/>
                <a:ea typeface="微软雅黑" panose="020B0503020204020204" pitchFamily="34" charset="-122"/>
                <a:cs typeface="+mn-ea"/>
              </a:rPr>
              <a:t>helloSpring</a:t>
            </a:r>
            <a:r>
              <a:rPr lang="en-US" altLang="zh-CN" sz="1200" dirty="0">
                <a:solidFill>
                  <a:srgbClr val="595959"/>
                </a:solidFill>
                <a:latin typeface="微软雅黑" panose="020B0503020204020204" pitchFamily="34" charset="-122"/>
                <a:ea typeface="微软雅黑" panose="020B0503020204020204" pitchFamily="34" charset="-122"/>
                <a:cs typeface="+mn-ea"/>
              </a:rPr>
              <a:t>=</a:t>
            </a:r>
            <a:r>
              <a:rPr lang="zh-CN" altLang="zh-CN" sz="1200" dirty="0">
                <a:solidFill>
                  <a:srgbClr val="595959"/>
                </a:solidFill>
                <a:latin typeface="微软雅黑" panose="020B0503020204020204" pitchFamily="34" charset="-122"/>
                <a:ea typeface="微软雅黑" panose="020B0503020204020204" pitchFamily="34" charset="-122"/>
                <a:cs typeface="+mn-ea"/>
              </a:rPr>
              <a:t> </a:t>
            </a:r>
            <a:r>
              <a:rPr lang="zh-CN" altLang="en-US" sz="1200" dirty="0">
                <a:solidFill>
                  <a:srgbClr val="595959"/>
                </a:solidFill>
                <a:latin typeface="微软雅黑" panose="020B0503020204020204" pitchFamily="34" charset="-122"/>
                <a:ea typeface="微软雅黑" panose="020B0503020204020204" pitchFamily="34" charset="-122"/>
                <a:cs typeface="+mn-ea"/>
              </a:rPr>
              <a:t> </a:t>
            </a:r>
            <a:r>
              <a:rPr lang="en-US" altLang="zh-CN" sz="1200" dirty="0">
                <a:solidFill>
                  <a:srgbClr val="595959"/>
                </a:solidFill>
                <a:latin typeface="微软雅黑" panose="020B0503020204020204" pitchFamily="34" charset="-122"/>
                <a:ea typeface="微软雅黑" panose="020B0503020204020204" pitchFamily="34" charset="-122"/>
                <a:cs typeface="+mn-ea"/>
              </a:rPr>
              <a:t>(</a:t>
            </a:r>
            <a:r>
              <a:rPr lang="en-US" altLang="zh-CN" sz="1200" dirty="0" err="1">
                <a:solidFill>
                  <a:srgbClr val="595959"/>
                </a:solidFill>
                <a:latin typeface="微软雅黑" panose="020B0503020204020204" pitchFamily="34" charset="-122"/>
                <a:ea typeface="微软雅黑" panose="020B0503020204020204" pitchFamily="34" charset="-122"/>
                <a:cs typeface="+mn-ea"/>
              </a:rPr>
              <a:t>HelloSpring</a:t>
            </a:r>
            <a:r>
              <a:rPr lang="en-US" altLang="zh-CN" sz="1200" dirty="0">
                <a:solidFill>
                  <a:srgbClr val="595959"/>
                </a:solidFill>
                <a:latin typeface="微软雅黑" panose="020B0503020204020204" pitchFamily="34" charset="-122"/>
                <a:ea typeface="微软雅黑" panose="020B0503020204020204" pitchFamily="34" charset="-122"/>
                <a:cs typeface="+mn-ea"/>
              </a:rPr>
              <a:t>)</a:t>
            </a:r>
            <a:r>
              <a:rPr lang="en-US" altLang="zh-CN" sz="1200" dirty="0" err="1">
                <a:solidFill>
                  <a:srgbClr val="595959"/>
                </a:solidFill>
                <a:latin typeface="微软雅黑" panose="020B0503020204020204" pitchFamily="34" charset="-122"/>
                <a:ea typeface="微软雅黑" panose="020B0503020204020204" pitchFamily="34" charset="-122"/>
                <a:cs typeface="+mn-ea"/>
              </a:rPr>
              <a:t>applicationContext.getBean</a:t>
            </a:r>
            <a:r>
              <a:rPr lang="en-US" altLang="zh-CN" sz="1200" dirty="0">
                <a:solidFill>
                  <a:srgbClr val="595959"/>
                </a:solidFill>
                <a:latin typeface="微软雅黑" panose="020B0503020204020204" pitchFamily="34" charset="-122"/>
                <a:ea typeface="微软雅黑" panose="020B0503020204020204" pitchFamily="34" charset="-122"/>
                <a:cs typeface="+mn-ea"/>
              </a:rPr>
              <a:t>("</a:t>
            </a:r>
            <a:r>
              <a:rPr lang="en-US" altLang="zh-CN" sz="1200" dirty="0" err="1">
                <a:solidFill>
                  <a:srgbClr val="595959"/>
                </a:solidFill>
                <a:latin typeface="微软雅黑" panose="020B0503020204020204" pitchFamily="34" charset="-122"/>
                <a:ea typeface="微软雅黑" panose="020B0503020204020204" pitchFamily="34" charset="-122"/>
                <a:cs typeface="+mn-ea"/>
              </a:rPr>
              <a:t>helloSpring</a:t>
            </a:r>
            <a:r>
              <a:rPr lang="en-US" altLang="zh-CN" sz="1200" dirty="0">
                <a:solidFill>
                  <a:srgbClr val="595959"/>
                </a:solidFill>
                <a:latin typeface="微软雅黑" panose="020B0503020204020204" pitchFamily="34" charset="-122"/>
                <a:ea typeface="微软雅黑" panose="020B0503020204020204" pitchFamily="34" charset="-122"/>
                <a:cs typeface="+mn-ea"/>
              </a:rPr>
              <a:t>");</a:t>
            </a:r>
            <a:endParaRPr lang="zh-CN" altLang="zh-CN" sz="1200" dirty="0">
              <a:solidFill>
                <a:srgbClr val="595959"/>
              </a:solidFill>
              <a:latin typeface="微软雅黑" panose="020B0503020204020204" pitchFamily="34" charset="-122"/>
              <a:ea typeface="微软雅黑" panose="020B0503020204020204" pitchFamily="34" charset="-122"/>
              <a:cs typeface="+mn-ea"/>
            </a:endParaRPr>
          </a:p>
          <a:p>
            <a:pPr lvl="0" fontAlgn="base">
              <a:lnSpc>
                <a:spcPct val="150000"/>
              </a:lnSpc>
            </a:pPr>
            <a:r>
              <a:rPr lang="en-US" altLang="zh-CN" sz="1200" dirty="0">
                <a:solidFill>
                  <a:srgbClr val="595959"/>
                </a:solidFill>
                <a:latin typeface="微软雅黑" panose="020B0503020204020204" pitchFamily="34" charset="-122"/>
                <a:ea typeface="微软雅黑" panose="020B0503020204020204" pitchFamily="34" charset="-122"/>
                <a:cs typeface="+mn-ea"/>
              </a:rPr>
              <a:t>        </a:t>
            </a:r>
            <a:r>
              <a:rPr lang="en-US" altLang="zh-CN" sz="1200" dirty="0" err="1">
                <a:solidFill>
                  <a:srgbClr val="595959"/>
                </a:solidFill>
                <a:latin typeface="微软雅黑" panose="020B0503020204020204" pitchFamily="34" charset="-122"/>
                <a:ea typeface="微软雅黑" panose="020B0503020204020204" pitchFamily="34" charset="-122"/>
                <a:cs typeface="+mn-ea"/>
              </a:rPr>
              <a:t>helloSpring.show</a:t>
            </a:r>
            <a:r>
              <a:rPr lang="en-US" altLang="zh-CN" sz="1200" dirty="0">
                <a:solidFill>
                  <a:srgbClr val="595959"/>
                </a:solidFill>
                <a:latin typeface="微软雅黑" panose="020B0503020204020204" pitchFamily="34" charset="-122"/>
                <a:ea typeface="微软雅黑" panose="020B0503020204020204" pitchFamily="34" charset="-122"/>
                <a:cs typeface="+mn-ea"/>
              </a:rPr>
              <a:t>();//</a:t>
            </a:r>
            <a:r>
              <a:rPr lang="zh-CN" altLang="en-US" sz="1200" dirty="0">
                <a:solidFill>
                  <a:srgbClr val="595959"/>
                </a:solidFill>
                <a:latin typeface="微软雅黑" panose="020B0503020204020204" pitchFamily="34" charset="-122"/>
                <a:ea typeface="微软雅黑" panose="020B0503020204020204" pitchFamily="34" charset="-122"/>
                <a:cs typeface="+mn-ea"/>
              </a:rPr>
              <a:t> </a:t>
            </a:r>
            <a:r>
              <a:rPr lang="zh-CN" altLang="zh-CN" sz="1200" dirty="0">
                <a:solidFill>
                  <a:srgbClr val="595959"/>
                </a:solidFill>
                <a:latin typeface="微软雅黑" panose="020B0503020204020204" pitchFamily="34" charset="-122"/>
                <a:ea typeface="微软雅黑" panose="020B0503020204020204" pitchFamily="34" charset="-122"/>
                <a:cs typeface="+mn-ea"/>
              </a:rPr>
              <a:t>调用方法</a:t>
            </a:r>
            <a:r>
              <a:rPr lang="en-US" altLang="zh-CN" sz="1200" dirty="0">
                <a:solidFill>
                  <a:srgbClr val="595959"/>
                </a:solidFill>
                <a:latin typeface="微软雅黑" panose="020B0503020204020204" pitchFamily="34" charset="-122"/>
                <a:ea typeface="微软雅黑" panose="020B0503020204020204" pitchFamily="34" charset="-122"/>
                <a:cs typeface="+mn-ea"/>
              </a:rPr>
              <a:t>	</a:t>
            </a:r>
          </a:p>
          <a:p>
            <a:pPr lvl="0" fontAlgn="base">
              <a:lnSpc>
                <a:spcPct val="150000"/>
              </a:lnSpc>
            </a:pPr>
            <a:r>
              <a:rPr lang="zh-CN" altLang="en-US" sz="1200" dirty="0">
                <a:solidFill>
                  <a:srgbClr val="595959"/>
                </a:solidFill>
                <a:latin typeface="微软雅黑" panose="020B0503020204020204" pitchFamily="34" charset="-122"/>
                <a:ea typeface="微软雅黑" panose="020B0503020204020204" pitchFamily="34" charset="-122"/>
                <a:cs typeface="+mn-ea"/>
              </a:rPr>
              <a:t>    </a:t>
            </a:r>
            <a:r>
              <a:rPr lang="en-US" altLang="zh-CN" sz="1200" dirty="0">
                <a:solidFill>
                  <a:srgbClr val="595959"/>
                </a:solidFill>
                <a:latin typeface="微软雅黑" panose="020B0503020204020204" pitchFamily="34" charset="-122"/>
                <a:ea typeface="微软雅黑" panose="020B0503020204020204" pitchFamily="34" charset="-122"/>
                <a:cs typeface="+mn-ea"/>
              </a:rPr>
              <a:t>}</a:t>
            </a:r>
          </a:p>
          <a:p>
            <a:pPr lvl="0" fontAlgn="base">
              <a:lnSpc>
                <a:spcPct val="150000"/>
              </a:lnSpc>
            </a:pPr>
            <a:r>
              <a:rPr lang="en-US" altLang="zh-CN" sz="1200" dirty="0">
                <a:solidFill>
                  <a:srgbClr val="595959"/>
                </a:solidFill>
                <a:latin typeface="微软雅黑" panose="020B0503020204020204" pitchFamily="34" charset="-122"/>
                <a:ea typeface="微软雅黑" panose="020B0503020204020204" pitchFamily="34" charset="-122"/>
                <a:cs typeface="+mn-ea"/>
              </a:rPr>
              <a:t>}</a:t>
            </a:r>
            <a:endParaRPr lang="zh-CN" altLang="zh-CN" sz="1200" dirty="0">
              <a:solidFill>
                <a:srgbClr val="595959"/>
              </a:solidFill>
              <a:latin typeface="微软雅黑" panose="020B0503020204020204" pitchFamily="34" charset="-122"/>
              <a:ea typeface="微软雅黑" panose="020B0503020204020204" pitchFamily="34" charset="-122"/>
              <a:cs typeface="+mn-ea"/>
            </a:endParaRPr>
          </a:p>
        </p:txBody>
      </p:sp>
    </p:spTree>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721137" y="830306"/>
            <a:ext cx="1311128" cy="57977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350">
              <a:solidFill>
                <a:schemeClr val="bg1"/>
              </a:solidFill>
              <a:sym typeface="+mn-ea"/>
            </a:endParaRPr>
          </a:p>
        </p:txBody>
      </p:sp>
      <p:sp>
        <p:nvSpPr>
          <p:cNvPr id="10" name="文本框 10"/>
          <p:cNvSpPr txBox="1"/>
          <p:nvPr/>
        </p:nvSpPr>
        <p:spPr>
          <a:xfrm flipH="1">
            <a:off x="787980" y="932086"/>
            <a:ext cx="1218883" cy="415498"/>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100" dirty="0">
                <a:solidFill>
                  <a:schemeClr val="bg1"/>
                </a:solidFill>
                <a:latin typeface="Impact" panose="020B0806030902050204" charset="0"/>
                <a:ea typeface="微软雅黑" panose="020B0503020204020204" pitchFamily="34" charset="-122"/>
                <a:sym typeface="Arial" panose="020B0604020202020204" pitchFamily="34" charset="0"/>
              </a:rPr>
              <a:t>STEP  05</a:t>
            </a:r>
          </a:p>
        </p:txBody>
      </p:sp>
      <p:sp>
        <p:nvSpPr>
          <p:cNvPr id="12" name="Title 1"/>
          <p:cNvSpPr txBox="1"/>
          <p:nvPr/>
        </p:nvSpPr>
        <p:spPr>
          <a:xfrm>
            <a:off x="857880" y="200200"/>
            <a:ext cx="2802578" cy="379477"/>
          </a:xfrm>
          <a:prstGeom prst="rect">
            <a:avLst/>
          </a:prstGeom>
        </p:spPr>
        <p:txBody>
          <a:bodyPr lIns="0" tIns="45719" rIns="0" bIns="45719"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1800" b="1" dirty="0">
                <a:solidFill>
                  <a:srgbClr val="595959"/>
                </a:solidFill>
                <a:latin typeface="微软雅黑" panose="020B0503020204020204" pitchFamily="34" charset="-122"/>
                <a:ea typeface="微软雅黑" panose="020B0503020204020204" pitchFamily="34" charset="-122"/>
                <a:cs typeface="+mn-ea"/>
                <a:sym typeface="+mn-lt"/>
              </a:rPr>
              <a:t>1.2  Spring</a:t>
            </a:r>
            <a:r>
              <a:rPr lang="zh-CN" altLang="en-US" sz="1800" b="1" dirty="0">
                <a:solidFill>
                  <a:srgbClr val="595959"/>
                </a:solidFill>
                <a:latin typeface="微软雅黑" panose="020B0503020204020204" pitchFamily="34" charset="-122"/>
                <a:ea typeface="微软雅黑" panose="020B0503020204020204" pitchFamily="34" charset="-122"/>
                <a:cs typeface="+mn-ea"/>
                <a:sym typeface="+mn-lt"/>
              </a:rPr>
              <a:t>的入门程序</a:t>
            </a:r>
            <a:endParaRPr lang="en-GB" altLang="zh-CN" sz="1800" b="1" dirty="0">
              <a:solidFill>
                <a:srgbClr val="595959"/>
              </a:solidFill>
              <a:latin typeface="微软雅黑" panose="020B0503020204020204" pitchFamily="34" charset="-122"/>
              <a:ea typeface="微软雅黑" panose="020B0503020204020204" pitchFamily="34" charset="-122"/>
              <a:cs typeface="+mn-ea"/>
              <a:sym typeface="+mn-lt"/>
            </a:endParaRPr>
          </a:p>
        </p:txBody>
      </p:sp>
      <p:sp>
        <p:nvSpPr>
          <p:cNvPr id="13" name="1"/>
          <p:cNvSpPr txBox="1"/>
          <p:nvPr>
            <p:custDataLst>
              <p:tags r:id="rId1"/>
            </p:custDataLst>
          </p:nvPr>
        </p:nvSpPr>
        <p:spPr>
          <a:xfrm>
            <a:off x="2188020" y="841320"/>
            <a:ext cx="6107731" cy="336695"/>
          </a:xfrm>
          <a:prstGeom prst="rect">
            <a:avLst/>
          </a:prstGeom>
          <a:noFill/>
          <a:ln>
            <a:noFill/>
          </a:ln>
        </p:spPr>
        <p:txBody>
          <a:bodyPr wrap="square" rtlCol="0">
            <a:spAutoFit/>
          </a:bodyPr>
          <a:lstStyle/>
          <a:p>
            <a:pPr>
              <a:lnSpc>
                <a:spcPct val="150000"/>
              </a:lnSpc>
            </a:pPr>
            <a:r>
              <a:rPr lang="zh-CN" altLang="zh-CN" sz="1200" dirty="0">
                <a:solidFill>
                  <a:srgbClr val="595959"/>
                </a:solidFill>
                <a:latin typeface="微软雅黑" panose="020B0503020204020204" pitchFamily="34" charset="-122"/>
                <a:ea typeface="微软雅黑" panose="020B0503020204020204" pitchFamily="34" charset="-122"/>
              </a:rPr>
              <a:t>在</a:t>
            </a:r>
            <a:r>
              <a:rPr lang="en-US" altLang="zh-CN" sz="1200" dirty="0">
                <a:solidFill>
                  <a:srgbClr val="595959"/>
                </a:solidFill>
                <a:latin typeface="微软雅黑" panose="020B0503020204020204" pitchFamily="34" charset="-122"/>
                <a:ea typeface="微软雅黑" panose="020B0503020204020204" pitchFamily="34" charset="-122"/>
              </a:rPr>
              <a:t>IDEA</a:t>
            </a:r>
            <a:r>
              <a:rPr lang="zh-CN" altLang="zh-CN" sz="1200" dirty="0">
                <a:solidFill>
                  <a:srgbClr val="595959"/>
                </a:solidFill>
                <a:latin typeface="微软雅黑" panose="020B0503020204020204" pitchFamily="34" charset="-122"/>
                <a:ea typeface="微软雅黑" panose="020B0503020204020204" pitchFamily="34" charset="-122"/>
              </a:rPr>
              <a:t>中启动测试类</a:t>
            </a:r>
            <a:r>
              <a:rPr lang="en-US" altLang="zh-CN" sz="1200" dirty="0" err="1">
                <a:solidFill>
                  <a:srgbClr val="595959"/>
                </a:solidFill>
                <a:latin typeface="微软雅黑" panose="020B0503020204020204" pitchFamily="34" charset="-122"/>
                <a:ea typeface="微软雅黑" panose="020B0503020204020204" pitchFamily="34" charset="-122"/>
              </a:rPr>
              <a:t>TestHelloSpring</a:t>
            </a:r>
            <a:r>
              <a:rPr lang="zh-CN" altLang="zh-CN" sz="1200" dirty="0">
                <a:solidFill>
                  <a:srgbClr val="595959"/>
                </a:solidFill>
                <a:latin typeface="微软雅黑" panose="020B0503020204020204" pitchFamily="34" charset="-122"/>
                <a:ea typeface="微软雅黑" panose="020B0503020204020204" pitchFamily="34" charset="-122"/>
              </a:rPr>
              <a:t>，控制台</a:t>
            </a:r>
            <a:r>
              <a:rPr lang="zh-CN" altLang="en-US" sz="1200" dirty="0">
                <a:solidFill>
                  <a:srgbClr val="595959"/>
                </a:solidFill>
                <a:latin typeface="微软雅黑" panose="020B0503020204020204" pitchFamily="34" charset="-122"/>
                <a:ea typeface="微软雅黑" panose="020B0503020204020204" pitchFamily="34" charset="-122"/>
              </a:rPr>
              <a:t>会</a:t>
            </a:r>
            <a:r>
              <a:rPr lang="zh-CN" altLang="zh-CN" sz="1200" dirty="0">
                <a:solidFill>
                  <a:srgbClr val="595959"/>
                </a:solidFill>
                <a:latin typeface="微软雅黑" panose="020B0503020204020204" pitchFamily="34" charset="-122"/>
                <a:ea typeface="微软雅黑" panose="020B0503020204020204" pitchFamily="34" charset="-122"/>
              </a:rPr>
              <a:t>输出结果</a:t>
            </a:r>
            <a:r>
              <a:rPr lang="zh-CN" altLang="en-US" sz="1200" dirty="0">
                <a:solidFill>
                  <a:srgbClr val="595959"/>
                </a:solidFill>
                <a:latin typeface="微软雅黑" panose="020B0503020204020204" pitchFamily="34" charset="-122"/>
                <a:ea typeface="微软雅黑" panose="020B0503020204020204" pitchFamily="34" charset="-122"/>
              </a:rPr>
              <a:t>。</a:t>
            </a:r>
            <a:r>
              <a:rPr lang="zh-CN" altLang="zh-CN" sz="1200" dirty="0">
                <a:solidFill>
                  <a:srgbClr val="595959"/>
                </a:solidFill>
                <a:latin typeface="微软雅黑" panose="020B0503020204020204" pitchFamily="34" charset="-122"/>
                <a:ea typeface="微软雅黑" panose="020B0503020204020204" pitchFamily="34" charset="-122"/>
              </a:rPr>
              <a:t> </a:t>
            </a:r>
          </a:p>
        </p:txBody>
      </p:sp>
      <p:pic>
        <p:nvPicPr>
          <p:cNvPr id="8" name="图片 7"/>
          <p:cNvPicPr/>
          <p:nvPr/>
        </p:nvPicPr>
        <p:blipFill>
          <a:blip r:embed="rId4">
            <a:extLst>
              <a:ext uri="{28A0092B-C50C-407E-A947-70E740481C1C}">
                <a14:useLocalDpi xmlns:a14="http://schemas.microsoft.com/office/drawing/2010/main" val="0"/>
              </a:ext>
            </a:extLst>
          </a:blip>
          <a:srcRect/>
          <a:stretch>
            <a:fillRect/>
          </a:stretch>
        </p:blipFill>
        <p:spPr bwMode="auto">
          <a:xfrm>
            <a:off x="1691680" y="2067694"/>
            <a:ext cx="5688632" cy="1368152"/>
          </a:xfrm>
          <a:prstGeom prst="rect">
            <a:avLst/>
          </a:prstGeom>
          <a:noFill/>
          <a:ln>
            <a:noFill/>
          </a:ln>
        </p:spPr>
      </p:pic>
    </p:spTree>
  </p:cSld>
  <p:clrMapOvr>
    <a:masterClrMapping/>
  </p:clrMapOvr>
  <p:transition spd="med">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
          <p:cNvPicPr>
            <a:picLocks noChangeAspect="1"/>
          </p:cNvPicPr>
          <p:nvPr/>
        </p:nvPicPr>
        <p:blipFill>
          <a:blip r:embed="rId2" cstate="print"/>
          <a:srcRect/>
          <a:stretch>
            <a:fillRect/>
          </a:stretch>
        </p:blipFill>
        <p:spPr bwMode="auto">
          <a:xfrm>
            <a:off x="2228850" y="1943100"/>
            <a:ext cx="4457700" cy="1085850"/>
          </a:xfrm>
          <a:prstGeom prst="rect">
            <a:avLst/>
          </a:prstGeom>
          <a:noFill/>
          <a:ln w="9525">
            <a:noFill/>
            <a:miter lim="800000"/>
            <a:headEnd/>
            <a:tailEnd/>
          </a:ln>
        </p:spPr>
      </p:pic>
      <p:sp>
        <p:nvSpPr>
          <p:cNvPr id="11267" name="Text Box 18"/>
          <p:cNvSpPr txBox="1">
            <a:spLocks noChangeArrowheads="1"/>
          </p:cNvSpPr>
          <p:nvPr/>
        </p:nvSpPr>
        <p:spPr bwMode="auto">
          <a:xfrm>
            <a:off x="2884885" y="2301499"/>
            <a:ext cx="3230165" cy="346249"/>
          </a:xfrm>
          <a:prstGeom prst="rect">
            <a:avLst/>
          </a:prstGeom>
          <a:noFill/>
          <a:ln w="9525">
            <a:noFill/>
            <a:miter lim="800000"/>
            <a:headEnd/>
            <a:tailEnd/>
          </a:ln>
          <a:effectLst/>
        </p:spPr>
        <p:txBody>
          <a:bodyPr lIns="68580" tIns="34290" rIns="68580" bIns="34290">
            <a:spAutoFit/>
          </a:bodyPr>
          <a:lstStyle/>
          <a:p>
            <a:pPr>
              <a:spcBef>
                <a:spcPct val="0"/>
              </a:spcBef>
            </a:pPr>
            <a:r>
              <a:rPr lang="en-US" altLang="zh-CN" b="1" dirty="0">
                <a:solidFill>
                  <a:srgbClr val="FF6600"/>
                </a:solidFill>
                <a:latin typeface="Arial" charset="0"/>
                <a:ea typeface="黑体" pitchFamily="49" charset="-122"/>
              </a:rPr>
              <a:t>2	</a:t>
            </a:r>
            <a:r>
              <a:rPr lang="en-US" altLang="zh-CN" sz="1500" b="1" dirty="0">
                <a:solidFill>
                  <a:schemeClr val="bg1"/>
                </a:solidFill>
                <a:latin typeface="Arial" charset="0"/>
                <a:ea typeface="黑体" pitchFamily="49" charset="-122"/>
              </a:rPr>
              <a:t> </a:t>
            </a:r>
            <a:r>
              <a:rPr lang="en-US" altLang="zh-CN" sz="1600" b="1" dirty="0">
                <a:solidFill>
                  <a:schemeClr val="bg1"/>
                </a:solidFill>
                <a:latin typeface="Arial" charset="0"/>
                <a:ea typeface="黑体" pitchFamily="49" charset="-122"/>
              </a:rPr>
              <a:t>Spring </a:t>
            </a:r>
            <a:r>
              <a:rPr lang="en-US" altLang="zh-CN" sz="1600" b="1" dirty="0" err="1">
                <a:solidFill>
                  <a:schemeClr val="bg1"/>
                </a:solidFill>
                <a:latin typeface="Arial" charset="0"/>
                <a:ea typeface="黑体" pitchFamily="49" charset="-122"/>
              </a:rPr>
              <a:t>IoC</a:t>
            </a:r>
            <a:endParaRPr lang="zh-CN" altLang="en-US" sz="1600" b="1" dirty="0">
              <a:solidFill>
                <a:schemeClr val="bg1"/>
              </a:solidFill>
              <a:latin typeface="Arial" charset="0"/>
              <a:ea typeface="黑体" pitchFamily="49" charset="-122"/>
            </a:endParaRPr>
          </a:p>
        </p:txBody>
      </p:sp>
    </p:spTree>
    <p:extLst>
      <p:ext uri="{BB962C8B-B14F-4D97-AF65-F5344CB8AC3E}">
        <p14:creationId xmlns:p14="http://schemas.microsoft.com/office/powerpoint/2010/main" val="511359801"/>
      </p:ext>
    </p:extLst>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t="-2000" b="-2000"/>
          </a:stretch>
        </a:blipFill>
        <a:effectLst/>
      </p:bgPr>
    </p:bg>
    <p:spTree>
      <p:nvGrpSpPr>
        <p:cNvPr id="1" name=""/>
        <p:cNvGrpSpPr/>
        <p:nvPr/>
      </p:nvGrpSpPr>
      <p:grpSpPr>
        <a:xfrm>
          <a:off x="0" y="0"/>
          <a:ext cx="0" cy="0"/>
          <a:chOff x="0" y="0"/>
          <a:chExt cx="0" cy="0"/>
        </a:xfrm>
      </p:grpSpPr>
      <p:pic>
        <p:nvPicPr>
          <p:cNvPr id="3074" name="Picture 13" descr="F:\工作\功夫系列课程\PPT模版\目录\橙色\目录-30.png"/>
          <p:cNvPicPr>
            <a:picLocks noChangeAspect="1" noChangeArrowheads="1"/>
          </p:cNvPicPr>
          <p:nvPr/>
        </p:nvPicPr>
        <p:blipFill>
          <a:blip r:embed="rId4" cstate="print"/>
          <a:srcRect/>
          <a:stretch>
            <a:fillRect/>
          </a:stretch>
        </p:blipFill>
        <p:spPr bwMode="auto">
          <a:xfrm>
            <a:off x="-285784" y="1263619"/>
            <a:ext cx="4752528" cy="649447"/>
          </a:xfrm>
          <a:prstGeom prst="rect">
            <a:avLst/>
          </a:prstGeom>
          <a:noFill/>
          <a:ln w="9525">
            <a:noFill/>
            <a:miter lim="800000"/>
            <a:headEnd/>
            <a:tailEnd/>
          </a:ln>
        </p:spPr>
      </p:pic>
      <p:sp>
        <p:nvSpPr>
          <p:cNvPr id="3075" name="Text Box 14"/>
          <p:cNvSpPr txBox="1">
            <a:spLocks noChangeArrowheads="1"/>
          </p:cNvSpPr>
          <p:nvPr/>
        </p:nvSpPr>
        <p:spPr bwMode="auto">
          <a:xfrm>
            <a:off x="557674" y="1429558"/>
            <a:ext cx="3065612" cy="300082"/>
          </a:xfrm>
          <a:prstGeom prst="rect">
            <a:avLst/>
          </a:prstGeom>
          <a:noFill/>
          <a:ln w="9525">
            <a:noFill/>
            <a:miter lim="800000"/>
            <a:headEnd/>
            <a:tailEnd/>
          </a:ln>
          <a:effectLst/>
        </p:spPr>
        <p:txBody>
          <a:bodyPr wrap="square" lIns="68580" tIns="34290" rIns="68580" bIns="34290">
            <a:spAutoFit/>
          </a:bodyPr>
          <a:lstStyle/>
          <a:p>
            <a:pPr>
              <a:spcBef>
                <a:spcPct val="0"/>
              </a:spcBef>
              <a:buFontTx/>
              <a:buNone/>
            </a:pPr>
            <a:r>
              <a:rPr lang="en-US" altLang="zh-CN" sz="1500" b="1" dirty="0">
                <a:solidFill>
                  <a:schemeClr val="bg1"/>
                </a:solidFill>
                <a:latin typeface="Arial" charset="0"/>
              </a:rPr>
              <a:t>01        </a:t>
            </a:r>
            <a:r>
              <a:rPr lang="zh-CN" altLang="en-US" sz="1500" b="1" dirty="0">
                <a:solidFill>
                  <a:schemeClr val="bg1"/>
                </a:solidFill>
                <a:latin typeface="Arial" charset="0"/>
              </a:rPr>
              <a:t>引入与</a:t>
            </a:r>
            <a:r>
              <a:rPr lang="en-US" altLang="zh-CN" sz="1500" b="1" dirty="0">
                <a:solidFill>
                  <a:schemeClr val="bg1"/>
                </a:solidFill>
                <a:latin typeface="Arial" charset="0"/>
              </a:rPr>
              <a:t> </a:t>
            </a:r>
            <a:r>
              <a:rPr lang="en-US" altLang="zh-CN" sz="1500" b="1" dirty="0">
                <a:solidFill>
                  <a:schemeClr val="bg1"/>
                </a:solidFill>
                <a:latin typeface="Arial" charset="0"/>
                <a:ea typeface="黑体" pitchFamily="49" charset="-122"/>
              </a:rPr>
              <a:t>Spring</a:t>
            </a:r>
            <a:r>
              <a:rPr lang="zh-CN" altLang="en-US" sz="1500" b="1" dirty="0">
                <a:solidFill>
                  <a:schemeClr val="bg1"/>
                </a:solidFill>
                <a:latin typeface="Arial" charset="0"/>
                <a:ea typeface="黑体" pitchFamily="49" charset="-122"/>
              </a:rPr>
              <a:t>概述</a:t>
            </a:r>
          </a:p>
        </p:txBody>
      </p:sp>
      <p:pic>
        <p:nvPicPr>
          <p:cNvPr id="9" name="Picture 13" descr="F:\工作\功夫系列课程\PPT模版\目录\橙色\目录-30.png"/>
          <p:cNvPicPr>
            <a:picLocks noChangeAspect="1" noChangeArrowheads="1"/>
          </p:cNvPicPr>
          <p:nvPr/>
        </p:nvPicPr>
        <p:blipFill>
          <a:blip r:embed="rId4" cstate="print"/>
          <a:srcRect/>
          <a:stretch>
            <a:fillRect/>
          </a:stretch>
        </p:blipFill>
        <p:spPr bwMode="auto">
          <a:xfrm>
            <a:off x="4286248" y="1214428"/>
            <a:ext cx="4752528" cy="649447"/>
          </a:xfrm>
          <a:prstGeom prst="rect">
            <a:avLst/>
          </a:prstGeom>
          <a:noFill/>
          <a:ln w="9525">
            <a:noFill/>
            <a:miter lim="800000"/>
            <a:headEnd/>
            <a:tailEnd/>
          </a:ln>
        </p:spPr>
      </p:pic>
      <p:sp>
        <p:nvSpPr>
          <p:cNvPr id="10" name="Text Box 14"/>
          <p:cNvSpPr txBox="1">
            <a:spLocks noChangeArrowheads="1"/>
          </p:cNvSpPr>
          <p:nvPr/>
        </p:nvSpPr>
        <p:spPr bwMode="auto">
          <a:xfrm>
            <a:off x="5129706" y="1380367"/>
            <a:ext cx="2607071" cy="300082"/>
          </a:xfrm>
          <a:prstGeom prst="rect">
            <a:avLst/>
          </a:prstGeom>
          <a:noFill/>
          <a:ln w="9525">
            <a:noFill/>
            <a:miter lim="800000"/>
            <a:headEnd/>
            <a:tailEnd/>
          </a:ln>
          <a:effectLst/>
        </p:spPr>
        <p:txBody>
          <a:bodyPr wrap="square" lIns="68580" tIns="34290" rIns="68580" bIns="34290">
            <a:spAutoFit/>
          </a:bodyPr>
          <a:lstStyle/>
          <a:p>
            <a:pPr>
              <a:spcBef>
                <a:spcPct val="0"/>
              </a:spcBef>
            </a:pPr>
            <a:r>
              <a:rPr lang="en-US" altLang="zh-CN" sz="1500" b="1" dirty="0">
                <a:solidFill>
                  <a:schemeClr val="bg1"/>
                </a:solidFill>
                <a:latin typeface="Arial" charset="0"/>
              </a:rPr>
              <a:t>02            </a:t>
            </a:r>
            <a:r>
              <a:rPr lang="en-US" altLang="zh-CN" sz="1500" b="1" dirty="0">
                <a:solidFill>
                  <a:schemeClr val="bg1"/>
                </a:solidFill>
                <a:latin typeface="Arial" charset="0"/>
                <a:ea typeface="黑体" pitchFamily="49" charset="-122"/>
              </a:rPr>
              <a:t>Spring </a:t>
            </a:r>
            <a:r>
              <a:rPr lang="en-US" altLang="zh-CN" sz="1500" b="1" dirty="0" err="1">
                <a:solidFill>
                  <a:schemeClr val="bg1"/>
                </a:solidFill>
                <a:latin typeface="Arial" charset="0"/>
                <a:ea typeface="黑体" pitchFamily="49" charset="-122"/>
              </a:rPr>
              <a:t>IoC</a:t>
            </a:r>
            <a:endParaRPr lang="zh-CN" altLang="en-US" sz="1500" b="1" dirty="0">
              <a:solidFill>
                <a:schemeClr val="bg1"/>
              </a:solidFill>
              <a:latin typeface="Arial" charset="0"/>
              <a:ea typeface="黑体" pitchFamily="49" charset="-122"/>
            </a:endParaRPr>
          </a:p>
        </p:txBody>
      </p:sp>
      <p:pic>
        <p:nvPicPr>
          <p:cNvPr id="11" name="Picture 13" descr="F:\工作\功夫系列课程\PPT模版\目录\橙色\目录-30.png"/>
          <p:cNvPicPr>
            <a:picLocks noChangeAspect="1" noChangeArrowheads="1"/>
          </p:cNvPicPr>
          <p:nvPr/>
        </p:nvPicPr>
        <p:blipFill>
          <a:blip r:embed="rId4" cstate="print"/>
          <a:srcRect/>
          <a:stretch>
            <a:fillRect/>
          </a:stretch>
        </p:blipFill>
        <p:spPr bwMode="auto">
          <a:xfrm>
            <a:off x="-285784" y="2428874"/>
            <a:ext cx="4752528" cy="649447"/>
          </a:xfrm>
          <a:prstGeom prst="rect">
            <a:avLst/>
          </a:prstGeom>
          <a:noFill/>
          <a:ln w="9525">
            <a:noFill/>
            <a:miter lim="800000"/>
            <a:headEnd/>
            <a:tailEnd/>
          </a:ln>
        </p:spPr>
      </p:pic>
      <p:sp>
        <p:nvSpPr>
          <p:cNvPr id="13" name="Text Box 14"/>
          <p:cNvSpPr txBox="1">
            <a:spLocks noChangeArrowheads="1"/>
          </p:cNvSpPr>
          <p:nvPr/>
        </p:nvSpPr>
        <p:spPr bwMode="auto">
          <a:xfrm>
            <a:off x="557674" y="2594813"/>
            <a:ext cx="2607071" cy="300082"/>
          </a:xfrm>
          <a:prstGeom prst="rect">
            <a:avLst/>
          </a:prstGeom>
          <a:noFill/>
          <a:ln w="9525">
            <a:noFill/>
            <a:miter lim="800000"/>
            <a:headEnd/>
            <a:tailEnd/>
          </a:ln>
          <a:effectLst/>
        </p:spPr>
        <p:txBody>
          <a:bodyPr wrap="square" lIns="68580" tIns="34290" rIns="68580" bIns="34290">
            <a:spAutoFit/>
          </a:bodyPr>
          <a:lstStyle/>
          <a:p>
            <a:pPr>
              <a:spcBef>
                <a:spcPct val="0"/>
              </a:spcBef>
            </a:pPr>
            <a:r>
              <a:rPr lang="en-US" altLang="zh-CN" sz="1500" b="1" dirty="0">
                <a:solidFill>
                  <a:schemeClr val="bg1"/>
                </a:solidFill>
                <a:latin typeface="Arial" charset="0"/>
              </a:rPr>
              <a:t>03              </a:t>
            </a:r>
            <a:r>
              <a:rPr lang="en-US" altLang="zh-CN" sz="1500" b="1" dirty="0">
                <a:solidFill>
                  <a:schemeClr val="bg1"/>
                </a:solidFill>
                <a:latin typeface="Arial" charset="0"/>
                <a:ea typeface="黑体" pitchFamily="49" charset="-122"/>
              </a:rPr>
              <a:t>AOP</a:t>
            </a:r>
            <a:r>
              <a:rPr lang="zh-CN" altLang="en-US" sz="1500" b="1" dirty="0">
                <a:solidFill>
                  <a:schemeClr val="bg1"/>
                </a:solidFill>
                <a:latin typeface="Arial" charset="0"/>
                <a:ea typeface="黑体" pitchFamily="49" charset="-122"/>
              </a:rPr>
              <a:t>概述</a:t>
            </a:r>
          </a:p>
        </p:txBody>
      </p:sp>
      <p:pic>
        <p:nvPicPr>
          <p:cNvPr id="8" name="Picture 13" descr="F:\工作\功夫系列课程\PPT模版\目录\橙色\目录-30.png"/>
          <p:cNvPicPr>
            <a:picLocks noChangeAspect="1" noChangeArrowheads="1"/>
          </p:cNvPicPr>
          <p:nvPr/>
        </p:nvPicPr>
        <p:blipFill>
          <a:blip r:embed="rId4" cstate="print"/>
          <a:srcRect/>
          <a:stretch>
            <a:fillRect/>
          </a:stretch>
        </p:blipFill>
        <p:spPr bwMode="auto">
          <a:xfrm>
            <a:off x="4286248" y="2500312"/>
            <a:ext cx="4752528" cy="649447"/>
          </a:xfrm>
          <a:prstGeom prst="rect">
            <a:avLst/>
          </a:prstGeom>
          <a:noFill/>
          <a:ln w="9525">
            <a:noFill/>
            <a:miter lim="800000"/>
            <a:headEnd/>
            <a:tailEnd/>
          </a:ln>
        </p:spPr>
      </p:pic>
      <p:sp>
        <p:nvSpPr>
          <p:cNvPr id="12" name="Text Box 14"/>
          <p:cNvSpPr txBox="1">
            <a:spLocks noChangeArrowheads="1"/>
          </p:cNvSpPr>
          <p:nvPr/>
        </p:nvSpPr>
        <p:spPr bwMode="auto">
          <a:xfrm>
            <a:off x="5129706" y="2666251"/>
            <a:ext cx="2607071" cy="300082"/>
          </a:xfrm>
          <a:prstGeom prst="rect">
            <a:avLst/>
          </a:prstGeom>
          <a:noFill/>
          <a:ln w="9525">
            <a:noFill/>
            <a:miter lim="800000"/>
            <a:headEnd/>
            <a:tailEnd/>
          </a:ln>
          <a:effectLst/>
        </p:spPr>
        <p:txBody>
          <a:bodyPr wrap="square" lIns="68580" tIns="34290" rIns="68580" bIns="34290">
            <a:spAutoFit/>
          </a:bodyPr>
          <a:lstStyle/>
          <a:p>
            <a:pPr>
              <a:spcBef>
                <a:spcPct val="0"/>
              </a:spcBef>
            </a:pPr>
            <a:r>
              <a:rPr lang="en-US" altLang="zh-CN" sz="1500" b="1" dirty="0">
                <a:solidFill>
                  <a:schemeClr val="bg1"/>
                </a:solidFill>
                <a:latin typeface="Arial" charset="0"/>
              </a:rPr>
              <a:t>04              </a:t>
            </a:r>
            <a:r>
              <a:rPr lang="en-US" altLang="zh-CN" sz="1500" b="1" dirty="0">
                <a:solidFill>
                  <a:schemeClr val="bg1"/>
                </a:solidFill>
                <a:latin typeface="Arial" charset="0"/>
                <a:ea typeface="黑体" pitchFamily="49" charset="-122"/>
              </a:rPr>
              <a:t>Spring</a:t>
            </a:r>
            <a:r>
              <a:rPr lang="zh-CN" altLang="en-US" sz="1500" b="1" dirty="0">
                <a:solidFill>
                  <a:schemeClr val="bg1"/>
                </a:solidFill>
                <a:latin typeface="Arial" charset="0"/>
                <a:ea typeface="黑体" pitchFamily="49" charset="-122"/>
              </a:rPr>
              <a:t>的切入点</a:t>
            </a:r>
          </a:p>
        </p:txBody>
      </p:sp>
      <p:pic>
        <p:nvPicPr>
          <p:cNvPr id="14" name="Picture 13" descr="F:\工作\功夫系列课程\PPT模版\目录\橙色\目录-30.png"/>
          <p:cNvPicPr>
            <a:picLocks noChangeAspect="1" noChangeArrowheads="1"/>
          </p:cNvPicPr>
          <p:nvPr/>
        </p:nvPicPr>
        <p:blipFill>
          <a:blip r:embed="rId4" cstate="print"/>
          <a:srcRect/>
          <a:stretch>
            <a:fillRect/>
          </a:stretch>
        </p:blipFill>
        <p:spPr bwMode="auto">
          <a:xfrm>
            <a:off x="-285784" y="3786196"/>
            <a:ext cx="4752528" cy="649447"/>
          </a:xfrm>
          <a:prstGeom prst="rect">
            <a:avLst/>
          </a:prstGeom>
          <a:noFill/>
          <a:ln w="9525">
            <a:noFill/>
            <a:miter lim="800000"/>
            <a:headEnd/>
            <a:tailEnd/>
          </a:ln>
        </p:spPr>
      </p:pic>
      <p:sp>
        <p:nvSpPr>
          <p:cNvPr id="15" name="Text Box 14"/>
          <p:cNvSpPr txBox="1">
            <a:spLocks noChangeArrowheads="1"/>
          </p:cNvSpPr>
          <p:nvPr/>
        </p:nvSpPr>
        <p:spPr bwMode="auto">
          <a:xfrm>
            <a:off x="557674" y="3952135"/>
            <a:ext cx="3299946" cy="300082"/>
          </a:xfrm>
          <a:prstGeom prst="rect">
            <a:avLst/>
          </a:prstGeom>
          <a:noFill/>
          <a:ln w="9525">
            <a:noFill/>
            <a:miter lim="800000"/>
            <a:headEnd/>
            <a:tailEnd/>
          </a:ln>
          <a:effectLst/>
        </p:spPr>
        <p:txBody>
          <a:bodyPr wrap="square" lIns="68580" tIns="34290" rIns="68580" bIns="34290">
            <a:spAutoFit/>
          </a:bodyPr>
          <a:lstStyle/>
          <a:p>
            <a:pPr>
              <a:spcBef>
                <a:spcPct val="0"/>
              </a:spcBef>
            </a:pPr>
            <a:r>
              <a:rPr lang="en-US" altLang="zh-CN" sz="1500" b="1" dirty="0">
                <a:solidFill>
                  <a:schemeClr val="bg1"/>
                </a:solidFill>
                <a:latin typeface="Arial" charset="0"/>
              </a:rPr>
              <a:t>05            </a:t>
            </a:r>
            <a:r>
              <a:rPr lang="en-US" altLang="zh-CN" sz="1500" b="1" dirty="0">
                <a:solidFill>
                  <a:schemeClr val="bg1"/>
                </a:solidFill>
                <a:latin typeface="Arial" charset="0"/>
                <a:ea typeface="黑体" pitchFamily="49" charset="-122"/>
              </a:rPr>
              <a:t>Aspect</a:t>
            </a:r>
            <a:r>
              <a:rPr lang="zh-CN" altLang="en-US" sz="1500" b="1" dirty="0">
                <a:solidFill>
                  <a:schemeClr val="bg1"/>
                </a:solidFill>
                <a:latin typeface="Arial" charset="0"/>
                <a:ea typeface="黑体" pitchFamily="49" charset="-122"/>
              </a:rPr>
              <a:t>对</a:t>
            </a:r>
            <a:r>
              <a:rPr lang="en-US" altLang="zh-CN" sz="1500" b="1" dirty="0">
                <a:solidFill>
                  <a:schemeClr val="bg1"/>
                </a:solidFill>
                <a:latin typeface="Arial" charset="0"/>
                <a:ea typeface="黑体" pitchFamily="49" charset="-122"/>
              </a:rPr>
              <a:t>AOP</a:t>
            </a:r>
            <a:r>
              <a:rPr lang="zh-CN" altLang="en-US" sz="1500" b="1" dirty="0">
                <a:solidFill>
                  <a:schemeClr val="bg1"/>
                </a:solidFill>
                <a:latin typeface="Arial" charset="0"/>
                <a:ea typeface="黑体" pitchFamily="49" charset="-122"/>
              </a:rPr>
              <a:t>的支持</a:t>
            </a:r>
          </a:p>
        </p:txBody>
      </p:sp>
      <p:pic>
        <p:nvPicPr>
          <p:cNvPr id="16" name="Picture 13" descr="F:\工作\功夫系列课程\PPT模版\目录\橙色\目录-30.png"/>
          <p:cNvPicPr>
            <a:picLocks noChangeAspect="1" noChangeArrowheads="1"/>
          </p:cNvPicPr>
          <p:nvPr/>
        </p:nvPicPr>
        <p:blipFill>
          <a:blip r:embed="rId4" cstate="print"/>
          <a:srcRect/>
          <a:stretch>
            <a:fillRect/>
          </a:stretch>
        </p:blipFill>
        <p:spPr bwMode="auto">
          <a:xfrm>
            <a:off x="4286248" y="3714758"/>
            <a:ext cx="4752528" cy="649447"/>
          </a:xfrm>
          <a:prstGeom prst="rect">
            <a:avLst/>
          </a:prstGeom>
          <a:noFill/>
          <a:ln w="9525">
            <a:noFill/>
            <a:miter lim="800000"/>
            <a:headEnd/>
            <a:tailEnd/>
          </a:ln>
        </p:spPr>
      </p:pic>
      <p:sp>
        <p:nvSpPr>
          <p:cNvPr id="17" name="Text Box 14"/>
          <p:cNvSpPr txBox="1">
            <a:spLocks noChangeArrowheads="1"/>
          </p:cNvSpPr>
          <p:nvPr/>
        </p:nvSpPr>
        <p:spPr bwMode="auto">
          <a:xfrm>
            <a:off x="5129706" y="3880697"/>
            <a:ext cx="2607071" cy="300082"/>
          </a:xfrm>
          <a:prstGeom prst="rect">
            <a:avLst/>
          </a:prstGeom>
          <a:noFill/>
          <a:ln w="9525">
            <a:noFill/>
            <a:miter lim="800000"/>
            <a:headEnd/>
            <a:tailEnd/>
          </a:ln>
          <a:effectLst/>
        </p:spPr>
        <p:txBody>
          <a:bodyPr wrap="square" lIns="68580" tIns="34290" rIns="68580" bIns="34290">
            <a:spAutoFit/>
          </a:bodyPr>
          <a:lstStyle/>
          <a:p>
            <a:pPr>
              <a:spcBef>
                <a:spcPct val="0"/>
              </a:spcBef>
            </a:pPr>
            <a:r>
              <a:rPr lang="en-US" altLang="zh-CN" sz="1500" b="1" dirty="0">
                <a:solidFill>
                  <a:schemeClr val="bg1"/>
                </a:solidFill>
                <a:latin typeface="Arial" charset="0"/>
              </a:rPr>
              <a:t>06              </a:t>
            </a:r>
            <a:r>
              <a:rPr lang="en-US" altLang="zh-CN" sz="1500" b="1" dirty="0">
                <a:solidFill>
                  <a:schemeClr val="bg1"/>
                </a:solidFill>
                <a:latin typeface="Arial" charset="0"/>
                <a:ea typeface="黑体" pitchFamily="49" charset="-122"/>
              </a:rPr>
              <a:t>Spring</a:t>
            </a:r>
            <a:r>
              <a:rPr lang="zh-CN" altLang="en-US" sz="1500" b="1" dirty="0">
                <a:solidFill>
                  <a:schemeClr val="bg1"/>
                </a:solidFill>
                <a:latin typeface="Arial" charset="0"/>
                <a:ea typeface="黑体" pitchFamily="49" charset="-122"/>
              </a:rPr>
              <a:t>持久化</a:t>
            </a:r>
          </a:p>
        </p:txBody>
      </p:sp>
      <p:sp>
        <p:nvSpPr>
          <p:cNvPr id="5" name="Text Box 14">
            <a:extLst>
              <a:ext uri="{FF2B5EF4-FFF2-40B4-BE49-F238E27FC236}">
                <a16:creationId xmlns:a16="http://schemas.microsoft.com/office/drawing/2014/main" id="{8DBA12FA-C1BE-8BA0-8ECB-4BB5F9D05252}"/>
              </a:ext>
            </a:extLst>
          </p:cNvPr>
          <p:cNvSpPr txBox="1">
            <a:spLocks noChangeArrowheads="1"/>
          </p:cNvSpPr>
          <p:nvPr/>
        </p:nvSpPr>
        <p:spPr bwMode="auto">
          <a:xfrm>
            <a:off x="542031" y="773144"/>
            <a:ext cx="3065612" cy="300082"/>
          </a:xfrm>
          <a:prstGeom prst="rect">
            <a:avLst/>
          </a:prstGeom>
          <a:noFill/>
          <a:ln w="9525">
            <a:noFill/>
            <a:miter lim="800000"/>
            <a:headEnd/>
            <a:tailEnd/>
          </a:ln>
          <a:effectLst/>
        </p:spPr>
        <p:txBody>
          <a:bodyPr wrap="square" lIns="68580" tIns="34290" rIns="68580" bIns="34290">
            <a:spAutoFit/>
          </a:bodyPr>
          <a:lstStyle/>
          <a:p>
            <a:pPr>
              <a:spcBef>
                <a:spcPct val="0"/>
              </a:spcBef>
              <a:buFontTx/>
              <a:buNone/>
            </a:pPr>
            <a:r>
              <a:rPr lang="en-US" altLang="zh-CN" sz="1500" b="1" dirty="0">
                <a:solidFill>
                  <a:schemeClr val="bg1"/>
                </a:solidFill>
                <a:latin typeface="Arial" charset="0"/>
              </a:rPr>
              <a:t>00</a:t>
            </a:r>
            <a:r>
              <a:rPr lang="zh-CN" altLang="en-US" sz="1500" b="1" dirty="0">
                <a:solidFill>
                  <a:schemeClr val="bg1"/>
                </a:solidFill>
                <a:latin typeface="Arial" charset="0"/>
              </a:rPr>
              <a:t>        课程回顾</a:t>
            </a:r>
            <a:endParaRPr lang="zh-CN" altLang="en-US" sz="1500" b="1" dirty="0">
              <a:solidFill>
                <a:schemeClr val="bg1"/>
              </a:solidFill>
              <a:latin typeface="Arial" charset="0"/>
              <a:ea typeface="黑体" pitchFamily="49" charset="-122"/>
            </a:endParaRPr>
          </a:p>
        </p:txBody>
      </p:sp>
    </p:spTree>
  </p:cSld>
  <p:clrMapOvr>
    <a:masterClrMapping/>
  </p:clrMapOvr>
  <p:transition spd="med">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10"/>
          <p:cNvSpPr txBox="1"/>
          <p:nvPr/>
        </p:nvSpPr>
        <p:spPr>
          <a:xfrm flipH="1">
            <a:off x="787980" y="932086"/>
            <a:ext cx="1218883" cy="415498"/>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100" dirty="0">
                <a:solidFill>
                  <a:schemeClr val="bg1"/>
                </a:solidFill>
                <a:latin typeface="Impact" panose="020B0806030902050204" charset="0"/>
                <a:ea typeface="微软雅黑" panose="020B0503020204020204" pitchFamily="34" charset="-122"/>
                <a:sym typeface="Arial" panose="020B0604020202020204" pitchFamily="34" charset="0"/>
              </a:rPr>
              <a:t>STEP  01</a:t>
            </a:r>
          </a:p>
        </p:txBody>
      </p:sp>
      <p:sp>
        <p:nvSpPr>
          <p:cNvPr id="17" name="1"/>
          <p:cNvSpPr txBox="1"/>
          <p:nvPr>
            <p:custDataLst>
              <p:tags r:id="rId1"/>
            </p:custDataLst>
          </p:nvPr>
        </p:nvSpPr>
        <p:spPr>
          <a:xfrm>
            <a:off x="1217096" y="1947451"/>
            <a:ext cx="3029472" cy="2548583"/>
          </a:xfrm>
          <a:prstGeom prst="rect">
            <a:avLst/>
          </a:prstGeom>
          <a:noFill/>
          <a:ln>
            <a:noFill/>
          </a:ln>
        </p:spPr>
        <p:txBody>
          <a:bodyPr wrap="square" rtlCol="0">
            <a:spAutoFit/>
          </a:bodyPr>
          <a:lstStyle/>
          <a:p>
            <a:pPr>
              <a:lnSpc>
                <a:spcPct val="150000"/>
              </a:lnSpc>
            </a:pPr>
            <a:r>
              <a:rPr lang="zh-CN" altLang="en-US" sz="1350" dirty="0">
                <a:solidFill>
                  <a:srgbClr val="1369B2"/>
                </a:solidFill>
                <a:latin typeface="微软雅黑" panose="020B0503020204020204" pitchFamily="34" charset="-122"/>
                <a:ea typeface="微软雅黑" panose="020B0503020204020204" pitchFamily="34" charset="-122"/>
              </a:rPr>
              <a:t>        </a:t>
            </a:r>
            <a:r>
              <a:rPr lang="zh-CN" altLang="zh-CN" sz="1350" dirty="0">
                <a:solidFill>
                  <a:srgbClr val="1369B2"/>
                </a:solidFill>
                <a:latin typeface="微软雅黑" panose="020B0503020204020204" pitchFamily="34" charset="-122"/>
                <a:ea typeface="微软雅黑" panose="020B0503020204020204" pitchFamily="34" charset="-122"/>
              </a:rPr>
              <a:t>控制反转</a:t>
            </a:r>
            <a:r>
              <a:rPr lang="zh-CN" altLang="zh-CN" sz="1350" dirty="0">
                <a:solidFill>
                  <a:srgbClr val="595959"/>
                </a:solidFill>
                <a:latin typeface="微软雅黑" panose="020B0503020204020204" pitchFamily="34" charset="-122"/>
                <a:ea typeface="微软雅黑" panose="020B0503020204020204" pitchFamily="34" charset="-122"/>
              </a:rPr>
              <a:t>（</a:t>
            </a:r>
            <a:r>
              <a:rPr lang="en-US" altLang="zh-CN" sz="1350" dirty="0">
                <a:solidFill>
                  <a:srgbClr val="595959"/>
                </a:solidFill>
                <a:latin typeface="微软雅黑" panose="020B0503020204020204" pitchFamily="34" charset="-122"/>
                <a:ea typeface="微软雅黑" panose="020B0503020204020204" pitchFamily="34" charset="-122"/>
              </a:rPr>
              <a:t>Inversion of Control</a:t>
            </a:r>
            <a:r>
              <a:rPr lang="zh-CN" altLang="zh-CN" sz="1350" dirty="0">
                <a:solidFill>
                  <a:srgbClr val="595959"/>
                </a:solidFill>
                <a:latin typeface="微软雅黑" panose="020B0503020204020204" pitchFamily="34" charset="-122"/>
                <a:ea typeface="微软雅黑" panose="020B0503020204020204" pitchFamily="34" charset="-122"/>
              </a:rPr>
              <a:t>，缩写为</a:t>
            </a:r>
            <a:r>
              <a:rPr lang="en-US" altLang="zh-CN" sz="1350" dirty="0" err="1">
                <a:solidFill>
                  <a:srgbClr val="595959"/>
                </a:solidFill>
                <a:latin typeface="微软雅黑" panose="020B0503020204020204" pitchFamily="34" charset="-122"/>
                <a:ea typeface="微软雅黑" panose="020B0503020204020204" pitchFamily="34" charset="-122"/>
              </a:rPr>
              <a:t>IoC</a:t>
            </a:r>
            <a:r>
              <a:rPr lang="zh-CN" altLang="zh-CN" sz="1350" dirty="0">
                <a:solidFill>
                  <a:srgbClr val="595959"/>
                </a:solidFill>
                <a:latin typeface="微软雅黑" panose="020B0503020204020204" pitchFamily="34" charset="-122"/>
                <a:ea typeface="微软雅黑" panose="020B0503020204020204" pitchFamily="34" charset="-122"/>
              </a:rPr>
              <a:t>）是面向对象编程中的一个设计原则，用来降低程序代码之间的耦合度</a:t>
            </a:r>
            <a:r>
              <a:rPr lang="zh-CN" altLang="en-US" sz="1350" dirty="0">
                <a:solidFill>
                  <a:srgbClr val="595959"/>
                </a:solidFill>
                <a:latin typeface="微软雅黑" panose="020B0503020204020204" pitchFamily="34" charset="-122"/>
                <a:ea typeface="微软雅黑" panose="020B0503020204020204" pitchFamily="34" charset="-122"/>
              </a:rPr>
              <a:t>。</a:t>
            </a:r>
            <a:r>
              <a:rPr lang="zh-CN" altLang="zh-CN" sz="1350" dirty="0">
                <a:solidFill>
                  <a:srgbClr val="595959"/>
                </a:solidFill>
                <a:latin typeface="微软雅黑" panose="020B0503020204020204" pitchFamily="34" charset="-122"/>
                <a:ea typeface="微软雅黑" panose="020B0503020204020204" pitchFamily="34" charset="-122"/>
              </a:rPr>
              <a:t>在传统面向对象编程中，获取对象的方式是用</a:t>
            </a:r>
            <a:r>
              <a:rPr lang="en-US" altLang="zh-CN" sz="1350" dirty="0">
                <a:solidFill>
                  <a:srgbClr val="595959"/>
                </a:solidFill>
                <a:latin typeface="微软雅黑" panose="020B0503020204020204" pitchFamily="34" charset="-122"/>
                <a:ea typeface="微软雅黑" panose="020B0503020204020204" pitchFamily="34" charset="-122"/>
              </a:rPr>
              <a:t>new</a:t>
            </a:r>
            <a:r>
              <a:rPr lang="zh-CN" altLang="zh-CN" sz="1350" dirty="0">
                <a:solidFill>
                  <a:srgbClr val="595959"/>
                </a:solidFill>
                <a:latin typeface="微软雅黑" panose="020B0503020204020204" pitchFamily="34" charset="-122"/>
                <a:ea typeface="微软雅黑" panose="020B0503020204020204" pitchFamily="34" charset="-122"/>
              </a:rPr>
              <a:t>关键字主动创建一个对象，也就是说应用程序掌握着对象的控制权</a:t>
            </a:r>
            <a:r>
              <a:rPr lang="zh-CN" altLang="en-US" sz="1350" dirty="0">
                <a:solidFill>
                  <a:srgbClr val="595959"/>
                </a:solidFill>
                <a:latin typeface="微软雅黑" panose="020B0503020204020204" pitchFamily="34" charset="-122"/>
                <a:ea typeface="微软雅黑" panose="020B0503020204020204" pitchFamily="34" charset="-122"/>
              </a:rPr>
              <a:t>。</a:t>
            </a:r>
            <a:r>
              <a:rPr lang="zh-CN" altLang="zh-CN" sz="1350" dirty="0">
                <a:solidFill>
                  <a:srgbClr val="595959"/>
                </a:solidFill>
                <a:latin typeface="微软雅黑" panose="020B0503020204020204" pitchFamily="34" charset="-122"/>
                <a:ea typeface="微软雅黑" panose="020B0503020204020204" pitchFamily="34" charset="-122"/>
              </a:rPr>
              <a:t>传统面向对象程序设计原则如</a:t>
            </a:r>
            <a:r>
              <a:rPr lang="zh-CN" altLang="en-US" sz="1350" dirty="0">
                <a:solidFill>
                  <a:srgbClr val="595959"/>
                </a:solidFill>
                <a:latin typeface="微软雅黑" panose="020B0503020204020204" pitchFamily="34" charset="-122"/>
                <a:ea typeface="微软雅黑" panose="020B0503020204020204" pitchFamily="34" charset="-122"/>
              </a:rPr>
              <a:t>右</a:t>
            </a:r>
            <a:r>
              <a:rPr lang="zh-CN" altLang="zh-CN" sz="1350" dirty="0">
                <a:solidFill>
                  <a:srgbClr val="595959"/>
                </a:solidFill>
                <a:latin typeface="微软雅黑" panose="020B0503020204020204" pitchFamily="34" charset="-122"/>
                <a:ea typeface="微软雅黑" panose="020B0503020204020204" pitchFamily="34" charset="-122"/>
              </a:rPr>
              <a:t>图</a:t>
            </a:r>
            <a:r>
              <a:rPr lang="en-US" altLang="zh-CN" sz="1350" dirty="0">
                <a:solidFill>
                  <a:srgbClr val="595959"/>
                </a:solidFill>
                <a:latin typeface="微软雅黑" panose="020B0503020204020204" pitchFamily="34" charset="-122"/>
                <a:ea typeface="微软雅黑" panose="020B0503020204020204" pitchFamily="34" charset="-122"/>
              </a:rPr>
              <a:t>➡️</a:t>
            </a:r>
            <a:endParaRPr lang="zh-CN" altLang="zh-CN" sz="1350" dirty="0">
              <a:solidFill>
                <a:srgbClr val="595959"/>
              </a:solidFill>
              <a:latin typeface="微软雅黑" panose="020B0503020204020204" pitchFamily="34" charset="-122"/>
              <a:ea typeface="微软雅黑" panose="020B0503020204020204" pitchFamily="34" charset="-122"/>
            </a:endParaRPr>
          </a:p>
        </p:txBody>
      </p:sp>
      <p:sp>
        <p:nvSpPr>
          <p:cNvPr id="13" name="圆角矩形 12"/>
          <p:cNvSpPr/>
          <p:nvPr/>
        </p:nvSpPr>
        <p:spPr>
          <a:xfrm>
            <a:off x="857881" y="1821180"/>
            <a:ext cx="3714119" cy="2794693"/>
          </a:xfrm>
          <a:prstGeom prst="roundRect">
            <a:avLst>
              <a:gd name="adj" fmla="val 0"/>
            </a:avLst>
          </a:pr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矩形 93"/>
          <p:cNvSpPr/>
          <p:nvPr/>
        </p:nvSpPr>
        <p:spPr>
          <a:xfrm>
            <a:off x="813587" y="1780610"/>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矩形 93"/>
          <p:cNvSpPr/>
          <p:nvPr/>
        </p:nvSpPr>
        <p:spPr>
          <a:xfrm rot="10800000">
            <a:off x="4344985" y="4379284"/>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10"/>
          <p:cNvSpPr txBox="1"/>
          <p:nvPr/>
        </p:nvSpPr>
        <p:spPr>
          <a:xfrm flipH="1">
            <a:off x="787980" y="932086"/>
            <a:ext cx="1218883" cy="415498"/>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100" dirty="0">
                <a:solidFill>
                  <a:schemeClr val="bg1"/>
                </a:solidFill>
                <a:latin typeface="Impact" panose="020B0806030902050204" charset="0"/>
                <a:ea typeface="微软雅黑" panose="020B0503020204020204" pitchFamily="34" charset="-122"/>
                <a:sym typeface="Arial" panose="020B0604020202020204" pitchFamily="34" charset="0"/>
              </a:rPr>
              <a:t>STEP  03</a:t>
            </a:r>
          </a:p>
        </p:txBody>
      </p:sp>
      <p:sp>
        <p:nvSpPr>
          <p:cNvPr id="16" name="Chevron 3"/>
          <p:cNvSpPr/>
          <p:nvPr>
            <p:custDataLst>
              <p:tags r:id="rId2"/>
            </p:custDataLst>
          </p:nvPr>
        </p:nvSpPr>
        <p:spPr>
          <a:xfrm>
            <a:off x="629049" y="848653"/>
            <a:ext cx="2705654" cy="499471"/>
          </a:xfrm>
          <a:prstGeom prst="chevron">
            <a:avLst>
              <a:gd name="adj" fmla="val 43848"/>
            </a:avLst>
          </a:prstGeom>
          <a:solidFill>
            <a:srgbClr val="FFFFFF">
              <a:lumMod val="75000"/>
            </a:srgbClr>
          </a:solidFill>
          <a:ln w="12700" cap="flat" cmpd="sng" algn="ctr">
            <a:noFill/>
            <a:prstDash val="solid"/>
            <a:miter lim="800000"/>
          </a:ln>
          <a:effectLst/>
        </p:spPr>
        <p:txBody>
          <a:bodyPr rtlCol="0" anchor="ctr">
            <a:normAutofit/>
          </a:bodyPr>
          <a:lstStyle/>
          <a:p>
            <a:pPr algn="ctr">
              <a:lnSpc>
                <a:spcPct val="120000"/>
              </a:lnSpc>
            </a:pPr>
            <a:endParaRPr lang="en-GB" sz="675">
              <a:solidFill>
                <a:sysClr val="windowText" lastClr="000000"/>
              </a:solidFill>
              <a:latin typeface="Arial" panose="020B0604020202020204" pitchFamily="34" charset="0"/>
              <a:ea typeface="微软雅黑" panose="020B0503020204020204" pitchFamily="34" charset="-122"/>
            </a:endParaRPr>
          </a:p>
        </p:txBody>
      </p:sp>
      <p:sp>
        <p:nvSpPr>
          <p:cNvPr id="20" name="文本框 1"/>
          <p:cNvSpPr txBox="1"/>
          <p:nvPr/>
        </p:nvSpPr>
        <p:spPr>
          <a:xfrm>
            <a:off x="793678" y="953642"/>
            <a:ext cx="2492990" cy="323165"/>
          </a:xfrm>
          <a:prstGeom prst="rect">
            <a:avLst/>
          </a:prstGeom>
          <a:noFill/>
        </p:spPr>
        <p:txBody>
          <a:bodyPr wrap="none" rtlCol="0">
            <a:spAutoFit/>
          </a:bodyPr>
          <a:lstStyle/>
          <a:p>
            <a:r>
              <a:rPr lang="zh-CN" altLang="en-US" sz="1500" dirty="0">
                <a:solidFill>
                  <a:srgbClr val="1369B2"/>
                </a:solidFill>
                <a:latin typeface="微软雅黑" panose="020B0503020204020204" pitchFamily="34" charset="-122"/>
                <a:ea typeface="微软雅黑" panose="020B0503020204020204" pitchFamily="34" charset="-122"/>
              </a:rPr>
              <a:t>传统面向对象程序设计原则</a:t>
            </a:r>
            <a:endParaRPr lang="zh-CN" altLang="zh-CN" sz="1500" dirty="0">
              <a:solidFill>
                <a:srgbClr val="1369B2"/>
              </a:solidFill>
              <a:latin typeface="微软雅黑" panose="020B0503020204020204" pitchFamily="34" charset="-122"/>
              <a:ea typeface="微软雅黑" panose="020B0503020204020204" pitchFamily="34" charset="-122"/>
            </a:endParaRPr>
          </a:p>
        </p:txBody>
      </p:sp>
      <p:sp>
        <p:nvSpPr>
          <p:cNvPr id="11" name="Title 1"/>
          <p:cNvSpPr txBox="1"/>
          <p:nvPr/>
        </p:nvSpPr>
        <p:spPr>
          <a:xfrm>
            <a:off x="857880" y="200200"/>
            <a:ext cx="2476823" cy="379477"/>
          </a:xfrm>
          <a:prstGeom prst="rect">
            <a:avLst/>
          </a:prstGeom>
        </p:spPr>
        <p:txBody>
          <a:bodyPr lIns="0" tIns="45719" rIns="0" bIns="45719"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1800" b="1" dirty="0">
                <a:solidFill>
                  <a:srgbClr val="595959"/>
                </a:solidFill>
                <a:latin typeface="微软雅黑" panose="020B0503020204020204" pitchFamily="34" charset="-122"/>
                <a:ea typeface="微软雅黑" panose="020B0503020204020204" pitchFamily="34" charset="-122"/>
                <a:cs typeface="+mn-ea"/>
                <a:sym typeface="+mn-lt"/>
              </a:rPr>
              <a:t>1.3.1  </a:t>
            </a:r>
            <a:r>
              <a:rPr lang="zh-CN" altLang="en-US" sz="1800" b="1" dirty="0">
                <a:solidFill>
                  <a:srgbClr val="595959"/>
                </a:solidFill>
                <a:latin typeface="微软雅黑" panose="020B0503020204020204" pitchFamily="34" charset="-122"/>
                <a:ea typeface="微软雅黑" panose="020B0503020204020204" pitchFamily="34" charset="-122"/>
                <a:cs typeface="+mn-ea"/>
                <a:sym typeface="+mn-lt"/>
              </a:rPr>
              <a:t>控制反转的概念</a:t>
            </a:r>
            <a:endParaRPr lang="en-GB" altLang="zh-CN" sz="18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4" name="图片 13"/>
          <p:cNvPicPr>
            <a:picLocks noChangeAspect="1"/>
          </p:cNvPicPr>
          <p:nvPr/>
        </p:nvPicPr>
        <p:blipFill>
          <a:blip r:embed="rId5"/>
          <a:stretch>
            <a:fillRect/>
          </a:stretch>
        </p:blipFill>
        <p:spPr>
          <a:xfrm>
            <a:off x="4788024" y="1405739"/>
            <a:ext cx="4202550" cy="3155208"/>
          </a:xfrm>
          <a:prstGeom prst="rect">
            <a:avLst/>
          </a:prstGeom>
        </p:spPr>
      </p:pic>
    </p:spTree>
  </p:cSld>
  <p:clrMapOvr>
    <a:masterClrMapping/>
  </p:clrMapOvr>
  <p:transition spd="med">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10"/>
          <p:cNvSpPr txBox="1"/>
          <p:nvPr/>
        </p:nvSpPr>
        <p:spPr>
          <a:xfrm flipH="1">
            <a:off x="787980" y="932086"/>
            <a:ext cx="1218883" cy="415498"/>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100" dirty="0">
                <a:solidFill>
                  <a:schemeClr val="bg1"/>
                </a:solidFill>
                <a:latin typeface="Impact" panose="020B0806030902050204" charset="0"/>
                <a:ea typeface="微软雅黑" panose="020B0503020204020204" pitchFamily="34" charset="-122"/>
                <a:sym typeface="Arial" panose="020B0604020202020204" pitchFamily="34" charset="0"/>
              </a:rPr>
              <a:t>STEP  01</a:t>
            </a:r>
          </a:p>
        </p:txBody>
      </p:sp>
      <p:sp>
        <p:nvSpPr>
          <p:cNvPr id="17" name="1"/>
          <p:cNvSpPr txBox="1"/>
          <p:nvPr>
            <p:custDataLst>
              <p:tags r:id="rId1"/>
            </p:custDataLst>
          </p:nvPr>
        </p:nvSpPr>
        <p:spPr>
          <a:xfrm>
            <a:off x="1217096" y="1947451"/>
            <a:ext cx="3029472" cy="2548583"/>
          </a:xfrm>
          <a:prstGeom prst="rect">
            <a:avLst/>
          </a:prstGeom>
          <a:noFill/>
          <a:ln>
            <a:noFill/>
          </a:ln>
        </p:spPr>
        <p:txBody>
          <a:bodyPr wrap="square" rtlCol="0">
            <a:spAutoFit/>
          </a:bodyPr>
          <a:lstStyle/>
          <a:p>
            <a:pPr>
              <a:lnSpc>
                <a:spcPct val="150000"/>
              </a:lnSpc>
            </a:pPr>
            <a:r>
              <a:rPr lang="zh-CN" altLang="en-US" sz="1350" dirty="0">
                <a:solidFill>
                  <a:srgbClr val="595959"/>
                </a:solidFill>
                <a:latin typeface="微软雅黑" panose="020B0503020204020204" pitchFamily="34" charset="-122"/>
                <a:ea typeface="微软雅黑" panose="020B0503020204020204" pitchFamily="34" charset="-122"/>
              </a:rPr>
              <a:t>        </a:t>
            </a:r>
            <a:r>
              <a:rPr lang="en-US" altLang="zh-CN" sz="1350" dirty="0" err="1">
                <a:solidFill>
                  <a:srgbClr val="1369B2"/>
                </a:solidFill>
                <a:latin typeface="微软雅黑" panose="020B0503020204020204" pitchFamily="34" charset="-122"/>
                <a:ea typeface="微软雅黑" panose="020B0503020204020204" pitchFamily="34" charset="-122"/>
              </a:rPr>
              <a:t>IoC</a:t>
            </a:r>
            <a:r>
              <a:rPr lang="zh-CN" altLang="zh-CN" sz="1350" dirty="0">
                <a:solidFill>
                  <a:srgbClr val="1369B2"/>
                </a:solidFill>
                <a:latin typeface="微软雅黑" panose="020B0503020204020204" pitchFamily="34" charset="-122"/>
                <a:ea typeface="微软雅黑" panose="020B0503020204020204" pitchFamily="34" charset="-122"/>
              </a:rPr>
              <a:t>控制反转</a:t>
            </a:r>
            <a:r>
              <a:rPr lang="zh-CN" altLang="zh-CN" sz="1350" dirty="0">
                <a:solidFill>
                  <a:srgbClr val="595959"/>
                </a:solidFill>
                <a:latin typeface="微软雅黑" panose="020B0503020204020204" pitchFamily="34" charset="-122"/>
                <a:ea typeface="微软雅黑" panose="020B0503020204020204" pitchFamily="34" charset="-122"/>
              </a:rPr>
              <a:t>机制</a:t>
            </a:r>
            <a:r>
              <a:rPr lang="zh-CN" altLang="en-US" sz="1350" dirty="0">
                <a:solidFill>
                  <a:srgbClr val="595959"/>
                </a:solidFill>
                <a:latin typeface="微软雅黑" panose="020B0503020204020204" pitchFamily="34" charset="-122"/>
                <a:ea typeface="微软雅黑" panose="020B0503020204020204" pitchFamily="34" charset="-122"/>
              </a:rPr>
              <a:t>指的是</a:t>
            </a:r>
            <a:r>
              <a:rPr lang="zh-CN" altLang="zh-CN" sz="1350" dirty="0">
                <a:solidFill>
                  <a:srgbClr val="595959"/>
                </a:solidFill>
                <a:latin typeface="微软雅黑" panose="020B0503020204020204" pitchFamily="34" charset="-122"/>
                <a:ea typeface="微软雅黑" panose="020B0503020204020204" pitchFamily="34" charset="-122"/>
              </a:rPr>
              <a:t>对象由</a:t>
            </a:r>
            <a:r>
              <a:rPr lang="en-US" altLang="zh-CN" sz="1350" dirty="0" err="1">
                <a:solidFill>
                  <a:srgbClr val="595959"/>
                </a:solidFill>
                <a:latin typeface="微软雅黑" panose="020B0503020204020204" pitchFamily="34" charset="-122"/>
                <a:ea typeface="微软雅黑" panose="020B0503020204020204" pitchFamily="34" charset="-122"/>
              </a:rPr>
              <a:t>Ioc</a:t>
            </a:r>
            <a:r>
              <a:rPr lang="zh-CN" altLang="zh-CN" sz="1350" dirty="0">
                <a:solidFill>
                  <a:srgbClr val="595959"/>
                </a:solidFill>
                <a:latin typeface="微软雅黑" panose="020B0503020204020204" pitchFamily="34" charset="-122"/>
                <a:ea typeface="微软雅黑" panose="020B0503020204020204" pitchFamily="34" charset="-122"/>
              </a:rPr>
              <a:t>容器统一管理，当程序需要使用对象时，可以直接从</a:t>
            </a:r>
            <a:r>
              <a:rPr lang="en-US" altLang="zh-CN" sz="1350" dirty="0" err="1">
                <a:solidFill>
                  <a:srgbClr val="595959"/>
                </a:solidFill>
                <a:latin typeface="微软雅黑" panose="020B0503020204020204" pitchFamily="34" charset="-122"/>
                <a:ea typeface="微软雅黑" panose="020B0503020204020204" pitchFamily="34" charset="-122"/>
              </a:rPr>
              <a:t>IoC</a:t>
            </a:r>
            <a:r>
              <a:rPr lang="zh-CN" altLang="zh-CN" sz="1350" dirty="0">
                <a:solidFill>
                  <a:srgbClr val="595959"/>
                </a:solidFill>
                <a:latin typeface="微软雅黑" panose="020B0503020204020204" pitchFamily="34" charset="-122"/>
                <a:ea typeface="微软雅黑" panose="020B0503020204020204" pitchFamily="34" charset="-122"/>
              </a:rPr>
              <a:t>容器中获取。这样对象的控制权就从应用程序转移到了</a:t>
            </a:r>
            <a:r>
              <a:rPr lang="en-US" altLang="zh-CN" sz="1350" dirty="0" err="1">
                <a:solidFill>
                  <a:srgbClr val="595959"/>
                </a:solidFill>
                <a:latin typeface="微软雅黑" panose="020B0503020204020204" pitchFamily="34" charset="-122"/>
                <a:ea typeface="微软雅黑" panose="020B0503020204020204" pitchFamily="34" charset="-122"/>
              </a:rPr>
              <a:t>IoC</a:t>
            </a:r>
            <a:r>
              <a:rPr lang="zh-CN" altLang="zh-CN" sz="1350" dirty="0">
                <a:solidFill>
                  <a:srgbClr val="595959"/>
                </a:solidFill>
                <a:latin typeface="微软雅黑" panose="020B0503020204020204" pitchFamily="34" charset="-122"/>
                <a:ea typeface="微软雅黑" panose="020B0503020204020204" pitchFamily="34" charset="-122"/>
              </a:rPr>
              <a:t>容器</a:t>
            </a:r>
            <a:r>
              <a:rPr lang="zh-CN" altLang="en-US" sz="1350" dirty="0">
                <a:solidFill>
                  <a:srgbClr val="595959"/>
                </a:solidFill>
                <a:latin typeface="微软雅黑" panose="020B0503020204020204" pitchFamily="34" charset="-122"/>
                <a:ea typeface="微软雅黑" panose="020B0503020204020204" pitchFamily="34" charset="-122"/>
              </a:rPr>
              <a:t>。</a:t>
            </a:r>
            <a:r>
              <a:rPr lang="en-US" altLang="zh-CN" sz="1350" dirty="0" err="1">
                <a:solidFill>
                  <a:srgbClr val="595959"/>
                </a:solidFill>
                <a:latin typeface="微软雅黑" panose="020B0503020204020204" pitchFamily="34" charset="-122"/>
                <a:ea typeface="微软雅黑" panose="020B0503020204020204" pitchFamily="34" charset="-122"/>
              </a:rPr>
              <a:t>IoC</a:t>
            </a:r>
            <a:r>
              <a:rPr lang="zh-CN" altLang="zh-CN" sz="1350" dirty="0">
                <a:solidFill>
                  <a:srgbClr val="595959"/>
                </a:solidFill>
                <a:latin typeface="微软雅黑" panose="020B0503020204020204" pitchFamily="34" charset="-122"/>
                <a:ea typeface="微软雅黑" panose="020B0503020204020204" pitchFamily="34" charset="-122"/>
              </a:rPr>
              <a:t>设计原则</a:t>
            </a:r>
            <a:r>
              <a:rPr lang="zh-CN" altLang="en-US" sz="1350" dirty="0">
                <a:solidFill>
                  <a:srgbClr val="595959"/>
                </a:solidFill>
                <a:latin typeface="微软雅黑" panose="020B0503020204020204" pitchFamily="34" charset="-122"/>
                <a:ea typeface="微软雅黑" panose="020B0503020204020204" pitchFamily="34" charset="-122"/>
              </a:rPr>
              <a:t>如图，它</a:t>
            </a:r>
            <a:r>
              <a:rPr lang="zh-CN" altLang="zh-CN" sz="1350" dirty="0">
                <a:solidFill>
                  <a:srgbClr val="595959"/>
                </a:solidFill>
                <a:latin typeface="微软雅黑" panose="020B0503020204020204" pitchFamily="34" charset="-122"/>
                <a:ea typeface="微软雅黑" panose="020B0503020204020204" pitchFamily="34" charset="-122"/>
              </a:rPr>
              <a:t>是借助于</a:t>
            </a:r>
            <a:r>
              <a:rPr lang="en-US" altLang="zh-CN" sz="1350" dirty="0" err="1">
                <a:solidFill>
                  <a:srgbClr val="595959"/>
                </a:solidFill>
                <a:latin typeface="微软雅黑" panose="020B0503020204020204" pitchFamily="34" charset="-122"/>
                <a:ea typeface="微软雅黑" panose="020B0503020204020204" pitchFamily="34" charset="-122"/>
              </a:rPr>
              <a:t>IoC</a:t>
            </a:r>
            <a:r>
              <a:rPr lang="zh-CN" altLang="zh-CN" sz="1350" dirty="0">
                <a:solidFill>
                  <a:srgbClr val="595959"/>
                </a:solidFill>
                <a:latin typeface="微软雅黑" panose="020B0503020204020204" pitchFamily="34" charset="-122"/>
                <a:ea typeface="微软雅黑" panose="020B0503020204020204" pitchFamily="34" charset="-122"/>
              </a:rPr>
              <a:t>容器实现具有依赖关系对象之间的解耦，各个对象类封装之后，通过</a:t>
            </a:r>
            <a:r>
              <a:rPr lang="en-US" altLang="zh-CN" sz="1350" dirty="0" err="1">
                <a:solidFill>
                  <a:srgbClr val="595959"/>
                </a:solidFill>
                <a:latin typeface="微软雅黑" panose="020B0503020204020204" pitchFamily="34" charset="-122"/>
                <a:ea typeface="微软雅黑" panose="020B0503020204020204" pitchFamily="34" charset="-122"/>
              </a:rPr>
              <a:t>IoC</a:t>
            </a:r>
            <a:r>
              <a:rPr lang="zh-CN" altLang="zh-CN" sz="1350" dirty="0">
                <a:solidFill>
                  <a:srgbClr val="595959"/>
                </a:solidFill>
                <a:latin typeface="微软雅黑" panose="020B0503020204020204" pitchFamily="34" charset="-122"/>
                <a:ea typeface="微软雅黑" panose="020B0503020204020204" pitchFamily="34" charset="-122"/>
              </a:rPr>
              <a:t>容器来关联这些对象类。</a:t>
            </a:r>
          </a:p>
        </p:txBody>
      </p:sp>
      <p:sp>
        <p:nvSpPr>
          <p:cNvPr id="13" name="圆角矩形 12"/>
          <p:cNvSpPr/>
          <p:nvPr/>
        </p:nvSpPr>
        <p:spPr>
          <a:xfrm>
            <a:off x="857881" y="1821180"/>
            <a:ext cx="3714119" cy="2794693"/>
          </a:xfrm>
          <a:prstGeom prst="roundRect">
            <a:avLst>
              <a:gd name="adj" fmla="val 0"/>
            </a:avLst>
          </a:pr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矩形 93"/>
          <p:cNvSpPr/>
          <p:nvPr/>
        </p:nvSpPr>
        <p:spPr>
          <a:xfrm>
            <a:off x="813587" y="1780610"/>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矩形 93"/>
          <p:cNvSpPr/>
          <p:nvPr/>
        </p:nvSpPr>
        <p:spPr>
          <a:xfrm rot="10800000">
            <a:off x="4344985" y="4379284"/>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10"/>
          <p:cNvSpPr txBox="1"/>
          <p:nvPr/>
        </p:nvSpPr>
        <p:spPr>
          <a:xfrm flipH="1">
            <a:off x="787980" y="932086"/>
            <a:ext cx="1218883" cy="415498"/>
          </a:xfrm>
          <a:prstGeom prst="rect">
            <a:avLst/>
          </a:prstGeom>
          <a:noFill/>
          <a:ln w="9525">
            <a:noFill/>
            <a:miter/>
          </a:ln>
          <a:effectLst>
            <a:outerShdw sx="999" sy="999" algn="ctr" rotWithShape="0">
              <a:srgbClr val="000000"/>
            </a:outerShdw>
          </a:effectLst>
        </p:spPr>
        <p:txBody>
          <a:bodyPr wrap="square" anchor="t">
            <a:spAutoFit/>
          </a:bodyPr>
          <a:lstStyle/>
          <a:p>
            <a:pPr lvl="0" algn="ctr"/>
            <a:r>
              <a:rPr lang="en-US" altLang="zh-CN" sz="2100" dirty="0">
                <a:solidFill>
                  <a:schemeClr val="bg1"/>
                </a:solidFill>
                <a:latin typeface="Impact" panose="020B0806030902050204" charset="0"/>
                <a:ea typeface="微软雅黑" panose="020B0503020204020204" pitchFamily="34" charset="-122"/>
                <a:sym typeface="Arial" panose="020B0604020202020204" pitchFamily="34" charset="0"/>
              </a:rPr>
              <a:t>STEP  03</a:t>
            </a:r>
          </a:p>
        </p:txBody>
      </p:sp>
      <p:sp>
        <p:nvSpPr>
          <p:cNvPr id="16" name="Chevron 3"/>
          <p:cNvSpPr/>
          <p:nvPr>
            <p:custDataLst>
              <p:tags r:id="rId2"/>
            </p:custDataLst>
          </p:nvPr>
        </p:nvSpPr>
        <p:spPr>
          <a:xfrm>
            <a:off x="629049" y="848653"/>
            <a:ext cx="1561702" cy="499471"/>
          </a:xfrm>
          <a:prstGeom prst="chevron">
            <a:avLst>
              <a:gd name="adj" fmla="val 43848"/>
            </a:avLst>
          </a:prstGeom>
          <a:solidFill>
            <a:srgbClr val="FFFFFF">
              <a:lumMod val="75000"/>
            </a:srgbClr>
          </a:solidFill>
          <a:ln w="12700" cap="flat" cmpd="sng" algn="ctr">
            <a:noFill/>
            <a:prstDash val="solid"/>
            <a:miter lim="800000"/>
          </a:ln>
          <a:effectLst/>
        </p:spPr>
        <p:txBody>
          <a:bodyPr rtlCol="0" anchor="ctr">
            <a:normAutofit/>
          </a:bodyPr>
          <a:lstStyle/>
          <a:p>
            <a:pPr algn="ctr">
              <a:lnSpc>
                <a:spcPct val="120000"/>
              </a:lnSpc>
            </a:pPr>
            <a:endParaRPr lang="en-GB" sz="675">
              <a:solidFill>
                <a:sysClr val="windowText" lastClr="000000"/>
              </a:solidFill>
              <a:latin typeface="Arial" panose="020B0604020202020204" pitchFamily="34" charset="0"/>
              <a:ea typeface="微软雅黑" panose="020B0503020204020204" pitchFamily="34" charset="-122"/>
            </a:endParaRPr>
          </a:p>
        </p:txBody>
      </p:sp>
      <p:sp>
        <p:nvSpPr>
          <p:cNvPr id="20" name="文本框 1"/>
          <p:cNvSpPr txBox="1"/>
          <p:nvPr/>
        </p:nvSpPr>
        <p:spPr>
          <a:xfrm>
            <a:off x="793678" y="953642"/>
            <a:ext cx="1260281" cy="323165"/>
          </a:xfrm>
          <a:prstGeom prst="rect">
            <a:avLst/>
          </a:prstGeom>
          <a:noFill/>
        </p:spPr>
        <p:txBody>
          <a:bodyPr wrap="none" rtlCol="0">
            <a:spAutoFit/>
          </a:bodyPr>
          <a:lstStyle/>
          <a:p>
            <a:r>
              <a:rPr lang="en-US" altLang="zh-CN" sz="1500" dirty="0" err="1">
                <a:solidFill>
                  <a:srgbClr val="1369B2"/>
                </a:solidFill>
                <a:latin typeface="微软雅黑" panose="020B0503020204020204" pitchFamily="34" charset="-122"/>
                <a:ea typeface="微软雅黑" panose="020B0503020204020204" pitchFamily="34" charset="-122"/>
              </a:rPr>
              <a:t>IoC</a:t>
            </a:r>
            <a:r>
              <a:rPr lang="zh-CN" altLang="en-US" sz="1500" dirty="0">
                <a:solidFill>
                  <a:srgbClr val="1369B2"/>
                </a:solidFill>
                <a:latin typeface="微软雅黑" panose="020B0503020204020204" pitchFamily="34" charset="-122"/>
                <a:ea typeface="微软雅黑" panose="020B0503020204020204" pitchFamily="34" charset="-122"/>
              </a:rPr>
              <a:t>设计原则</a:t>
            </a:r>
            <a:endParaRPr lang="zh-CN" altLang="zh-CN" sz="1500" dirty="0">
              <a:solidFill>
                <a:srgbClr val="1369B2"/>
              </a:solidFill>
              <a:latin typeface="微软雅黑" panose="020B0503020204020204" pitchFamily="34" charset="-122"/>
              <a:ea typeface="微软雅黑" panose="020B0503020204020204" pitchFamily="34" charset="-122"/>
            </a:endParaRPr>
          </a:p>
        </p:txBody>
      </p:sp>
      <p:sp>
        <p:nvSpPr>
          <p:cNvPr id="11" name="Title 1"/>
          <p:cNvSpPr txBox="1"/>
          <p:nvPr/>
        </p:nvSpPr>
        <p:spPr>
          <a:xfrm>
            <a:off x="857880" y="200200"/>
            <a:ext cx="2476823" cy="379477"/>
          </a:xfrm>
          <a:prstGeom prst="rect">
            <a:avLst/>
          </a:prstGeom>
        </p:spPr>
        <p:txBody>
          <a:bodyPr lIns="0" tIns="45719" rIns="0" bIns="45719"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r>
              <a:rPr lang="en-US" altLang="zh-CN" sz="1800" b="1" dirty="0">
                <a:solidFill>
                  <a:srgbClr val="595959"/>
                </a:solidFill>
                <a:latin typeface="微软雅黑" panose="020B0503020204020204" pitchFamily="34" charset="-122"/>
                <a:ea typeface="微软雅黑" panose="020B0503020204020204" pitchFamily="34" charset="-122"/>
                <a:cs typeface="+mn-ea"/>
                <a:sym typeface="+mn-lt"/>
              </a:rPr>
              <a:t>1.3.1  </a:t>
            </a:r>
            <a:r>
              <a:rPr lang="zh-CN" altLang="en-US" sz="1800" b="1" dirty="0">
                <a:solidFill>
                  <a:srgbClr val="595959"/>
                </a:solidFill>
                <a:latin typeface="微软雅黑" panose="020B0503020204020204" pitchFamily="34" charset="-122"/>
                <a:ea typeface="微软雅黑" panose="020B0503020204020204" pitchFamily="34" charset="-122"/>
                <a:cs typeface="+mn-ea"/>
                <a:sym typeface="+mn-lt"/>
              </a:rPr>
              <a:t>控制反转的概念</a:t>
            </a:r>
            <a:endParaRPr lang="en-GB" altLang="zh-CN" sz="1800" b="1" dirty="0">
              <a:solidFill>
                <a:srgbClr val="595959"/>
              </a:solidFill>
              <a:latin typeface="微软雅黑" panose="020B0503020204020204" pitchFamily="34" charset="-122"/>
              <a:ea typeface="微软雅黑" panose="020B0503020204020204" pitchFamily="34" charset="-122"/>
              <a:cs typeface="+mn-ea"/>
              <a:sym typeface="+mn-lt"/>
            </a:endParaRPr>
          </a:p>
        </p:txBody>
      </p:sp>
      <p:pic>
        <p:nvPicPr>
          <p:cNvPr id="12" name="图片 11"/>
          <p:cNvPicPr>
            <a:picLocks noChangeAspect="1"/>
          </p:cNvPicPr>
          <p:nvPr/>
        </p:nvPicPr>
        <p:blipFill>
          <a:blip r:embed="rId5"/>
          <a:stretch>
            <a:fillRect/>
          </a:stretch>
        </p:blipFill>
        <p:spPr>
          <a:xfrm>
            <a:off x="4848225" y="848653"/>
            <a:ext cx="3811436" cy="3856756"/>
          </a:xfrm>
          <a:prstGeom prst="rect">
            <a:avLst/>
          </a:prstGeom>
        </p:spPr>
      </p:pic>
    </p:spTree>
  </p:cSld>
  <p:clrMapOvr>
    <a:masterClrMapping/>
  </p:clrMapOvr>
  <p:transition spd="med">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BE4A69A-2F6B-54A5-4838-360046E21259}"/>
              </a:ext>
            </a:extLst>
          </p:cNvPr>
          <p:cNvSpPr txBox="1"/>
          <p:nvPr/>
        </p:nvSpPr>
        <p:spPr>
          <a:xfrm>
            <a:off x="457203" y="204787"/>
            <a:ext cx="3008313" cy="871538"/>
          </a:xfrm>
          <a:prstGeom prst="rect">
            <a:avLst/>
          </a:prstGeom>
        </p:spPr>
        <p:txBody>
          <a:bodyPr vert="horz" lIns="91440" tIns="45720" rIns="91440" bIns="45720" rtlCol="0" anchor="b">
            <a:normAutofit/>
          </a:bodyPr>
          <a:lstStyle/>
          <a:p>
            <a:pPr>
              <a:spcBef>
                <a:spcPct val="0"/>
              </a:spcBef>
              <a:spcAft>
                <a:spcPts val="600"/>
              </a:spcAft>
            </a:pPr>
            <a:r>
              <a:rPr kumimoji="1" lang="zh-CN" altLang="en-US" sz="2000" b="1" kern="1200">
                <a:latin typeface="+mj-lt"/>
                <a:ea typeface="+mj-ea"/>
                <a:cs typeface="+mj-cs"/>
              </a:rPr>
              <a:t>课程思政</a:t>
            </a:r>
          </a:p>
        </p:txBody>
      </p:sp>
      <p:pic>
        <p:nvPicPr>
          <p:cNvPr id="2050" name="Picture 2">
            <a:extLst>
              <a:ext uri="{FF2B5EF4-FFF2-40B4-BE49-F238E27FC236}">
                <a16:creationId xmlns:a16="http://schemas.microsoft.com/office/drawing/2014/main" id="{063AC392-65E9-F722-0D6A-EABB0984CC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123" r="-3" b="-3"/>
          <a:stretch/>
        </p:blipFill>
        <p:spPr bwMode="auto">
          <a:xfrm>
            <a:off x="4096646" y="843558"/>
            <a:ext cx="5047354" cy="4186833"/>
          </a:xfrm>
          <a:prstGeom prst="rect">
            <a:avLst/>
          </a:prstGeom>
          <a:solidFill>
            <a:srgbClr val="FFFFFF"/>
          </a:solidFill>
        </p:spPr>
      </p:pic>
      <p:sp>
        <p:nvSpPr>
          <p:cNvPr id="3" name="文本框 2">
            <a:extLst>
              <a:ext uri="{FF2B5EF4-FFF2-40B4-BE49-F238E27FC236}">
                <a16:creationId xmlns:a16="http://schemas.microsoft.com/office/drawing/2014/main" id="{B3FD6974-920A-750D-BCAD-90ACB1C446C0}"/>
              </a:ext>
            </a:extLst>
          </p:cNvPr>
          <p:cNvSpPr txBox="1"/>
          <p:nvPr/>
        </p:nvSpPr>
        <p:spPr>
          <a:xfrm>
            <a:off x="457203" y="1076327"/>
            <a:ext cx="3322709" cy="3518297"/>
          </a:xfrm>
          <a:prstGeom prst="rect">
            <a:avLst/>
          </a:prstGeom>
        </p:spPr>
        <p:txBody>
          <a:bodyPr vert="horz" lIns="91440" tIns="45720" rIns="91440" bIns="45720" rtlCol="0">
            <a:normAutofit/>
          </a:bodyPr>
          <a:lstStyle/>
          <a:p>
            <a:pPr>
              <a:lnSpc>
                <a:spcPct val="90000"/>
              </a:lnSpc>
              <a:spcBef>
                <a:spcPct val="20000"/>
              </a:spcBef>
            </a:pPr>
            <a:r>
              <a:rPr lang="zh-CN" altLang="en-US" sz="1400" kern="1200" dirty="0">
                <a:effectLst/>
                <a:latin typeface="+mn-lt"/>
                <a:ea typeface="+mn-ea"/>
                <a:cs typeface="+mn-cs"/>
              </a:rPr>
              <a:t>1. 打破常规思维模式：</a:t>
            </a:r>
          </a:p>
          <a:p>
            <a:pPr>
              <a:lnSpc>
                <a:spcPct val="90000"/>
              </a:lnSpc>
              <a:spcBef>
                <a:spcPct val="20000"/>
              </a:spcBef>
            </a:pPr>
            <a:r>
              <a:rPr lang="zh-CN" altLang="en-US" sz="1400" kern="1200" dirty="0">
                <a:effectLst/>
                <a:latin typeface="+mn-lt"/>
                <a:ea typeface="+mn-ea"/>
                <a:cs typeface="+mn-cs"/>
              </a:rPr>
              <a:t>依赖注入和控制反转都提倡以一种新的方式来思考和处理问题，</a:t>
            </a:r>
          </a:p>
          <a:p>
            <a:pPr>
              <a:lnSpc>
                <a:spcPct val="90000"/>
              </a:lnSpc>
              <a:spcBef>
                <a:spcPct val="20000"/>
              </a:spcBef>
            </a:pPr>
            <a:r>
              <a:rPr lang="zh-CN" altLang="en-US" sz="1400" kern="1200" dirty="0">
                <a:effectLst/>
                <a:latin typeface="+mn-lt"/>
                <a:ea typeface="+mn-ea"/>
                <a:cs typeface="+mn-cs"/>
              </a:rPr>
              <a:t>学生们也应该勇于打破常规的思维模式，尝试新的学习方法和解决问题的途径，</a:t>
            </a:r>
          </a:p>
          <a:p>
            <a:pPr>
              <a:lnSpc>
                <a:spcPct val="90000"/>
              </a:lnSpc>
              <a:spcBef>
                <a:spcPct val="20000"/>
              </a:spcBef>
            </a:pPr>
            <a:r>
              <a:rPr lang="zh-CN" altLang="en-US" sz="1400" kern="1200" dirty="0">
                <a:effectLst/>
                <a:latin typeface="+mn-lt"/>
                <a:ea typeface="+mn-ea"/>
                <a:cs typeface="+mn-cs"/>
              </a:rPr>
              <a:t>不断创新和突破。</a:t>
            </a:r>
          </a:p>
          <a:p>
            <a:pPr>
              <a:lnSpc>
                <a:spcPct val="90000"/>
              </a:lnSpc>
              <a:spcBef>
                <a:spcPct val="20000"/>
              </a:spcBef>
            </a:pPr>
            <a:endParaRPr lang="zh-CN" altLang="en-US" sz="1400" kern="1200" dirty="0">
              <a:effectLst/>
              <a:latin typeface="+mn-lt"/>
              <a:ea typeface="+mn-ea"/>
              <a:cs typeface="+mn-cs"/>
            </a:endParaRPr>
          </a:p>
          <a:p>
            <a:pPr>
              <a:lnSpc>
                <a:spcPct val="90000"/>
              </a:lnSpc>
              <a:spcBef>
                <a:spcPct val="20000"/>
              </a:spcBef>
            </a:pPr>
            <a:r>
              <a:rPr lang="zh-CN" altLang="en-US" sz="1400" kern="1200" dirty="0">
                <a:latin typeface="+mn-lt"/>
                <a:ea typeface="+mn-ea"/>
                <a:cs typeface="+mn-cs"/>
              </a:rPr>
              <a:t>2.</a:t>
            </a:r>
            <a:r>
              <a:rPr lang="zh-CN" altLang="en-US" sz="1400" kern="1200" dirty="0">
                <a:effectLst/>
                <a:latin typeface="+mn-lt"/>
                <a:ea typeface="+mn-ea"/>
                <a:cs typeface="+mn-cs"/>
              </a:rPr>
              <a:t> 相互学习和分享：</a:t>
            </a:r>
          </a:p>
          <a:p>
            <a:pPr>
              <a:lnSpc>
                <a:spcPct val="90000"/>
              </a:lnSpc>
              <a:spcBef>
                <a:spcPct val="20000"/>
              </a:spcBef>
            </a:pPr>
            <a:r>
              <a:rPr lang="zh-CN" altLang="en-US" sz="1400" kern="1200" dirty="0">
                <a:effectLst/>
                <a:latin typeface="+mn-lt"/>
                <a:ea typeface="+mn-ea"/>
                <a:cs typeface="+mn-cs"/>
              </a:rPr>
              <a:t>就像Spring框架中对象之间相互协作一样，</a:t>
            </a:r>
          </a:p>
          <a:p>
            <a:pPr>
              <a:lnSpc>
                <a:spcPct val="90000"/>
              </a:lnSpc>
              <a:spcBef>
                <a:spcPct val="20000"/>
              </a:spcBef>
            </a:pPr>
            <a:r>
              <a:rPr lang="zh-CN" altLang="en-US" sz="1400" kern="1200" dirty="0">
                <a:effectLst/>
                <a:latin typeface="+mn-lt"/>
                <a:ea typeface="+mn-ea"/>
                <a:cs typeface="+mn-cs"/>
              </a:rPr>
              <a:t>学生们也应该在学习过程中相互协助、相互学习，共同进步。通过分享知识和经验，促进学习氛围的积极向上。</a:t>
            </a:r>
          </a:p>
        </p:txBody>
      </p:sp>
    </p:spTree>
    <p:extLst>
      <p:ext uri="{BB962C8B-B14F-4D97-AF65-F5344CB8AC3E}">
        <p14:creationId xmlns:p14="http://schemas.microsoft.com/office/powerpoint/2010/main" val="1283009509"/>
      </p:ext>
    </p:extLst>
  </p:cSld>
  <p:clrMapOvr>
    <a:masterClrMapping/>
  </p:clrMapOvr>
  <p:transition spd="med">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F:\工作\功夫系列课程\PPT模版\按扭\橙色\按扭-44.png"/>
          <p:cNvPicPr>
            <a:picLocks noChangeAspect="1" noChangeArrowheads="1"/>
          </p:cNvPicPr>
          <p:nvPr/>
        </p:nvPicPr>
        <p:blipFill>
          <a:blip r:embed="rId2" cstate="print"/>
          <a:srcRect/>
          <a:stretch>
            <a:fillRect/>
          </a:stretch>
        </p:blipFill>
        <p:spPr bwMode="auto">
          <a:xfrm>
            <a:off x="1" y="800100"/>
            <a:ext cx="850106" cy="400050"/>
          </a:xfrm>
          <a:prstGeom prst="rect">
            <a:avLst/>
          </a:prstGeom>
          <a:noFill/>
          <a:ln w="9525">
            <a:noFill/>
            <a:miter lim="800000"/>
            <a:headEnd/>
            <a:tailEnd/>
          </a:ln>
        </p:spPr>
      </p:pic>
      <p:sp>
        <p:nvSpPr>
          <p:cNvPr id="5" name="Rectangle 9"/>
          <p:cNvSpPr txBox="1">
            <a:spLocks noChangeArrowheads="1"/>
          </p:cNvSpPr>
          <p:nvPr/>
        </p:nvSpPr>
        <p:spPr bwMode="auto">
          <a:xfrm>
            <a:off x="821279" y="611982"/>
            <a:ext cx="6536803" cy="708422"/>
          </a:xfrm>
          <a:prstGeom prst="rect">
            <a:avLst/>
          </a:prstGeom>
          <a:noFill/>
          <a:ln w="9525">
            <a:noFill/>
            <a:miter lim="800000"/>
            <a:headEnd/>
            <a:tailEnd/>
          </a:ln>
          <a:effectLst/>
        </p:spPr>
        <p:txBody>
          <a:bodyPr lIns="68580" tIns="34290" rIns="68580" bIns="34290" anchor="ctr"/>
          <a:lstStyle/>
          <a:p>
            <a:pPr>
              <a:spcBef>
                <a:spcPct val="0"/>
              </a:spcBef>
              <a:buFontTx/>
              <a:buNone/>
            </a:pPr>
            <a:r>
              <a:rPr lang="zh-CN" altLang="en-US" sz="2700" dirty="0">
                <a:solidFill>
                  <a:srgbClr val="FF6600"/>
                </a:solidFill>
                <a:latin typeface="Arial" charset="0"/>
                <a:ea typeface="隶书" pitchFamily="49" charset="-122"/>
              </a:rPr>
              <a:t>控制反转与依赖注入</a:t>
            </a:r>
            <a:endParaRPr lang="en-US" altLang="zh-CN" sz="2700" dirty="0">
              <a:solidFill>
                <a:srgbClr val="FF6600"/>
              </a:solidFill>
              <a:latin typeface="Arial" charset="0"/>
              <a:ea typeface="隶书" pitchFamily="49" charset="-122"/>
            </a:endParaRPr>
          </a:p>
        </p:txBody>
      </p:sp>
      <p:graphicFrame>
        <p:nvGraphicFramePr>
          <p:cNvPr id="8" name="图示 7"/>
          <p:cNvGraphicFramePr/>
          <p:nvPr/>
        </p:nvGraphicFramePr>
        <p:xfrm>
          <a:off x="714348" y="1357304"/>
          <a:ext cx="7405718" cy="1817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矩形 8"/>
          <p:cNvSpPr/>
          <p:nvPr/>
        </p:nvSpPr>
        <p:spPr>
          <a:xfrm>
            <a:off x="2962122" y="3500444"/>
            <a:ext cx="2610010" cy="369332"/>
          </a:xfrm>
          <a:prstGeom prst="rect">
            <a:avLst/>
          </a:prstGeom>
        </p:spPr>
        <p:style>
          <a:lnRef idx="2">
            <a:schemeClr val="accent5"/>
          </a:lnRef>
          <a:fillRef idx="1">
            <a:schemeClr val="lt1"/>
          </a:fillRef>
          <a:effectRef idx="0">
            <a:schemeClr val="accent5"/>
          </a:effectRef>
          <a:fontRef idx="minor">
            <a:schemeClr val="dk1"/>
          </a:fontRef>
        </p:style>
        <p:txBody>
          <a:bodyPr wrap="none">
            <a:spAutoFit/>
          </a:bodyPr>
          <a:lstStyle/>
          <a:p>
            <a:r>
              <a:rPr lang="zh-CN" altLang="en-US" dirty="0"/>
              <a:t>依赖注入的</a:t>
            </a:r>
            <a:r>
              <a:rPr lang="en-US" dirty="0"/>
              <a:t>3</a:t>
            </a:r>
            <a:r>
              <a:rPr lang="zh-CN" altLang="en-US" dirty="0"/>
              <a:t>种实现类型</a:t>
            </a:r>
          </a:p>
        </p:txBody>
      </p:sp>
      <p:sp>
        <p:nvSpPr>
          <p:cNvPr id="10" name="TextBox 9"/>
          <p:cNvSpPr txBox="1"/>
          <p:nvPr/>
        </p:nvSpPr>
        <p:spPr>
          <a:xfrm>
            <a:off x="1928794" y="4202682"/>
            <a:ext cx="1107996" cy="369332"/>
          </a:xfrm>
          <a:prstGeom prst="rect">
            <a:avLst/>
          </a:prstGeom>
        </p:spPr>
        <p:style>
          <a:lnRef idx="1">
            <a:schemeClr val="accent5"/>
          </a:lnRef>
          <a:fillRef idx="3">
            <a:schemeClr val="accent5"/>
          </a:fillRef>
          <a:effectRef idx="2">
            <a:schemeClr val="accent5"/>
          </a:effectRef>
          <a:fontRef idx="minor">
            <a:schemeClr val="lt1"/>
          </a:fontRef>
        </p:style>
        <p:txBody>
          <a:bodyPr wrap="none" rtlCol="0">
            <a:spAutoFit/>
          </a:bodyPr>
          <a:lstStyle/>
          <a:p>
            <a:r>
              <a:rPr lang="zh-CN" altLang="en-US" dirty="0"/>
              <a:t>接口注入</a:t>
            </a:r>
          </a:p>
        </p:txBody>
      </p:sp>
      <p:sp>
        <p:nvSpPr>
          <p:cNvPr id="11" name="矩形 10"/>
          <p:cNvSpPr/>
          <p:nvPr/>
        </p:nvSpPr>
        <p:spPr>
          <a:xfrm>
            <a:off x="3661062" y="4214824"/>
            <a:ext cx="1210011" cy="369332"/>
          </a:xfrm>
          <a:prstGeom prst="rect">
            <a:avLst/>
          </a:prstGeom>
        </p:spPr>
        <p:style>
          <a:lnRef idx="1">
            <a:schemeClr val="accent5"/>
          </a:lnRef>
          <a:fillRef idx="3">
            <a:schemeClr val="accent5"/>
          </a:fillRef>
          <a:effectRef idx="2">
            <a:schemeClr val="accent5"/>
          </a:effectRef>
          <a:fontRef idx="minor">
            <a:schemeClr val="lt1"/>
          </a:fontRef>
        </p:style>
        <p:txBody>
          <a:bodyPr wrap="none">
            <a:spAutoFit/>
          </a:bodyPr>
          <a:lstStyle/>
          <a:p>
            <a:r>
              <a:rPr lang="en-US" dirty="0"/>
              <a:t>Setter</a:t>
            </a:r>
            <a:r>
              <a:rPr lang="zh-CN" altLang="en-US" dirty="0"/>
              <a:t>注入</a:t>
            </a:r>
          </a:p>
        </p:txBody>
      </p:sp>
      <p:sp>
        <p:nvSpPr>
          <p:cNvPr id="12" name="矩形 11"/>
          <p:cNvSpPr/>
          <p:nvPr/>
        </p:nvSpPr>
        <p:spPr>
          <a:xfrm>
            <a:off x="5715008" y="4202682"/>
            <a:ext cx="1338828" cy="369332"/>
          </a:xfrm>
          <a:prstGeom prst="rect">
            <a:avLst/>
          </a:prstGeom>
        </p:spPr>
        <p:style>
          <a:lnRef idx="1">
            <a:schemeClr val="accent5"/>
          </a:lnRef>
          <a:fillRef idx="3">
            <a:schemeClr val="accent5"/>
          </a:fillRef>
          <a:effectRef idx="2">
            <a:schemeClr val="accent5"/>
          </a:effectRef>
          <a:fontRef idx="minor">
            <a:schemeClr val="lt1"/>
          </a:fontRef>
        </p:style>
        <p:txBody>
          <a:bodyPr wrap="none">
            <a:spAutoFit/>
          </a:bodyPr>
          <a:lstStyle/>
          <a:p>
            <a:r>
              <a:rPr lang="zh-CN" altLang="en-US" dirty="0"/>
              <a:t>构造器注入</a:t>
            </a:r>
          </a:p>
        </p:txBody>
      </p:sp>
      <p:cxnSp>
        <p:nvCxnSpPr>
          <p:cNvPr id="16" name="肘形连接符 15"/>
          <p:cNvCxnSpPr>
            <a:stCxn id="9" idx="2"/>
            <a:endCxn id="10" idx="0"/>
          </p:cNvCxnSpPr>
          <p:nvPr/>
        </p:nvCxnSpPr>
        <p:spPr>
          <a:xfrm rot="5400000">
            <a:off x="3208507" y="3144062"/>
            <a:ext cx="332906" cy="1784335"/>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9" idx="2"/>
            <a:endCxn id="12" idx="0"/>
          </p:cNvCxnSpPr>
          <p:nvPr/>
        </p:nvCxnSpPr>
        <p:spPr>
          <a:xfrm rot="16200000" flipH="1">
            <a:off x="5159321" y="2977581"/>
            <a:ext cx="332906" cy="2117295"/>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肘形连接符 19"/>
          <p:cNvCxnSpPr>
            <a:stCxn id="9" idx="2"/>
            <a:endCxn id="11" idx="0"/>
          </p:cNvCxnSpPr>
          <p:nvPr/>
        </p:nvCxnSpPr>
        <p:spPr>
          <a:xfrm rot="5400000">
            <a:off x="4094074" y="4041771"/>
            <a:ext cx="345048" cy="1059"/>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497852"/>
      </p:ext>
    </p:extLst>
  </p:cSld>
  <p:clrMapOvr>
    <a:masterClrMapping/>
  </p:clrMapOvr>
  <p:transition spd="med">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F:\工作\功夫系列课程\PPT模版\按扭\橙色\按扭-44.png"/>
          <p:cNvPicPr>
            <a:picLocks noChangeAspect="1" noChangeArrowheads="1"/>
          </p:cNvPicPr>
          <p:nvPr/>
        </p:nvPicPr>
        <p:blipFill>
          <a:blip r:embed="rId2" cstate="print"/>
          <a:srcRect/>
          <a:stretch>
            <a:fillRect/>
          </a:stretch>
        </p:blipFill>
        <p:spPr bwMode="auto">
          <a:xfrm>
            <a:off x="1" y="800100"/>
            <a:ext cx="850106" cy="400050"/>
          </a:xfrm>
          <a:prstGeom prst="rect">
            <a:avLst/>
          </a:prstGeom>
          <a:noFill/>
          <a:ln w="9525">
            <a:noFill/>
            <a:miter lim="800000"/>
            <a:headEnd/>
            <a:tailEnd/>
          </a:ln>
        </p:spPr>
      </p:pic>
      <p:sp>
        <p:nvSpPr>
          <p:cNvPr id="5" name="Rectangle 9"/>
          <p:cNvSpPr txBox="1">
            <a:spLocks noChangeArrowheads="1"/>
          </p:cNvSpPr>
          <p:nvPr/>
        </p:nvSpPr>
        <p:spPr bwMode="auto">
          <a:xfrm>
            <a:off x="821279" y="611982"/>
            <a:ext cx="6536803" cy="708422"/>
          </a:xfrm>
          <a:prstGeom prst="rect">
            <a:avLst/>
          </a:prstGeom>
          <a:noFill/>
          <a:ln w="9525">
            <a:noFill/>
            <a:miter lim="800000"/>
            <a:headEnd/>
            <a:tailEnd/>
          </a:ln>
          <a:effectLst/>
        </p:spPr>
        <p:txBody>
          <a:bodyPr lIns="68580" tIns="34290" rIns="68580" bIns="34290" anchor="ctr"/>
          <a:lstStyle/>
          <a:p>
            <a:pPr>
              <a:spcBef>
                <a:spcPct val="0"/>
              </a:spcBef>
              <a:buFontTx/>
              <a:buNone/>
            </a:pPr>
            <a:r>
              <a:rPr lang="zh-CN" altLang="en-US" sz="2700" dirty="0">
                <a:solidFill>
                  <a:srgbClr val="FF6600"/>
                </a:solidFill>
                <a:latin typeface="Arial" charset="0"/>
                <a:ea typeface="隶书" pitchFamily="49" charset="-122"/>
              </a:rPr>
              <a:t>配置</a:t>
            </a:r>
            <a:r>
              <a:rPr lang="en-US" altLang="zh-CN" sz="2700" dirty="0">
                <a:solidFill>
                  <a:srgbClr val="FF6600"/>
                </a:solidFill>
                <a:latin typeface="Arial" charset="0"/>
                <a:ea typeface="隶书" pitchFamily="49" charset="-122"/>
              </a:rPr>
              <a:t>Bean</a:t>
            </a:r>
          </a:p>
        </p:txBody>
      </p:sp>
      <p:sp>
        <p:nvSpPr>
          <p:cNvPr id="13" name="矩形 12"/>
          <p:cNvSpPr/>
          <p:nvPr/>
        </p:nvSpPr>
        <p:spPr>
          <a:xfrm>
            <a:off x="928662" y="1500181"/>
            <a:ext cx="7215238" cy="830997"/>
          </a:xfrm>
          <a:prstGeom prst="rect">
            <a:avLst/>
          </a:prstGeom>
        </p:spPr>
        <p:txBody>
          <a:bodyPr wrap="square">
            <a:spAutoFit/>
          </a:bodyPr>
          <a:lstStyle/>
          <a:p>
            <a:r>
              <a:rPr lang="zh-CN" altLang="en-US" sz="1600" dirty="0">
                <a:latin typeface="楷体" pitchFamily="49" charset="-122"/>
                <a:ea typeface="楷体" pitchFamily="49" charset="-122"/>
              </a:rPr>
              <a:t>要在</a:t>
            </a:r>
            <a:r>
              <a:rPr lang="en-US" sz="1600" dirty="0">
                <a:latin typeface="楷体" pitchFamily="49" charset="-122"/>
                <a:ea typeface="楷体" pitchFamily="49" charset="-122"/>
              </a:rPr>
              <a:t>Spring </a:t>
            </a:r>
            <a:r>
              <a:rPr lang="en-US" sz="1600" dirty="0" err="1">
                <a:latin typeface="楷体" pitchFamily="49" charset="-122"/>
                <a:ea typeface="楷体" pitchFamily="49" charset="-122"/>
              </a:rPr>
              <a:t>IoC</a:t>
            </a:r>
            <a:r>
              <a:rPr lang="zh-CN" altLang="en-US" sz="1600" dirty="0">
                <a:latin typeface="楷体" pitchFamily="49" charset="-122"/>
                <a:ea typeface="楷体" pitchFamily="49" charset="-122"/>
              </a:rPr>
              <a:t>容器中获取一个</a:t>
            </a:r>
            <a:r>
              <a:rPr lang="en-US" sz="1600" dirty="0">
                <a:latin typeface="楷体" pitchFamily="49" charset="-122"/>
                <a:ea typeface="楷体" pitchFamily="49" charset="-122"/>
              </a:rPr>
              <a:t>bean</a:t>
            </a:r>
            <a:r>
              <a:rPr lang="zh-CN" altLang="en-US" sz="1600" dirty="0">
                <a:latin typeface="楷体" pitchFamily="49" charset="-122"/>
                <a:ea typeface="楷体" pitchFamily="49" charset="-122"/>
              </a:rPr>
              <a:t>，首先要在配置文件中的</a:t>
            </a:r>
            <a:r>
              <a:rPr lang="en-US" sz="1600" dirty="0">
                <a:latin typeface="楷体" pitchFamily="49" charset="-122"/>
                <a:ea typeface="楷体" pitchFamily="49" charset="-122"/>
              </a:rPr>
              <a:t>&lt;beans&gt;</a:t>
            </a:r>
            <a:r>
              <a:rPr lang="zh-CN" altLang="en-US" sz="1600" dirty="0">
                <a:latin typeface="楷体" pitchFamily="49" charset="-122"/>
                <a:ea typeface="楷体" pitchFamily="49" charset="-122"/>
              </a:rPr>
              <a:t>元素中配置一个子元素</a:t>
            </a:r>
            <a:r>
              <a:rPr lang="en-US" sz="1600" dirty="0">
                <a:latin typeface="楷体" pitchFamily="49" charset="-122"/>
                <a:ea typeface="楷体" pitchFamily="49" charset="-122"/>
              </a:rPr>
              <a:t>&lt;bean&gt;</a:t>
            </a:r>
            <a:r>
              <a:rPr lang="zh-CN" altLang="en-US" sz="1600" dirty="0">
                <a:latin typeface="楷体" pitchFamily="49" charset="-122"/>
                <a:ea typeface="楷体" pitchFamily="49" charset="-122"/>
              </a:rPr>
              <a:t>，</a:t>
            </a:r>
            <a:r>
              <a:rPr lang="en-US" sz="1600" dirty="0">
                <a:latin typeface="楷体" pitchFamily="49" charset="-122"/>
                <a:ea typeface="楷体" pitchFamily="49" charset="-122"/>
              </a:rPr>
              <a:t>Spring</a:t>
            </a:r>
            <a:r>
              <a:rPr lang="zh-CN" altLang="en-US" sz="1600" dirty="0">
                <a:latin typeface="楷体" pitchFamily="49" charset="-122"/>
                <a:ea typeface="楷体" pitchFamily="49" charset="-122"/>
              </a:rPr>
              <a:t>的控制反转机制会根据</a:t>
            </a:r>
            <a:r>
              <a:rPr lang="en-US" sz="1600" dirty="0">
                <a:latin typeface="楷体" pitchFamily="49" charset="-122"/>
                <a:ea typeface="楷体" pitchFamily="49" charset="-122"/>
              </a:rPr>
              <a:t>&lt;bean&gt;</a:t>
            </a:r>
            <a:r>
              <a:rPr lang="zh-CN" altLang="en-US" sz="1600" dirty="0">
                <a:latin typeface="楷体" pitchFamily="49" charset="-122"/>
                <a:ea typeface="楷体" pitchFamily="49" charset="-122"/>
              </a:rPr>
              <a:t>元素的配置来实例化这个</a:t>
            </a:r>
            <a:r>
              <a:rPr lang="en-US" sz="1600" dirty="0">
                <a:latin typeface="楷体" pitchFamily="49" charset="-122"/>
                <a:ea typeface="楷体" pitchFamily="49" charset="-122"/>
              </a:rPr>
              <a:t>bean</a:t>
            </a:r>
            <a:r>
              <a:rPr lang="zh-CN" altLang="en-US" sz="1600" dirty="0">
                <a:latin typeface="楷体" pitchFamily="49" charset="-122"/>
                <a:ea typeface="楷体" pitchFamily="49" charset="-122"/>
              </a:rPr>
              <a:t>实例。</a:t>
            </a:r>
          </a:p>
        </p:txBody>
      </p:sp>
      <p:sp>
        <p:nvSpPr>
          <p:cNvPr id="14" name="矩形 13"/>
          <p:cNvSpPr/>
          <p:nvPr/>
        </p:nvSpPr>
        <p:spPr>
          <a:xfrm>
            <a:off x="2051720" y="2931789"/>
            <a:ext cx="5040560" cy="369332"/>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dirty="0"/>
              <a:t>&lt;bean id="test" class="</a:t>
            </a:r>
            <a:r>
              <a:rPr lang="en-US" dirty="0" err="1"/>
              <a:t>com.hnust.Test</a:t>
            </a:r>
            <a:r>
              <a:rPr lang="en-US" dirty="0"/>
              <a:t>"/&gt;</a:t>
            </a:r>
            <a:endParaRPr lang="zh-CN" altLang="en-US" dirty="0"/>
          </a:p>
        </p:txBody>
      </p:sp>
    </p:spTree>
    <p:extLst>
      <p:ext uri="{BB962C8B-B14F-4D97-AF65-F5344CB8AC3E}">
        <p14:creationId xmlns:p14="http://schemas.microsoft.com/office/powerpoint/2010/main" val="3667612147"/>
      </p:ext>
    </p:extLst>
  </p:cSld>
  <p:clrMapOvr>
    <a:masterClrMapping/>
  </p:clrMapOvr>
  <p:transition spd="med">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F:\工作\功夫系列课程\PPT模版\按扭\橙色\按扭-44.png"/>
          <p:cNvPicPr>
            <a:picLocks noChangeAspect="1" noChangeArrowheads="1"/>
          </p:cNvPicPr>
          <p:nvPr/>
        </p:nvPicPr>
        <p:blipFill>
          <a:blip r:embed="rId2" cstate="print"/>
          <a:srcRect/>
          <a:stretch>
            <a:fillRect/>
          </a:stretch>
        </p:blipFill>
        <p:spPr bwMode="auto">
          <a:xfrm>
            <a:off x="1" y="800100"/>
            <a:ext cx="850106" cy="400050"/>
          </a:xfrm>
          <a:prstGeom prst="rect">
            <a:avLst/>
          </a:prstGeom>
          <a:noFill/>
          <a:ln w="9525">
            <a:noFill/>
            <a:miter lim="800000"/>
            <a:headEnd/>
            <a:tailEnd/>
          </a:ln>
        </p:spPr>
      </p:pic>
      <p:sp>
        <p:nvSpPr>
          <p:cNvPr id="5" name="Rectangle 9"/>
          <p:cNvSpPr txBox="1">
            <a:spLocks noChangeArrowheads="1"/>
          </p:cNvSpPr>
          <p:nvPr/>
        </p:nvSpPr>
        <p:spPr bwMode="auto">
          <a:xfrm>
            <a:off x="821279" y="611982"/>
            <a:ext cx="6536803" cy="708422"/>
          </a:xfrm>
          <a:prstGeom prst="rect">
            <a:avLst/>
          </a:prstGeom>
          <a:noFill/>
          <a:ln w="9525">
            <a:noFill/>
            <a:miter lim="800000"/>
            <a:headEnd/>
            <a:tailEnd/>
          </a:ln>
          <a:effectLst/>
        </p:spPr>
        <p:txBody>
          <a:bodyPr lIns="68580" tIns="34290" rIns="68580" bIns="34290" anchor="ctr"/>
          <a:lstStyle/>
          <a:p>
            <a:pPr>
              <a:spcBef>
                <a:spcPct val="0"/>
              </a:spcBef>
              <a:buFontTx/>
              <a:buNone/>
            </a:pPr>
            <a:r>
              <a:rPr lang="en-US" altLang="zh-CN" sz="2700" dirty="0">
                <a:solidFill>
                  <a:srgbClr val="FF6600"/>
                </a:solidFill>
                <a:latin typeface="Arial" charset="0"/>
                <a:ea typeface="隶书" pitchFamily="49" charset="-122"/>
              </a:rPr>
              <a:t>Setter</a:t>
            </a:r>
            <a:r>
              <a:rPr lang="zh-CN" altLang="en-US" sz="2700" dirty="0">
                <a:solidFill>
                  <a:srgbClr val="FF6600"/>
                </a:solidFill>
                <a:latin typeface="Arial" charset="0"/>
                <a:ea typeface="隶书" pitchFamily="49" charset="-122"/>
              </a:rPr>
              <a:t>注入</a:t>
            </a:r>
            <a:endParaRPr lang="en-US" altLang="zh-CN" sz="2700" dirty="0">
              <a:solidFill>
                <a:srgbClr val="FF6600"/>
              </a:solidFill>
              <a:latin typeface="Arial" charset="0"/>
              <a:ea typeface="隶书" pitchFamily="49" charset="-122"/>
            </a:endParaRPr>
          </a:p>
        </p:txBody>
      </p:sp>
      <p:sp>
        <p:nvSpPr>
          <p:cNvPr id="14" name="矩形 13"/>
          <p:cNvSpPr/>
          <p:nvPr/>
        </p:nvSpPr>
        <p:spPr>
          <a:xfrm>
            <a:off x="579912" y="1643056"/>
            <a:ext cx="3127992" cy="1815882"/>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sz="1400" dirty="0"/>
              <a:t>package</a:t>
            </a:r>
            <a:r>
              <a:rPr lang="zh-CN" altLang="en-US" sz="1400" dirty="0"/>
              <a:t> </a:t>
            </a:r>
            <a:r>
              <a:rPr lang="en-US" altLang="zh-CN" sz="1400" dirty="0" err="1"/>
              <a:t>com.hnust.user</a:t>
            </a:r>
            <a:r>
              <a:rPr lang="en-US" altLang="zh-CN" sz="1400" dirty="0"/>
              <a:t>;</a:t>
            </a:r>
          </a:p>
          <a:p>
            <a:endParaRPr lang="en-US" sz="1400" dirty="0"/>
          </a:p>
          <a:p>
            <a:r>
              <a:rPr lang="en-US" sz="1400" dirty="0"/>
              <a:t>public class User {</a:t>
            </a:r>
            <a:endParaRPr lang="zh-CN" altLang="en-US" sz="1400" dirty="0"/>
          </a:p>
          <a:p>
            <a:r>
              <a:rPr lang="en-US" sz="1400" dirty="0"/>
              <a:t>    private String name;//</a:t>
            </a:r>
            <a:r>
              <a:rPr lang="zh-CN" altLang="en-US" sz="1400" dirty="0"/>
              <a:t>用户姓名</a:t>
            </a:r>
          </a:p>
          <a:p>
            <a:r>
              <a:rPr lang="en-US" sz="1400" dirty="0"/>
              <a:t>    private Integer age;//</a:t>
            </a:r>
            <a:r>
              <a:rPr lang="zh-CN" altLang="en-US" sz="1400" dirty="0"/>
              <a:t>年龄</a:t>
            </a:r>
          </a:p>
          <a:p>
            <a:r>
              <a:rPr lang="en-US" sz="1400" dirty="0"/>
              <a:t>    private String sex;//</a:t>
            </a:r>
            <a:r>
              <a:rPr lang="zh-CN" altLang="en-US" sz="1400" dirty="0"/>
              <a:t>性别</a:t>
            </a:r>
          </a:p>
          <a:p>
            <a:r>
              <a:rPr lang="en-US" sz="1400" dirty="0"/>
              <a:t>    ……//</a:t>
            </a:r>
            <a:r>
              <a:rPr lang="zh-CN" altLang="en-US" sz="1400" dirty="0"/>
              <a:t>省略的</a:t>
            </a:r>
            <a:r>
              <a:rPr lang="en-US" sz="1400" dirty="0"/>
              <a:t>Setter</a:t>
            </a:r>
            <a:r>
              <a:rPr lang="zh-CN" altLang="en-US" sz="1400" dirty="0"/>
              <a:t>和</a:t>
            </a:r>
            <a:r>
              <a:rPr lang="en-US" sz="1400" dirty="0"/>
              <a:t>Getter</a:t>
            </a:r>
            <a:r>
              <a:rPr lang="zh-CN" altLang="en-US" sz="1400" dirty="0"/>
              <a:t>方法</a:t>
            </a:r>
          </a:p>
          <a:p>
            <a:r>
              <a:rPr lang="en-US" sz="1400" dirty="0"/>
              <a:t>}</a:t>
            </a:r>
            <a:endParaRPr lang="zh-CN" altLang="en-US" sz="1400" dirty="0"/>
          </a:p>
        </p:txBody>
      </p:sp>
      <p:sp>
        <p:nvSpPr>
          <p:cNvPr id="6" name="矩形 5"/>
          <p:cNvSpPr/>
          <p:nvPr/>
        </p:nvSpPr>
        <p:spPr>
          <a:xfrm>
            <a:off x="4857752" y="1714494"/>
            <a:ext cx="3969356" cy="2677656"/>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r>
              <a:rPr lang="en-US" sz="1400" dirty="0"/>
              <a:t>&lt;!-- User Bean --&gt;</a:t>
            </a:r>
            <a:endParaRPr lang="zh-CN" altLang="en-US" sz="1400" dirty="0"/>
          </a:p>
          <a:p>
            <a:r>
              <a:rPr lang="en-US" sz="1400" dirty="0"/>
              <a:t>&lt;bean name="user" class="</a:t>
            </a:r>
            <a:r>
              <a:rPr lang="en-US" sz="1400" dirty="0" err="1"/>
              <a:t>com.hnust.user.User</a:t>
            </a:r>
            <a:r>
              <a:rPr lang="en-US" sz="1400" dirty="0"/>
              <a:t>"&gt;</a:t>
            </a:r>
            <a:endParaRPr lang="zh-CN" altLang="en-US" sz="1400" dirty="0"/>
          </a:p>
          <a:p>
            <a:r>
              <a:rPr lang="en-US" sz="1400" dirty="0"/>
              <a:t>    &lt;property name="name"&gt;</a:t>
            </a:r>
            <a:endParaRPr lang="zh-CN" altLang="en-US" sz="1400" dirty="0"/>
          </a:p>
          <a:p>
            <a:r>
              <a:rPr lang="en-US" sz="1400" dirty="0"/>
              <a:t>        &lt;value&gt;</a:t>
            </a:r>
            <a:r>
              <a:rPr lang="zh-CN" altLang="en-US" sz="1400" dirty="0"/>
              <a:t>无语</a:t>
            </a:r>
            <a:r>
              <a:rPr lang="en-US" sz="1400" dirty="0"/>
              <a:t>&lt;/value&gt;</a:t>
            </a:r>
            <a:endParaRPr lang="zh-CN" altLang="en-US" sz="1400" dirty="0"/>
          </a:p>
          <a:p>
            <a:r>
              <a:rPr lang="en-US" sz="1400" dirty="0"/>
              <a:t>    &lt;/property&gt;</a:t>
            </a:r>
            <a:endParaRPr lang="zh-CN" altLang="en-US" sz="1400" dirty="0"/>
          </a:p>
          <a:p>
            <a:r>
              <a:rPr lang="en-US" sz="1400" dirty="0"/>
              <a:t>    &lt;property name="age"&gt;</a:t>
            </a:r>
            <a:endParaRPr lang="zh-CN" altLang="en-US" sz="1400" dirty="0"/>
          </a:p>
          <a:p>
            <a:r>
              <a:rPr lang="en-US" sz="1400" dirty="0"/>
              <a:t>        &lt;value&gt;30&lt;/value&gt;</a:t>
            </a:r>
            <a:endParaRPr lang="zh-CN" altLang="en-US" sz="1400" dirty="0"/>
          </a:p>
          <a:p>
            <a:r>
              <a:rPr lang="en-US" sz="1400" dirty="0"/>
              <a:t>    &lt;/property&gt;</a:t>
            </a:r>
            <a:endParaRPr lang="zh-CN" altLang="en-US" sz="1400" dirty="0"/>
          </a:p>
          <a:p>
            <a:r>
              <a:rPr lang="en-US" sz="1400" dirty="0"/>
              <a:t>    &lt;property name="sex"&gt;</a:t>
            </a:r>
            <a:endParaRPr lang="zh-CN" altLang="en-US" sz="1400" dirty="0"/>
          </a:p>
          <a:p>
            <a:r>
              <a:rPr lang="en-US" sz="1400" dirty="0"/>
              <a:t>        &lt;value&gt;</a:t>
            </a:r>
            <a:r>
              <a:rPr lang="zh-CN" altLang="en-US" sz="1400" dirty="0"/>
              <a:t>女</a:t>
            </a:r>
            <a:r>
              <a:rPr lang="en-US" sz="1400" dirty="0"/>
              <a:t>&lt;/value&gt;</a:t>
            </a:r>
            <a:endParaRPr lang="zh-CN" altLang="en-US" sz="1400" dirty="0"/>
          </a:p>
          <a:p>
            <a:r>
              <a:rPr lang="en-US" sz="1400" dirty="0"/>
              <a:t>    &lt;/property&gt;</a:t>
            </a:r>
            <a:endParaRPr lang="zh-CN" altLang="en-US" sz="1400" dirty="0"/>
          </a:p>
          <a:p>
            <a:r>
              <a:rPr lang="en-US" sz="1400" dirty="0"/>
              <a:t>&lt;/bean&gt;</a:t>
            </a:r>
            <a:endParaRPr lang="zh-CN" altLang="en-US" sz="1400" dirty="0"/>
          </a:p>
        </p:txBody>
      </p:sp>
      <p:sp>
        <p:nvSpPr>
          <p:cNvPr id="7" name="左右箭头 6"/>
          <p:cNvSpPr/>
          <p:nvPr/>
        </p:nvSpPr>
        <p:spPr>
          <a:xfrm>
            <a:off x="3857620" y="2428874"/>
            <a:ext cx="571504" cy="357190"/>
          </a:xfrm>
          <a:prstGeom prst="leftRightArrow">
            <a:avLst/>
          </a:prstGeom>
          <a:solidFill>
            <a:srgbClr val="F79646"/>
          </a:solidFill>
          <a:ln>
            <a:solidFill>
              <a:srgbClr val="F796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矩形 7"/>
          <p:cNvSpPr/>
          <p:nvPr/>
        </p:nvSpPr>
        <p:spPr>
          <a:xfrm>
            <a:off x="428596" y="3500444"/>
            <a:ext cx="4287420" cy="954107"/>
          </a:xfrm>
          <a:prstGeom prst="rect">
            <a:avLst/>
          </a:prstGeom>
        </p:spPr>
        <p:txBody>
          <a:bodyPr wrap="square">
            <a:spAutoFit/>
          </a:bodyPr>
          <a:lstStyle/>
          <a:p>
            <a:r>
              <a:rPr lang="zh-CN" altLang="en-US" sz="1400" dirty="0">
                <a:latin typeface="楷体" pitchFamily="49" charset="-122"/>
                <a:ea typeface="楷体" pitchFamily="49" charset="-122"/>
              </a:rPr>
              <a:t>在右面的代码中，</a:t>
            </a:r>
            <a:r>
              <a:rPr lang="en-US" sz="1400" dirty="0">
                <a:latin typeface="楷体" pitchFamily="49" charset="-122"/>
                <a:ea typeface="楷体" pitchFamily="49" charset="-122"/>
              </a:rPr>
              <a:t>&lt;value&gt;</a:t>
            </a:r>
            <a:r>
              <a:rPr lang="zh-CN" altLang="en-US" sz="1400" dirty="0">
                <a:latin typeface="楷体" pitchFamily="49" charset="-122"/>
                <a:ea typeface="楷体" pitchFamily="49" charset="-122"/>
              </a:rPr>
              <a:t>标签用于为</a:t>
            </a:r>
            <a:r>
              <a:rPr lang="en-US" sz="1400" dirty="0">
                <a:latin typeface="楷体" pitchFamily="49" charset="-122"/>
                <a:ea typeface="楷体" pitchFamily="49" charset="-122"/>
              </a:rPr>
              <a:t>name</a:t>
            </a:r>
            <a:r>
              <a:rPr lang="zh-CN" altLang="en-US" sz="1400" dirty="0">
                <a:latin typeface="楷体" pitchFamily="49" charset="-122"/>
                <a:ea typeface="楷体" pitchFamily="49" charset="-122"/>
              </a:rPr>
              <a:t>属性赋值，这是一个普通的赋值标签。直接在成对的</a:t>
            </a:r>
            <a:r>
              <a:rPr lang="en-US" sz="1400" dirty="0">
                <a:latin typeface="楷体" pitchFamily="49" charset="-122"/>
                <a:ea typeface="楷体" pitchFamily="49" charset="-122"/>
              </a:rPr>
              <a:t>&lt;value&gt;</a:t>
            </a:r>
            <a:r>
              <a:rPr lang="zh-CN" altLang="en-US" sz="1400" dirty="0">
                <a:latin typeface="楷体" pitchFamily="49" charset="-122"/>
                <a:ea typeface="楷体" pitchFamily="49" charset="-122"/>
              </a:rPr>
              <a:t>标签中放入数值或其他赋值标签，</a:t>
            </a:r>
            <a:r>
              <a:rPr lang="en-US" sz="1400" dirty="0">
                <a:latin typeface="楷体" pitchFamily="49" charset="-122"/>
                <a:ea typeface="楷体" pitchFamily="49" charset="-122"/>
              </a:rPr>
              <a:t>Spring</a:t>
            </a:r>
            <a:r>
              <a:rPr lang="zh-CN" altLang="en-US" sz="1400" dirty="0">
                <a:latin typeface="楷体" pitchFamily="49" charset="-122"/>
                <a:ea typeface="楷体" pitchFamily="49" charset="-122"/>
              </a:rPr>
              <a:t>会把这个标签提供的属性值注入到指定的</a:t>
            </a:r>
            <a:r>
              <a:rPr lang="en-US" sz="1400" dirty="0" err="1">
                <a:latin typeface="楷体" pitchFamily="49" charset="-122"/>
                <a:ea typeface="楷体" pitchFamily="49" charset="-122"/>
              </a:rPr>
              <a:t>JavaBean</a:t>
            </a:r>
            <a:r>
              <a:rPr lang="zh-CN" altLang="en-US" sz="1400" dirty="0">
                <a:latin typeface="楷体" pitchFamily="49" charset="-122"/>
                <a:ea typeface="楷体" pitchFamily="49" charset="-122"/>
              </a:rPr>
              <a:t>中。</a:t>
            </a:r>
          </a:p>
        </p:txBody>
      </p:sp>
    </p:spTree>
    <p:extLst>
      <p:ext uri="{BB962C8B-B14F-4D97-AF65-F5344CB8AC3E}">
        <p14:creationId xmlns:p14="http://schemas.microsoft.com/office/powerpoint/2010/main" val="2927130500"/>
      </p:ext>
    </p:extLst>
  </p:cSld>
  <p:clrMapOvr>
    <a:masterClrMapping/>
  </p:clrMapOvr>
  <p:transition spd="med">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F:\工作\功夫系列课程\PPT模版\按扭\橙色\按扭-44.png"/>
          <p:cNvPicPr>
            <a:picLocks noChangeAspect="1" noChangeArrowheads="1"/>
          </p:cNvPicPr>
          <p:nvPr/>
        </p:nvPicPr>
        <p:blipFill>
          <a:blip r:embed="rId2" cstate="print"/>
          <a:srcRect/>
          <a:stretch>
            <a:fillRect/>
          </a:stretch>
        </p:blipFill>
        <p:spPr bwMode="auto">
          <a:xfrm>
            <a:off x="1" y="800100"/>
            <a:ext cx="850106" cy="400050"/>
          </a:xfrm>
          <a:prstGeom prst="rect">
            <a:avLst/>
          </a:prstGeom>
          <a:noFill/>
          <a:ln w="9525">
            <a:noFill/>
            <a:miter lim="800000"/>
            <a:headEnd/>
            <a:tailEnd/>
          </a:ln>
        </p:spPr>
      </p:pic>
      <p:sp>
        <p:nvSpPr>
          <p:cNvPr id="5" name="Rectangle 9"/>
          <p:cNvSpPr txBox="1">
            <a:spLocks noChangeArrowheads="1"/>
          </p:cNvSpPr>
          <p:nvPr/>
        </p:nvSpPr>
        <p:spPr bwMode="auto">
          <a:xfrm>
            <a:off x="821279" y="611982"/>
            <a:ext cx="6536803" cy="708422"/>
          </a:xfrm>
          <a:prstGeom prst="rect">
            <a:avLst/>
          </a:prstGeom>
          <a:noFill/>
          <a:ln w="9525">
            <a:noFill/>
            <a:miter lim="800000"/>
            <a:headEnd/>
            <a:tailEnd/>
          </a:ln>
          <a:effectLst/>
        </p:spPr>
        <p:txBody>
          <a:bodyPr lIns="68580" tIns="34290" rIns="68580" bIns="34290" anchor="ctr"/>
          <a:lstStyle/>
          <a:p>
            <a:pPr>
              <a:spcBef>
                <a:spcPct val="0"/>
              </a:spcBef>
              <a:buFontTx/>
              <a:buNone/>
            </a:pPr>
            <a:r>
              <a:rPr lang="zh-CN" altLang="en-US" sz="2700" dirty="0">
                <a:solidFill>
                  <a:srgbClr val="FF6600"/>
                </a:solidFill>
                <a:latin typeface="Arial" charset="0"/>
                <a:ea typeface="隶书" pitchFamily="49" charset="-122"/>
              </a:rPr>
              <a:t>构造器注入</a:t>
            </a:r>
            <a:endParaRPr lang="en-US" altLang="zh-CN" sz="2700" dirty="0">
              <a:solidFill>
                <a:srgbClr val="FF6600"/>
              </a:solidFill>
              <a:latin typeface="Arial" charset="0"/>
              <a:ea typeface="隶书" pitchFamily="49" charset="-122"/>
            </a:endParaRPr>
          </a:p>
        </p:txBody>
      </p:sp>
      <p:sp>
        <p:nvSpPr>
          <p:cNvPr id="14" name="矩形 13"/>
          <p:cNvSpPr/>
          <p:nvPr/>
        </p:nvSpPr>
        <p:spPr>
          <a:xfrm>
            <a:off x="500034" y="1785932"/>
            <a:ext cx="3665171" cy="1384995"/>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r>
              <a:rPr lang="en-US" sz="1400" dirty="0"/>
              <a:t>//</a:t>
            </a:r>
            <a:r>
              <a:rPr lang="zh-CN" altLang="en-US" sz="1400" dirty="0"/>
              <a:t>构造方法</a:t>
            </a:r>
          </a:p>
          <a:p>
            <a:r>
              <a:rPr lang="en-US" sz="1400" dirty="0"/>
              <a:t>public User(String </a:t>
            </a:r>
            <a:r>
              <a:rPr lang="en-US" sz="1400" dirty="0" err="1"/>
              <a:t>name,Integer</a:t>
            </a:r>
            <a:r>
              <a:rPr lang="en-US" sz="1400" dirty="0"/>
              <a:t> </a:t>
            </a:r>
            <a:r>
              <a:rPr lang="en-US" sz="1400" dirty="0" err="1"/>
              <a:t>age,String</a:t>
            </a:r>
            <a:r>
              <a:rPr lang="en-US" sz="1400" dirty="0"/>
              <a:t> sex){</a:t>
            </a:r>
            <a:endParaRPr lang="zh-CN" altLang="en-US" sz="1400" dirty="0"/>
          </a:p>
          <a:p>
            <a:r>
              <a:rPr lang="en-US" sz="1400" dirty="0"/>
              <a:t>       this.name=name;</a:t>
            </a:r>
            <a:endParaRPr lang="zh-CN" altLang="en-US" sz="1400" dirty="0"/>
          </a:p>
          <a:p>
            <a:r>
              <a:rPr lang="en-US" sz="1400" dirty="0"/>
              <a:t>       </a:t>
            </a:r>
            <a:r>
              <a:rPr lang="en-US" sz="1400" dirty="0" err="1"/>
              <a:t>this.age</a:t>
            </a:r>
            <a:r>
              <a:rPr lang="en-US" sz="1400" dirty="0"/>
              <a:t>=age;</a:t>
            </a:r>
            <a:endParaRPr lang="zh-CN" altLang="en-US" sz="1400" dirty="0"/>
          </a:p>
          <a:p>
            <a:r>
              <a:rPr lang="en-US" sz="1400" dirty="0"/>
              <a:t>       this.sex=sex;</a:t>
            </a:r>
            <a:endParaRPr lang="zh-CN" altLang="en-US" sz="1400" dirty="0"/>
          </a:p>
          <a:p>
            <a:r>
              <a:rPr lang="en-US" sz="1400" dirty="0"/>
              <a:t>   }</a:t>
            </a:r>
            <a:endParaRPr lang="zh-CN" altLang="en-US" sz="1400" dirty="0"/>
          </a:p>
        </p:txBody>
      </p:sp>
      <p:sp>
        <p:nvSpPr>
          <p:cNvPr id="6" name="矩形 5"/>
          <p:cNvSpPr/>
          <p:nvPr/>
        </p:nvSpPr>
        <p:spPr>
          <a:xfrm>
            <a:off x="4857752" y="1714494"/>
            <a:ext cx="3970639" cy="2677656"/>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r>
              <a:rPr lang="en-US" sz="1400" dirty="0"/>
              <a:t>&lt;!-- User Bean --&gt;</a:t>
            </a:r>
            <a:endParaRPr lang="zh-CN" altLang="en-US" sz="1400" dirty="0"/>
          </a:p>
          <a:p>
            <a:r>
              <a:rPr lang="en-US" sz="1400" dirty="0"/>
              <a:t>&lt;bean name="user" class="</a:t>
            </a:r>
            <a:r>
              <a:rPr lang="en-US" sz="1400" dirty="0" err="1"/>
              <a:t>com.hnust.user.User</a:t>
            </a:r>
            <a:r>
              <a:rPr lang="en-US" sz="1400" dirty="0"/>
              <a:t>"&gt;</a:t>
            </a:r>
            <a:endParaRPr lang="zh-CN" altLang="en-US" sz="1400" dirty="0"/>
          </a:p>
          <a:p>
            <a:r>
              <a:rPr lang="en-US" sz="1400" dirty="0"/>
              <a:t>    &lt;constructor-</a:t>
            </a:r>
            <a:r>
              <a:rPr lang="en-US" sz="1400" dirty="0" err="1"/>
              <a:t>arg</a:t>
            </a:r>
            <a:r>
              <a:rPr lang="en-US" sz="1400" dirty="0"/>
              <a:t>&gt;</a:t>
            </a:r>
            <a:endParaRPr lang="zh-CN" altLang="en-US" sz="1400" dirty="0"/>
          </a:p>
          <a:p>
            <a:r>
              <a:rPr lang="en-US" sz="1400" dirty="0"/>
              <a:t>        &lt;value&gt;</a:t>
            </a:r>
            <a:r>
              <a:rPr lang="zh-CN" altLang="en-US" sz="1400" dirty="0"/>
              <a:t>无语</a:t>
            </a:r>
            <a:r>
              <a:rPr lang="en-US" sz="1400" dirty="0"/>
              <a:t>&lt;/value&gt;</a:t>
            </a:r>
            <a:endParaRPr lang="zh-CN" altLang="en-US" sz="1400" dirty="0"/>
          </a:p>
          <a:p>
            <a:r>
              <a:rPr lang="en-US" sz="1400" dirty="0"/>
              <a:t>    &lt;/constructor-</a:t>
            </a:r>
            <a:r>
              <a:rPr lang="en-US" sz="1400" dirty="0" err="1"/>
              <a:t>arg</a:t>
            </a:r>
            <a:r>
              <a:rPr lang="en-US" sz="1400" dirty="0"/>
              <a:t>&gt;</a:t>
            </a:r>
            <a:endParaRPr lang="zh-CN" altLang="en-US" sz="1400" dirty="0"/>
          </a:p>
          <a:p>
            <a:r>
              <a:rPr lang="en-US" sz="1400" dirty="0"/>
              <a:t>    &lt;constructor-</a:t>
            </a:r>
            <a:r>
              <a:rPr lang="en-US" sz="1400" dirty="0" err="1"/>
              <a:t>arg</a:t>
            </a:r>
            <a:r>
              <a:rPr lang="en-US" sz="1400" dirty="0"/>
              <a:t>&gt;</a:t>
            </a:r>
            <a:endParaRPr lang="zh-CN" altLang="en-US" sz="1400" dirty="0"/>
          </a:p>
          <a:p>
            <a:r>
              <a:rPr lang="en-US" sz="1400" dirty="0"/>
              <a:t>        &lt;value&gt;30&lt;/value&gt;</a:t>
            </a:r>
            <a:endParaRPr lang="zh-CN" altLang="en-US" sz="1400" dirty="0"/>
          </a:p>
          <a:p>
            <a:r>
              <a:rPr lang="en-US" sz="1400" dirty="0"/>
              <a:t>    &lt;/constructor-</a:t>
            </a:r>
            <a:r>
              <a:rPr lang="en-US" sz="1400" dirty="0" err="1"/>
              <a:t>arg</a:t>
            </a:r>
            <a:r>
              <a:rPr lang="en-US" sz="1400" dirty="0"/>
              <a:t>&gt;</a:t>
            </a:r>
            <a:endParaRPr lang="zh-CN" altLang="en-US" sz="1400" dirty="0"/>
          </a:p>
          <a:p>
            <a:r>
              <a:rPr lang="en-US" sz="1400" dirty="0"/>
              <a:t>    &lt;constructor-</a:t>
            </a:r>
            <a:r>
              <a:rPr lang="en-US" sz="1400" dirty="0" err="1"/>
              <a:t>arg</a:t>
            </a:r>
            <a:r>
              <a:rPr lang="en-US" sz="1400" dirty="0"/>
              <a:t>&gt;</a:t>
            </a:r>
            <a:endParaRPr lang="zh-CN" altLang="en-US" sz="1400" dirty="0"/>
          </a:p>
          <a:p>
            <a:r>
              <a:rPr lang="en-US" sz="1400" dirty="0"/>
              <a:t>        &lt;value&gt;</a:t>
            </a:r>
            <a:r>
              <a:rPr lang="zh-CN" altLang="en-US" sz="1400" dirty="0"/>
              <a:t>女</a:t>
            </a:r>
            <a:r>
              <a:rPr lang="en-US" sz="1400" dirty="0"/>
              <a:t>&lt;/value&gt;</a:t>
            </a:r>
            <a:endParaRPr lang="zh-CN" altLang="en-US" sz="1400" dirty="0"/>
          </a:p>
          <a:p>
            <a:r>
              <a:rPr lang="en-US" sz="1400" dirty="0"/>
              <a:t>    &lt;/constructor-</a:t>
            </a:r>
            <a:r>
              <a:rPr lang="en-US" sz="1400" dirty="0" err="1"/>
              <a:t>arg</a:t>
            </a:r>
            <a:r>
              <a:rPr lang="en-US" sz="1400" dirty="0"/>
              <a:t>&gt;</a:t>
            </a:r>
            <a:endParaRPr lang="zh-CN" altLang="en-US" sz="1400" dirty="0"/>
          </a:p>
          <a:p>
            <a:r>
              <a:rPr lang="en-US" sz="1400" dirty="0"/>
              <a:t>&lt;/bean&gt;</a:t>
            </a:r>
            <a:endParaRPr lang="zh-CN" altLang="en-US" sz="1400" dirty="0"/>
          </a:p>
        </p:txBody>
      </p:sp>
      <p:sp>
        <p:nvSpPr>
          <p:cNvPr id="8" name="矩形 7"/>
          <p:cNvSpPr/>
          <p:nvPr/>
        </p:nvSpPr>
        <p:spPr>
          <a:xfrm>
            <a:off x="428596" y="3500444"/>
            <a:ext cx="4000528" cy="1169551"/>
          </a:xfrm>
          <a:prstGeom prst="rect">
            <a:avLst/>
          </a:prstGeom>
        </p:spPr>
        <p:txBody>
          <a:bodyPr wrap="square">
            <a:spAutoFit/>
          </a:bodyPr>
          <a:lstStyle/>
          <a:p>
            <a:r>
              <a:rPr lang="zh-CN" altLang="en-US" sz="1400" dirty="0">
                <a:latin typeface="楷体" pitchFamily="49" charset="-122"/>
                <a:ea typeface="楷体" pitchFamily="49" charset="-122"/>
              </a:rPr>
              <a:t>在类被实例化时其构造方法被调用并且只能调用一次，所以构造器被常用于类的初始化操作。</a:t>
            </a:r>
            <a:r>
              <a:rPr lang="en-US" altLang="zh-CN" sz="1400" dirty="0">
                <a:latin typeface="楷体" pitchFamily="49" charset="-122"/>
                <a:ea typeface="楷体" pitchFamily="49" charset="-122"/>
              </a:rPr>
              <a:t>&lt;constructor-</a:t>
            </a:r>
            <a:r>
              <a:rPr lang="en-US" altLang="zh-CN" sz="1400" dirty="0" err="1">
                <a:latin typeface="楷体" pitchFamily="49" charset="-122"/>
                <a:ea typeface="楷体" pitchFamily="49" charset="-122"/>
              </a:rPr>
              <a:t>arg</a:t>
            </a:r>
            <a:r>
              <a:rPr lang="en-US" altLang="zh-CN" sz="1400" dirty="0">
                <a:latin typeface="楷体" pitchFamily="49" charset="-122"/>
                <a:ea typeface="楷体" pitchFamily="49" charset="-122"/>
              </a:rPr>
              <a:t>&gt;</a:t>
            </a:r>
            <a:r>
              <a:rPr lang="zh-CN" altLang="en-US" sz="1400" dirty="0">
                <a:latin typeface="楷体" pitchFamily="49" charset="-122"/>
                <a:ea typeface="楷体" pitchFamily="49" charset="-122"/>
              </a:rPr>
              <a:t>是</a:t>
            </a:r>
            <a:r>
              <a:rPr lang="en-US" altLang="zh-CN" sz="1400" dirty="0">
                <a:latin typeface="楷体" pitchFamily="49" charset="-122"/>
                <a:ea typeface="楷体" pitchFamily="49" charset="-122"/>
              </a:rPr>
              <a:t>&lt;bean&gt;</a:t>
            </a:r>
            <a:r>
              <a:rPr lang="zh-CN" altLang="en-US" sz="1400" dirty="0">
                <a:latin typeface="楷体" pitchFamily="49" charset="-122"/>
                <a:ea typeface="楷体" pitchFamily="49" charset="-122"/>
              </a:rPr>
              <a:t>元素的子元素，通过</a:t>
            </a:r>
            <a:r>
              <a:rPr lang="en-US" altLang="zh-CN" sz="1400" dirty="0">
                <a:latin typeface="楷体" pitchFamily="49" charset="-122"/>
                <a:ea typeface="楷体" pitchFamily="49" charset="-122"/>
              </a:rPr>
              <a:t>&lt;constructor-</a:t>
            </a:r>
            <a:r>
              <a:rPr lang="en-US" altLang="zh-CN" sz="1400" dirty="0" err="1">
                <a:latin typeface="楷体" pitchFamily="49" charset="-122"/>
                <a:ea typeface="楷体" pitchFamily="49" charset="-122"/>
              </a:rPr>
              <a:t>arg</a:t>
            </a:r>
            <a:r>
              <a:rPr lang="en-US" altLang="zh-CN" sz="1400" dirty="0">
                <a:latin typeface="楷体" pitchFamily="49" charset="-122"/>
                <a:ea typeface="楷体" pitchFamily="49" charset="-122"/>
              </a:rPr>
              <a:t>&gt;</a:t>
            </a:r>
            <a:r>
              <a:rPr lang="zh-CN" altLang="en-US" sz="1400" dirty="0">
                <a:latin typeface="楷体" pitchFamily="49" charset="-122"/>
                <a:ea typeface="楷体" pitchFamily="49" charset="-122"/>
              </a:rPr>
              <a:t>元素的</a:t>
            </a:r>
            <a:r>
              <a:rPr lang="en-US" altLang="zh-CN" sz="1400" dirty="0">
                <a:latin typeface="楷体" pitchFamily="49" charset="-122"/>
                <a:ea typeface="楷体" pitchFamily="49" charset="-122"/>
              </a:rPr>
              <a:t>&lt;value&gt;</a:t>
            </a:r>
            <a:r>
              <a:rPr lang="zh-CN" altLang="en-US" sz="1400" dirty="0">
                <a:latin typeface="楷体" pitchFamily="49" charset="-122"/>
                <a:ea typeface="楷体" pitchFamily="49" charset="-122"/>
              </a:rPr>
              <a:t>子元素可以为构造方法传参。</a:t>
            </a:r>
          </a:p>
        </p:txBody>
      </p:sp>
      <p:sp>
        <p:nvSpPr>
          <p:cNvPr id="9" name="左右箭头 8"/>
          <p:cNvSpPr/>
          <p:nvPr/>
        </p:nvSpPr>
        <p:spPr>
          <a:xfrm>
            <a:off x="4286248" y="2428874"/>
            <a:ext cx="500066" cy="214314"/>
          </a:xfrm>
          <a:prstGeom prst="leftRightArrow">
            <a:avLst/>
          </a:prstGeom>
          <a:solidFill>
            <a:srgbClr val="F79646"/>
          </a:solidFill>
          <a:ln>
            <a:solidFill>
              <a:srgbClr val="F796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2998535140"/>
      </p:ext>
    </p:extLst>
  </p:cSld>
  <p:clrMapOvr>
    <a:masterClrMapping/>
  </p:clrMapOvr>
  <p:transition spd="med">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F:\工作\功夫系列课程\PPT模版\按扭\橙色\按扭-44.png"/>
          <p:cNvPicPr>
            <a:picLocks noChangeAspect="1" noChangeArrowheads="1"/>
          </p:cNvPicPr>
          <p:nvPr/>
        </p:nvPicPr>
        <p:blipFill>
          <a:blip r:embed="rId2" cstate="print"/>
          <a:srcRect/>
          <a:stretch>
            <a:fillRect/>
          </a:stretch>
        </p:blipFill>
        <p:spPr bwMode="auto">
          <a:xfrm>
            <a:off x="1" y="800100"/>
            <a:ext cx="850106" cy="400050"/>
          </a:xfrm>
          <a:prstGeom prst="rect">
            <a:avLst/>
          </a:prstGeom>
          <a:noFill/>
          <a:ln w="9525">
            <a:noFill/>
            <a:miter lim="800000"/>
            <a:headEnd/>
            <a:tailEnd/>
          </a:ln>
        </p:spPr>
      </p:pic>
      <p:sp>
        <p:nvSpPr>
          <p:cNvPr id="5" name="Rectangle 9"/>
          <p:cNvSpPr txBox="1">
            <a:spLocks noChangeArrowheads="1"/>
          </p:cNvSpPr>
          <p:nvPr/>
        </p:nvSpPr>
        <p:spPr bwMode="auto">
          <a:xfrm>
            <a:off x="821279" y="611982"/>
            <a:ext cx="6536803" cy="708422"/>
          </a:xfrm>
          <a:prstGeom prst="rect">
            <a:avLst/>
          </a:prstGeom>
          <a:noFill/>
          <a:ln w="9525">
            <a:noFill/>
            <a:miter lim="800000"/>
            <a:headEnd/>
            <a:tailEnd/>
          </a:ln>
          <a:effectLst/>
        </p:spPr>
        <p:txBody>
          <a:bodyPr lIns="68580" tIns="34290" rIns="68580" bIns="34290" anchor="ctr"/>
          <a:lstStyle/>
          <a:p>
            <a:pPr>
              <a:spcBef>
                <a:spcPct val="0"/>
              </a:spcBef>
              <a:buFontTx/>
              <a:buNone/>
            </a:pPr>
            <a:r>
              <a:rPr lang="zh-CN" altLang="en-US" sz="2700" dirty="0">
                <a:solidFill>
                  <a:srgbClr val="FF6600"/>
                </a:solidFill>
                <a:latin typeface="Arial" charset="0"/>
                <a:ea typeface="隶书" pitchFamily="49" charset="-122"/>
              </a:rPr>
              <a:t>引用其他</a:t>
            </a:r>
            <a:r>
              <a:rPr lang="en-US" altLang="zh-CN" sz="2700" dirty="0">
                <a:solidFill>
                  <a:srgbClr val="FF6600"/>
                </a:solidFill>
                <a:latin typeface="Arial" charset="0"/>
                <a:ea typeface="隶书" pitchFamily="49" charset="-122"/>
              </a:rPr>
              <a:t>Bean</a:t>
            </a:r>
            <a:r>
              <a:rPr lang="zh-CN" altLang="en-US" sz="2700" dirty="0">
                <a:solidFill>
                  <a:srgbClr val="FF6600"/>
                </a:solidFill>
                <a:latin typeface="Arial" charset="0"/>
                <a:ea typeface="隶书" pitchFamily="49" charset="-122"/>
              </a:rPr>
              <a:t>和创建匿名内部</a:t>
            </a:r>
            <a:r>
              <a:rPr lang="en-US" altLang="en-US" sz="2700" dirty="0" err="1">
                <a:solidFill>
                  <a:srgbClr val="FF6600"/>
                </a:solidFill>
                <a:latin typeface="Arial" charset="0"/>
                <a:ea typeface="隶书" pitchFamily="49" charset="-122"/>
              </a:rPr>
              <a:t>JavaBean</a:t>
            </a:r>
            <a:endParaRPr lang="en-US" altLang="zh-CN" sz="2700" dirty="0">
              <a:solidFill>
                <a:srgbClr val="FF6600"/>
              </a:solidFill>
              <a:latin typeface="Arial" charset="0"/>
              <a:ea typeface="隶书" pitchFamily="49" charset="-122"/>
            </a:endParaRPr>
          </a:p>
        </p:txBody>
      </p:sp>
      <p:sp>
        <p:nvSpPr>
          <p:cNvPr id="14" name="矩形 13"/>
          <p:cNvSpPr/>
          <p:nvPr/>
        </p:nvSpPr>
        <p:spPr>
          <a:xfrm>
            <a:off x="3816642" y="1643056"/>
            <a:ext cx="4564070" cy="1169551"/>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r>
              <a:rPr lang="en-US" sz="1400" dirty="0"/>
              <a:t>&lt;bean name="manager" class="</a:t>
            </a:r>
            <a:r>
              <a:rPr lang="en-US" sz="1400" dirty="0" err="1"/>
              <a:t>com.hnust.main.Manager</a:t>
            </a:r>
            <a:r>
              <a:rPr lang="en-US" sz="1400" dirty="0"/>
              <a:t>"&gt;</a:t>
            </a:r>
            <a:endParaRPr lang="zh-CN" altLang="en-US" sz="1400" dirty="0"/>
          </a:p>
          <a:p>
            <a:r>
              <a:rPr lang="en-US" sz="1400" dirty="0"/>
              <a:t>    &lt;property name="user"&gt;</a:t>
            </a:r>
            <a:endParaRPr lang="zh-CN" altLang="en-US" sz="1400" dirty="0"/>
          </a:p>
          <a:p>
            <a:r>
              <a:rPr lang="en-US" sz="1400" b="1" dirty="0"/>
              <a:t>        &lt;ref local="user"/&gt; </a:t>
            </a:r>
            <a:endParaRPr lang="zh-CN" altLang="en-US" sz="1400" b="1" dirty="0"/>
          </a:p>
          <a:p>
            <a:r>
              <a:rPr lang="en-US" sz="1400" dirty="0"/>
              <a:t>    &lt;/property&gt;</a:t>
            </a:r>
            <a:endParaRPr lang="zh-CN" altLang="en-US" sz="1400" dirty="0"/>
          </a:p>
          <a:p>
            <a:r>
              <a:rPr lang="en-US" sz="1400" dirty="0"/>
              <a:t>&lt;/bean&gt;</a:t>
            </a:r>
            <a:endParaRPr lang="zh-CN" altLang="en-US" sz="1400" dirty="0"/>
          </a:p>
        </p:txBody>
      </p:sp>
      <p:sp>
        <p:nvSpPr>
          <p:cNvPr id="6" name="矩形 5"/>
          <p:cNvSpPr/>
          <p:nvPr/>
        </p:nvSpPr>
        <p:spPr>
          <a:xfrm>
            <a:off x="3765849" y="3214692"/>
            <a:ext cx="2712602" cy="1169551"/>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r>
              <a:rPr lang="en-US" sz="1400" dirty="0"/>
              <a:t>&lt;bean id="school" class="School"&gt;</a:t>
            </a:r>
            <a:endParaRPr lang="zh-CN" altLang="en-US" sz="1400" dirty="0"/>
          </a:p>
          <a:p>
            <a:r>
              <a:rPr lang="en-US" sz="1400" dirty="0"/>
              <a:t>    &lt;property name="student"&gt;</a:t>
            </a:r>
            <a:endParaRPr lang="zh-CN" altLang="en-US" sz="1400" dirty="0"/>
          </a:p>
          <a:p>
            <a:r>
              <a:rPr lang="en-US" sz="1400" b="1" dirty="0"/>
              <a:t>        &lt;bean class="Student"/&gt;</a:t>
            </a:r>
            <a:endParaRPr lang="zh-CN" altLang="en-US" sz="1400" dirty="0"/>
          </a:p>
          <a:p>
            <a:r>
              <a:rPr lang="en-US" sz="1400" dirty="0"/>
              <a:t>    &lt;/property&gt;</a:t>
            </a:r>
            <a:endParaRPr lang="zh-CN" altLang="en-US" sz="1400" dirty="0"/>
          </a:p>
          <a:p>
            <a:r>
              <a:rPr lang="en-US" sz="1400" dirty="0"/>
              <a:t>&lt;/bean&gt;</a:t>
            </a:r>
            <a:endParaRPr lang="zh-CN" altLang="en-US" sz="1400" dirty="0"/>
          </a:p>
        </p:txBody>
      </p:sp>
      <p:graphicFrame>
        <p:nvGraphicFramePr>
          <p:cNvPr id="11" name="图示 10"/>
          <p:cNvGraphicFramePr/>
          <p:nvPr>
            <p:extLst>
              <p:ext uri="{D42A27DB-BD31-4B8C-83A1-F6EECF244321}">
                <p14:modId xmlns:p14="http://schemas.microsoft.com/office/powerpoint/2010/main" val="698930188"/>
              </p:ext>
            </p:extLst>
          </p:nvPr>
        </p:nvGraphicFramePr>
        <p:xfrm>
          <a:off x="571472" y="1643056"/>
          <a:ext cx="2833686" cy="26749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95588782"/>
      </p:ext>
    </p:extLst>
  </p:cSld>
  <p:clrMapOvr>
    <a:masterClrMapping/>
  </p:clrMapOvr>
  <p:transition spd="med">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
          <p:cNvPicPr>
            <a:picLocks noChangeAspect="1"/>
          </p:cNvPicPr>
          <p:nvPr/>
        </p:nvPicPr>
        <p:blipFill>
          <a:blip r:embed="rId2" cstate="print"/>
          <a:srcRect/>
          <a:stretch>
            <a:fillRect/>
          </a:stretch>
        </p:blipFill>
        <p:spPr bwMode="auto">
          <a:xfrm>
            <a:off x="2228850" y="1943100"/>
            <a:ext cx="4457700" cy="1085850"/>
          </a:xfrm>
          <a:prstGeom prst="rect">
            <a:avLst/>
          </a:prstGeom>
          <a:noFill/>
          <a:ln w="9525">
            <a:noFill/>
            <a:miter lim="800000"/>
            <a:headEnd/>
            <a:tailEnd/>
          </a:ln>
        </p:spPr>
      </p:pic>
      <p:sp>
        <p:nvSpPr>
          <p:cNvPr id="11267" name="Text Box 18"/>
          <p:cNvSpPr txBox="1">
            <a:spLocks noChangeArrowheads="1"/>
          </p:cNvSpPr>
          <p:nvPr/>
        </p:nvSpPr>
        <p:spPr bwMode="auto">
          <a:xfrm>
            <a:off x="2884885" y="2301499"/>
            <a:ext cx="3230165" cy="346249"/>
          </a:xfrm>
          <a:prstGeom prst="rect">
            <a:avLst/>
          </a:prstGeom>
          <a:noFill/>
          <a:ln w="9525">
            <a:noFill/>
            <a:miter lim="800000"/>
            <a:headEnd/>
            <a:tailEnd/>
          </a:ln>
          <a:effectLst/>
        </p:spPr>
        <p:txBody>
          <a:bodyPr lIns="68580" tIns="34290" rIns="68580" bIns="34290">
            <a:spAutoFit/>
          </a:bodyPr>
          <a:lstStyle/>
          <a:p>
            <a:pPr>
              <a:spcBef>
                <a:spcPct val="0"/>
              </a:spcBef>
            </a:pPr>
            <a:r>
              <a:rPr lang="en-US" altLang="zh-CN" b="1" dirty="0">
                <a:solidFill>
                  <a:srgbClr val="FF6600"/>
                </a:solidFill>
                <a:latin typeface="Arial" charset="0"/>
                <a:ea typeface="黑体" pitchFamily="49" charset="-122"/>
              </a:rPr>
              <a:t>3	</a:t>
            </a:r>
            <a:r>
              <a:rPr lang="en-US" altLang="zh-CN" sz="1500" b="1" dirty="0">
                <a:solidFill>
                  <a:schemeClr val="bg1"/>
                </a:solidFill>
                <a:latin typeface="Arial" charset="0"/>
                <a:ea typeface="黑体" pitchFamily="49" charset="-122"/>
              </a:rPr>
              <a:t> </a:t>
            </a:r>
            <a:r>
              <a:rPr lang="en-US" altLang="zh-CN" sz="1600" b="1" dirty="0">
                <a:solidFill>
                  <a:schemeClr val="bg1"/>
                </a:solidFill>
                <a:latin typeface="Arial" charset="0"/>
                <a:ea typeface="黑体" pitchFamily="49" charset="-122"/>
              </a:rPr>
              <a:t>AOP</a:t>
            </a:r>
            <a:r>
              <a:rPr lang="zh-CN" altLang="en-US" sz="1600" b="1" dirty="0">
                <a:solidFill>
                  <a:schemeClr val="bg1"/>
                </a:solidFill>
                <a:latin typeface="Arial" charset="0"/>
                <a:ea typeface="黑体" pitchFamily="49" charset="-122"/>
              </a:rPr>
              <a:t>概述</a:t>
            </a:r>
          </a:p>
        </p:txBody>
      </p:sp>
    </p:spTree>
    <p:extLst>
      <p:ext uri="{BB962C8B-B14F-4D97-AF65-F5344CB8AC3E}">
        <p14:creationId xmlns:p14="http://schemas.microsoft.com/office/powerpoint/2010/main" val="1590798195"/>
      </p:ext>
    </p:extLst>
  </p:cSld>
  <p:clrMapOvr>
    <a:masterClrMapping/>
  </p:clrMapOvr>
  <p:transition spd="med">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F:\工作\功夫系列课程\PPT模版\按扭\橙色\按扭-44.png"/>
          <p:cNvPicPr>
            <a:picLocks noChangeAspect="1" noChangeArrowheads="1"/>
          </p:cNvPicPr>
          <p:nvPr/>
        </p:nvPicPr>
        <p:blipFill>
          <a:blip r:embed="rId2" cstate="print"/>
          <a:srcRect/>
          <a:stretch>
            <a:fillRect/>
          </a:stretch>
        </p:blipFill>
        <p:spPr bwMode="auto">
          <a:xfrm>
            <a:off x="1" y="800100"/>
            <a:ext cx="850106" cy="400050"/>
          </a:xfrm>
          <a:prstGeom prst="rect">
            <a:avLst/>
          </a:prstGeom>
          <a:noFill/>
          <a:ln w="9525">
            <a:noFill/>
            <a:miter lim="800000"/>
            <a:headEnd/>
            <a:tailEnd/>
          </a:ln>
        </p:spPr>
      </p:pic>
      <p:sp>
        <p:nvSpPr>
          <p:cNvPr id="5" name="Rectangle 9"/>
          <p:cNvSpPr txBox="1">
            <a:spLocks noChangeArrowheads="1"/>
          </p:cNvSpPr>
          <p:nvPr/>
        </p:nvSpPr>
        <p:spPr bwMode="auto">
          <a:xfrm>
            <a:off x="821279" y="611982"/>
            <a:ext cx="6536803" cy="708422"/>
          </a:xfrm>
          <a:prstGeom prst="rect">
            <a:avLst/>
          </a:prstGeom>
          <a:noFill/>
          <a:ln w="9525">
            <a:noFill/>
            <a:miter lim="800000"/>
            <a:headEnd/>
            <a:tailEnd/>
          </a:ln>
          <a:effectLst/>
        </p:spPr>
        <p:txBody>
          <a:bodyPr lIns="68580" tIns="34290" rIns="68580" bIns="34290" anchor="ctr"/>
          <a:lstStyle/>
          <a:p>
            <a:pPr>
              <a:spcBef>
                <a:spcPct val="0"/>
              </a:spcBef>
              <a:buFontTx/>
              <a:buNone/>
            </a:pPr>
            <a:r>
              <a:rPr lang="zh-CN" altLang="en-US" sz="2700" dirty="0">
                <a:solidFill>
                  <a:srgbClr val="FF6600"/>
                </a:solidFill>
                <a:latin typeface="Arial" charset="0"/>
                <a:ea typeface="隶书" pitchFamily="49" charset="-122"/>
              </a:rPr>
              <a:t>什么是</a:t>
            </a:r>
            <a:r>
              <a:rPr lang="en-US" altLang="zh-CN" sz="2700" dirty="0">
                <a:solidFill>
                  <a:srgbClr val="FF6600"/>
                </a:solidFill>
                <a:latin typeface="Arial" charset="0"/>
                <a:ea typeface="隶书" pitchFamily="49" charset="-122"/>
              </a:rPr>
              <a:t>AOP</a:t>
            </a:r>
            <a:r>
              <a:rPr lang="zh-CN" altLang="en-US" sz="2700" dirty="0">
                <a:solidFill>
                  <a:srgbClr val="FF6600"/>
                </a:solidFill>
                <a:latin typeface="Arial" charset="0"/>
                <a:ea typeface="隶书" pitchFamily="49" charset="-122"/>
              </a:rPr>
              <a:t>？</a:t>
            </a:r>
            <a:endParaRPr lang="en-US" altLang="zh-CN" sz="2700" dirty="0">
              <a:solidFill>
                <a:srgbClr val="FF6600"/>
              </a:solidFill>
              <a:latin typeface="Arial" charset="0"/>
              <a:ea typeface="隶书" pitchFamily="49" charset="-122"/>
            </a:endParaRPr>
          </a:p>
        </p:txBody>
      </p:sp>
      <p:sp>
        <p:nvSpPr>
          <p:cNvPr id="6" name="TextBox 5"/>
          <p:cNvSpPr txBox="1"/>
          <p:nvPr/>
        </p:nvSpPr>
        <p:spPr>
          <a:xfrm>
            <a:off x="1357290" y="1500180"/>
            <a:ext cx="5670463" cy="369332"/>
          </a:xfrm>
          <a:prstGeom prst="rect">
            <a:avLst/>
          </a:prstGeom>
          <a:noFill/>
        </p:spPr>
        <p:txBody>
          <a:bodyPr wrap="none" rtlCol="0">
            <a:spAutoFit/>
          </a:bodyPr>
          <a:lstStyle/>
          <a:p>
            <a:r>
              <a:rPr lang="en-US" altLang="zh-CN" b="1" cap="all" dirty="0">
                <a:ln w="9000" cmpd="sng">
                  <a:solidFill>
                    <a:schemeClr val="accent4">
                      <a:shade val="50000"/>
                      <a:satMod val="120000"/>
                    </a:schemeClr>
                  </a:solidFill>
                  <a:prstDash val="solid"/>
                </a:ln>
                <a:solidFill>
                  <a:srgbClr val="FF0000"/>
                </a:solidFill>
                <a:effectLst>
                  <a:reflection blurRad="12700" stA="28000" endPos="45000" dist="1000" dir="5400000" sy="-100000" algn="bl" rotWithShape="0"/>
                </a:effectLst>
              </a:rPr>
              <a:t>Aspect Oriented Programming</a:t>
            </a:r>
            <a:r>
              <a:rPr lang="zh-CN" altLang="en-US" b="1" cap="all" dirty="0">
                <a:ln w="9000" cmpd="sng">
                  <a:solidFill>
                    <a:schemeClr val="accent4">
                      <a:shade val="50000"/>
                      <a:satMod val="120000"/>
                    </a:schemeClr>
                  </a:solidFill>
                  <a:prstDash val="solid"/>
                </a:ln>
                <a:solidFill>
                  <a:srgbClr val="FF0000"/>
                </a:solidFill>
                <a:effectLst>
                  <a:reflection blurRad="12700" stA="28000" endPos="45000" dist="1000" dir="5400000" sy="-100000" algn="bl" rotWithShape="0"/>
                </a:effectLst>
              </a:rPr>
              <a:t>，即面向切面编程。</a:t>
            </a:r>
          </a:p>
        </p:txBody>
      </p:sp>
      <p:pic>
        <p:nvPicPr>
          <p:cNvPr id="62466" name="Picture 2"/>
          <p:cNvPicPr>
            <a:picLocks noChangeAspect="1" noChangeArrowheads="1"/>
          </p:cNvPicPr>
          <p:nvPr/>
        </p:nvPicPr>
        <p:blipFill>
          <a:blip r:embed="rId3"/>
          <a:srcRect/>
          <a:stretch>
            <a:fillRect/>
          </a:stretch>
        </p:blipFill>
        <p:spPr bwMode="auto">
          <a:xfrm>
            <a:off x="4143372" y="2214560"/>
            <a:ext cx="3429024" cy="2442900"/>
          </a:xfrm>
          <a:prstGeom prst="rect">
            <a:avLst/>
          </a:prstGeom>
          <a:noFill/>
          <a:ln w="9525">
            <a:noFill/>
            <a:miter lim="800000"/>
            <a:headEnd/>
            <a:tailEnd/>
          </a:ln>
        </p:spPr>
      </p:pic>
      <p:sp>
        <p:nvSpPr>
          <p:cNvPr id="7" name="矩形 6"/>
          <p:cNvSpPr/>
          <p:nvPr/>
        </p:nvSpPr>
        <p:spPr>
          <a:xfrm>
            <a:off x="642910" y="2928940"/>
            <a:ext cx="3185487" cy="369332"/>
          </a:xfrm>
          <a:prstGeom prst="rect">
            <a:avLst/>
          </a:prstGeom>
        </p:spPr>
        <p:txBody>
          <a:bodyPr wrap="none">
            <a:spAutoFit/>
          </a:bodyPr>
          <a:lstStyle/>
          <a:p>
            <a:r>
              <a:rPr lang="zh-CN" altLang="en-US" dirty="0"/>
              <a:t>切面是对象操作过程中的截面</a:t>
            </a:r>
          </a:p>
        </p:txBody>
      </p:sp>
    </p:spTree>
  </p:cSld>
  <p:clrMapOvr>
    <a:masterClrMapping/>
  </p:clrMapOvr>
  <p:transition spd="med">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
          <p:cNvPicPr>
            <a:picLocks noChangeAspect="1"/>
          </p:cNvPicPr>
          <p:nvPr/>
        </p:nvPicPr>
        <p:blipFill>
          <a:blip r:embed="rId2" cstate="print"/>
          <a:srcRect/>
          <a:stretch>
            <a:fillRect/>
          </a:stretch>
        </p:blipFill>
        <p:spPr bwMode="auto">
          <a:xfrm>
            <a:off x="2228850" y="1943100"/>
            <a:ext cx="4457700" cy="1085850"/>
          </a:xfrm>
          <a:prstGeom prst="rect">
            <a:avLst/>
          </a:prstGeom>
          <a:noFill/>
          <a:ln w="9525">
            <a:noFill/>
            <a:miter lim="800000"/>
            <a:headEnd/>
            <a:tailEnd/>
          </a:ln>
        </p:spPr>
      </p:pic>
      <p:sp>
        <p:nvSpPr>
          <p:cNvPr id="11267" name="Text Box 18"/>
          <p:cNvSpPr txBox="1">
            <a:spLocks noChangeArrowheads="1"/>
          </p:cNvSpPr>
          <p:nvPr/>
        </p:nvSpPr>
        <p:spPr bwMode="auto">
          <a:xfrm>
            <a:off x="2884885" y="2301499"/>
            <a:ext cx="3230165" cy="346249"/>
          </a:xfrm>
          <a:prstGeom prst="rect">
            <a:avLst/>
          </a:prstGeom>
          <a:noFill/>
          <a:ln w="9525">
            <a:noFill/>
            <a:miter lim="800000"/>
            <a:headEnd/>
            <a:tailEnd/>
          </a:ln>
          <a:effectLst/>
        </p:spPr>
        <p:txBody>
          <a:bodyPr lIns="68580" tIns="34290" rIns="68580" bIns="34290">
            <a:spAutoFit/>
          </a:bodyPr>
          <a:lstStyle/>
          <a:p>
            <a:pPr>
              <a:spcBef>
                <a:spcPct val="0"/>
              </a:spcBef>
            </a:pPr>
            <a:r>
              <a:rPr lang="en-US" altLang="zh-CN" b="1" dirty="0">
                <a:solidFill>
                  <a:srgbClr val="FF6600"/>
                </a:solidFill>
                <a:latin typeface="Arial" charset="0"/>
                <a:ea typeface="黑体" pitchFamily="49" charset="-122"/>
              </a:rPr>
              <a:t>1	</a:t>
            </a:r>
            <a:r>
              <a:rPr lang="en-US" altLang="zh-CN" sz="1500" b="1" dirty="0">
                <a:solidFill>
                  <a:schemeClr val="bg1"/>
                </a:solidFill>
                <a:latin typeface="Arial" charset="0"/>
                <a:ea typeface="黑体" pitchFamily="49" charset="-122"/>
              </a:rPr>
              <a:t> </a:t>
            </a:r>
            <a:r>
              <a:rPr lang="zh-CN" altLang="en-US" sz="1500" b="1" dirty="0">
                <a:solidFill>
                  <a:schemeClr val="bg1"/>
                </a:solidFill>
                <a:latin typeface="Arial" charset="0"/>
                <a:ea typeface="黑体" pitchFamily="49" charset="-122"/>
              </a:rPr>
              <a:t>引入与</a:t>
            </a:r>
            <a:r>
              <a:rPr lang="en-US" altLang="zh-CN" sz="1600" b="1" dirty="0">
                <a:solidFill>
                  <a:schemeClr val="bg1"/>
                </a:solidFill>
                <a:latin typeface="Arial" charset="0"/>
                <a:ea typeface="黑体" pitchFamily="49" charset="-122"/>
              </a:rPr>
              <a:t>Spring</a:t>
            </a:r>
            <a:r>
              <a:rPr lang="zh-CN" altLang="en-US" sz="1600" b="1" dirty="0">
                <a:solidFill>
                  <a:schemeClr val="bg1"/>
                </a:solidFill>
                <a:latin typeface="Arial" charset="0"/>
                <a:ea typeface="黑体" pitchFamily="49" charset="-122"/>
              </a:rPr>
              <a:t>概述</a:t>
            </a:r>
          </a:p>
        </p:txBody>
      </p:sp>
    </p:spTree>
    <p:extLst>
      <p:ext uri="{BB962C8B-B14F-4D97-AF65-F5344CB8AC3E}">
        <p14:creationId xmlns:p14="http://schemas.microsoft.com/office/powerpoint/2010/main" val="1590798195"/>
      </p:ext>
    </p:extLst>
  </p:cSld>
  <p:clrMapOvr>
    <a:masterClrMapping/>
  </p:clrMapOvr>
  <p:transition spd="med">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F:\工作\功夫系列课程\PPT模版\按扭\橙色\按扭-44.png"/>
          <p:cNvPicPr>
            <a:picLocks noChangeAspect="1" noChangeArrowheads="1"/>
          </p:cNvPicPr>
          <p:nvPr/>
        </p:nvPicPr>
        <p:blipFill>
          <a:blip r:embed="rId2" cstate="print"/>
          <a:srcRect/>
          <a:stretch>
            <a:fillRect/>
          </a:stretch>
        </p:blipFill>
        <p:spPr bwMode="auto">
          <a:xfrm>
            <a:off x="1" y="800100"/>
            <a:ext cx="850106" cy="400050"/>
          </a:xfrm>
          <a:prstGeom prst="rect">
            <a:avLst/>
          </a:prstGeom>
          <a:noFill/>
          <a:ln w="9525">
            <a:noFill/>
            <a:miter lim="800000"/>
            <a:headEnd/>
            <a:tailEnd/>
          </a:ln>
        </p:spPr>
      </p:pic>
      <p:sp>
        <p:nvSpPr>
          <p:cNvPr id="5" name="Rectangle 9"/>
          <p:cNvSpPr txBox="1">
            <a:spLocks noChangeArrowheads="1"/>
          </p:cNvSpPr>
          <p:nvPr/>
        </p:nvSpPr>
        <p:spPr bwMode="auto">
          <a:xfrm>
            <a:off x="821279" y="611982"/>
            <a:ext cx="6536803" cy="708422"/>
          </a:xfrm>
          <a:prstGeom prst="rect">
            <a:avLst/>
          </a:prstGeom>
          <a:noFill/>
          <a:ln w="9525">
            <a:noFill/>
            <a:miter lim="800000"/>
            <a:headEnd/>
            <a:tailEnd/>
          </a:ln>
          <a:effectLst/>
        </p:spPr>
        <p:txBody>
          <a:bodyPr lIns="68580" tIns="34290" rIns="68580" bIns="34290" anchor="ctr"/>
          <a:lstStyle/>
          <a:p>
            <a:pPr>
              <a:spcBef>
                <a:spcPct val="0"/>
              </a:spcBef>
              <a:buFontTx/>
              <a:buNone/>
            </a:pPr>
            <a:r>
              <a:rPr lang="en-US" altLang="zh-CN" sz="2700" dirty="0">
                <a:solidFill>
                  <a:srgbClr val="FF6600"/>
                </a:solidFill>
                <a:latin typeface="Arial" charset="0"/>
                <a:ea typeface="隶书" pitchFamily="49" charset="-122"/>
              </a:rPr>
              <a:t>AOP</a:t>
            </a:r>
            <a:r>
              <a:rPr lang="zh-CN" altLang="en-US" sz="2700" dirty="0">
                <a:solidFill>
                  <a:srgbClr val="FF6600"/>
                </a:solidFill>
                <a:latin typeface="Arial" charset="0"/>
                <a:ea typeface="隶书" pitchFamily="49" charset="-122"/>
              </a:rPr>
              <a:t>术语</a:t>
            </a:r>
            <a:endParaRPr lang="en-US" altLang="zh-CN" sz="2700" dirty="0">
              <a:solidFill>
                <a:srgbClr val="FF6600"/>
              </a:solidFill>
              <a:latin typeface="Arial" charset="0"/>
              <a:ea typeface="隶书" pitchFamily="49" charset="-122"/>
            </a:endParaRPr>
          </a:p>
        </p:txBody>
      </p:sp>
      <p:pic>
        <p:nvPicPr>
          <p:cNvPr id="63490" name="Picture 2"/>
          <p:cNvPicPr>
            <a:picLocks noChangeArrowheads="1"/>
          </p:cNvPicPr>
          <p:nvPr/>
        </p:nvPicPr>
        <p:blipFill>
          <a:blip r:embed="rId3"/>
          <a:srcRect/>
          <a:stretch>
            <a:fillRect/>
          </a:stretch>
        </p:blipFill>
        <p:spPr bwMode="auto">
          <a:xfrm>
            <a:off x="642910" y="1857370"/>
            <a:ext cx="2143140" cy="1500198"/>
          </a:xfrm>
          <a:prstGeom prst="rect">
            <a:avLst/>
          </a:prstGeom>
          <a:noFill/>
          <a:ln w="9525">
            <a:noFill/>
            <a:miter lim="800000"/>
            <a:headEnd/>
            <a:tailEnd/>
          </a:ln>
        </p:spPr>
      </p:pic>
      <p:pic>
        <p:nvPicPr>
          <p:cNvPr id="63491" name="Picture 3"/>
          <p:cNvPicPr>
            <a:picLocks noChangeAspect="1" noChangeArrowheads="1"/>
          </p:cNvPicPr>
          <p:nvPr/>
        </p:nvPicPr>
        <p:blipFill>
          <a:blip r:embed="rId4"/>
          <a:srcRect/>
          <a:stretch>
            <a:fillRect/>
          </a:stretch>
        </p:blipFill>
        <p:spPr bwMode="auto">
          <a:xfrm>
            <a:off x="3571868" y="1928808"/>
            <a:ext cx="2247176" cy="1428760"/>
          </a:xfrm>
          <a:prstGeom prst="rect">
            <a:avLst/>
          </a:prstGeom>
          <a:noFill/>
          <a:ln w="9525">
            <a:noFill/>
            <a:miter lim="800000"/>
            <a:headEnd/>
            <a:tailEnd/>
          </a:ln>
        </p:spPr>
      </p:pic>
      <p:pic>
        <p:nvPicPr>
          <p:cNvPr id="63492" name="Picture 4"/>
          <p:cNvPicPr>
            <a:picLocks noChangeAspect="1" noChangeArrowheads="1"/>
          </p:cNvPicPr>
          <p:nvPr/>
        </p:nvPicPr>
        <p:blipFill>
          <a:blip r:embed="rId5"/>
          <a:srcRect/>
          <a:stretch>
            <a:fillRect/>
          </a:stretch>
        </p:blipFill>
        <p:spPr bwMode="auto">
          <a:xfrm>
            <a:off x="6500826" y="1928808"/>
            <a:ext cx="2371584" cy="1357322"/>
          </a:xfrm>
          <a:prstGeom prst="rect">
            <a:avLst/>
          </a:prstGeom>
          <a:noFill/>
          <a:ln w="9525">
            <a:noFill/>
            <a:miter lim="800000"/>
            <a:headEnd/>
            <a:tailEnd/>
          </a:ln>
        </p:spPr>
      </p:pic>
      <p:sp>
        <p:nvSpPr>
          <p:cNvPr id="10" name="矩形 9"/>
          <p:cNvSpPr/>
          <p:nvPr/>
        </p:nvSpPr>
        <p:spPr>
          <a:xfrm>
            <a:off x="3562831" y="1651809"/>
            <a:ext cx="1723549" cy="276999"/>
          </a:xfrm>
          <a:prstGeom prst="rect">
            <a:avLst/>
          </a:prstGeom>
        </p:spPr>
        <p:txBody>
          <a:bodyPr wrap="none">
            <a:spAutoFit/>
          </a:bodyPr>
          <a:lstStyle/>
          <a:p>
            <a:r>
              <a:rPr lang="zh-CN" altLang="en-US" sz="1200" dirty="0">
                <a:latin typeface="楷体" pitchFamily="49" charset="-122"/>
                <a:ea typeface="楷体" pitchFamily="49" charset="-122"/>
              </a:rPr>
              <a:t>切入点是连接点的集合</a:t>
            </a:r>
          </a:p>
        </p:txBody>
      </p:sp>
      <p:sp>
        <p:nvSpPr>
          <p:cNvPr id="12" name="矩形 11"/>
          <p:cNvSpPr/>
          <p:nvPr/>
        </p:nvSpPr>
        <p:spPr>
          <a:xfrm>
            <a:off x="571472" y="1580371"/>
            <a:ext cx="2185214" cy="276999"/>
          </a:xfrm>
          <a:prstGeom prst="rect">
            <a:avLst/>
          </a:prstGeom>
        </p:spPr>
        <p:txBody>
          <a:bodyPr wrap="none">
            <a:spAutoFit/>
          </a:bodyPr>
          <a:lstStyle/>
          <a:p>
            <a:r>
              <a:rPr lang="zh-CN" altLang="en-US" sz="1200" dirty="0">
                <a:latin typeface="楷体" pitchFamily="49" charset="-122"/>
                <a:ea typeface="楷体" pitchFamily="49" charset="-122"/>
              </a:rPr>
              <a:t>对象操作过程中的某个阶段点</a:t>
            </a:r>
          </a:p>
        </p:txBody>
      </p:sp>
      <p:sp>
        <p:nvSpPr>
          <p:cNvPr id="13" name="矩形 12"/>
          <p:cNvSpPr/>
          <p:nvPr/>
        </p:nvSpPr>
        <p:spPr>
          <a:xfrm>
            <a:off x="6357950" y="1214428"/>
            <a:ext cx="2571768" cy="646331"/>
          </a:xfrm>
          <a:prstGeom prst="rect">
            <a:avLst/>
          </a:prstGeom>
        </p:spPr>
        <p:txBody>
          <a:bodyPr wrap="square">
            <a:spAutoFit/>
          </a:bodyPr>
          <a:lstStyle/>
          <a:p>
            <a:r>
              <a:rPr lang="zh-CN" altLang="en-US" sz="1200" dirty="0">
                <a:latin typeface="楷体" pitchFamily="49" charset="-122"/>
                <a:ea typeface="楷体" pitchFamily="49" charset="-122"/>
              </a:rPr>
              <a:t>通知是某个切入点被横切后所采取的处理逻辑，即在“切入点”处拦截程序后通过通知来执行切面</a:t>
            </a:r>
          </a:p>
        </p:txBody>
      </p:sp>
    </p:spTree>
  </p:cSld>
  <p:clrMapOvr>
    <a:masterClrMapping/>
  </p:clrMapOvr>
  <p:transition spd="med">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
          <p:cNvPicPr>
            <a:picLocks noChangeAspect="1"/>
          </p:cNvPicPr>
          <p:nvPr/>
        </p:nvPicPr>
        <p:blipFill>
          <a:blip r:embed="rId2" cstate="print"/>
          <a:srcRect/>
          <a:stretch>
            <a:fillRect/>
          </a:stretch>
        </p:blipFill>
        <p:spPr bwMode="auto">
          <a:xfrm>
            <a:off x="2228850" y="1943100"/>
            <a:ext cx="4457700" cy="1085850"/>
          </a:xfrm>
          <a:prstGeom prst="rect">
            <a:avLst/>
          </a:prstGeom>
          <a:noFill/>
          <a:ln w="9525">
            <a:noFill/>
            <a:miter lim="800000"/>
            <a:headEnd/>
            <a:tailEnd/>
          </a:ln>
        </p:spPr>
      </p:pic>
      <p:sp>
        <p:nvSpPr>
          <p:cNvPr id="11267" name="Text Box 18"/>
          <p:cNvSpPr txBox="1">
            <a:spLocks noChangeArrowheads="1"/>
          </p:cNvSpPr>
          <p:nvPr/>
        </p:nvSpPr>
        <p:spPr bwMode="auto">
          <a:xfrm>
            <a:off x="2884885" y="2301499"/>
            <a:ext cx="3230165" cy="346249"/>
          </a:xfrm>
          <a:prstGeom prst="rect">
            <a:avLst/>
          </a:prstGeom>
          <a:noFill/>
          <a:ln w="9525">
            <a:noFill/>
            <a:miter lim="800000"/>
            <a:headEnd/>
            <a:tailEnd/>
          </a:ln>
          <a:effectLst/>
        </p:spPr>
        <p:txBody>
          <a:bodyPr lIns="68580" tIns="34290" rIns="68580" bIns="34290">
            <a:spAutoFit/>
          </a:bodyPr>
          <a:lstStyle/>
          <a:p>
            <a:pPr>
              <a:spcBef>
                <a:spcPct val="0"/>
              </a:spcBef>
            </a:pPr>
            <a:r>
              <a:rPr lang="en-US" altLang="zh-CN" b="1" dirty="0">
                <a:solidFill>
                  <a:srgbClr val="FF6600"/>
                </a:solidFill>
                <a:latin typeface="Arial" charset="0"/>
                <a:ea typeface="黑体" pitchFamily="49" charset="-122"/>
              </a:rPr>
              <a:t>4	</a:t>
            </a:r>
            <a:r>
              <a:rPr lang="en-US" altLang="zh-CN" sz="1500" b="1" dirty="0">
                <a:solidFill>
                  <a:schemeClr val="bg1"/>
                </a:solidFill>
                <a:latin typeface="Arial" charset="0"/>
                <a:ea typeface="黑体" pitchFamily="49" charset="-122"/>
              </a:rPr>
              <a:t> </a:t>
            </a:r>
            <a:r>
              <a:rPr lang="en-US" altLang="zh-CN" sz="1600" b="1" dirty="0">
                <a:solidFill>
                  <a:schemeClr val="bg1"/>
                </a:solidFill>
                <a:latin typeface="Arial" charset="0"/>
                <a:ea typeface="黑体" pitchFamily="49" charset="-122"/>
              </a:rPr>
              <a:t>Spring</a:t>
            </a:r>
            <a:r>
              <a:rPr lang="zh-CN" altLang="en-US" sz="1600" b="1" dirty="0">
                <a:solidFill>
                  <a:schemeClr val="bg1"/>
                </a:solidFill>
                <a:latin typeface="Arial" charset="0"/>
                <a:ea typeface="黑体" pitchFamily="49" charset="-122"/>
              </a:rPr>
              <a:t>的切入点</a:t>
            </a:r>
          </a:p>
        </p:txBody>
      </p:sp>
    </p:spTree>
    <p:extLst>
      <p:ext uri="{BB962C8B-B14F-4D97-AF65-F5344CB8AC3E}">
        <p14:creationId xmlns:p14="http://schemas.microsoft.com/office/powerpoint/2010/main" val="1590798195"/>
      </p:ext>
    </p:extLst>
  </p:cSld>
  <p:clrMapOvr>
    <a:masterClrMapping/>
  </p:clrMapOvr>
  <p:transition spd="med">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F:\工作\功夫系列课程\PPT模版\按扭\橙色\按扭-44.png"/>
          <p:cNvPicPr>
            <a:picLocks noChangeAspect="1" noChangeArrowheads="1"/>
          </p:cNvPicPr>
          <p:nvPr/>
        </p:nvPicPr>
        <p:blipFill>
          <a:blip r:embed="rId2" cstate="print"/>
          <a:srcRect/>
          <a:stretch>
            <a:fillRect/>
          </a:stretch>
        </p:blipFill>
        <p:spPr bwMode="auto">
          <a:xfrm>
            <a:off x="1" y="800100"/>
            <a:ext cx="850106" cy="400050"/>
          </a:xfrm>
          <a:prstGeom prst="rect">
            <a:avLst/>
          </a:prstGeom>
          <a:noFill/>
          <a:ln w="9525">
            <a:noFill/>
            <a:miter lim="800000"/>
            <a:headEnd/>
            <a:tailEnd/>
          </a:ln>
        </p:spPr>
      </p:pic>
      <p:sp>
        <p:nvSpPr>
          <p:cNvPr id="5" name="Rectangle 9"/>
          <p:cNvSpPr txBox="1">
            <a:spLocks noChangeArrowheads="1"/>
          </p:cNvSpPr>
          <p:nvPr/>
        </p:nvSpPr>
        <p:spPr bwMode="auto">
          <a:xfrm>
            <a:off x="821279" y="611982"/>
            <a:ext cx="6536803" cy="708422"/>
          </a:xfrm>
          <a:prstGeom prst="rect">
            <a:avLst/>
          </a:prstGeom>
          <a:noFill/>
          <a:ln w="9525">
            <a:noFill/>
            <a:miter lim="800000"/>
            <a:headEnd/>
            <a:tailEnd/>
          </a:ln>
          <a:effectLst/>
        </p:spPr>
        <p:txBody>
          <a:bodyPr lIns="68580" tIns="34290" rIns="68580" bIns="34290" anchor="ctr"/>
          <a:lstStyle/>
          <a:p>
            <a:pPr>
              <a:spcBef>
                <a:spcPct val="0"/>
              </a:spcBef>
              <a:buFontTx/>
              <a:buNone/>
            </a:pPr>
            <a:r>
              <a:rPr lang="zh-CN" altLang="en-US" sz="2700" dirty="0">
                <a:solidFill>
                  <a:srgbClr val="FF6600"/>
                </a:solidFill>
                <a:latin typeface="Arial" charset="0"/>
                <a:ea typeface="隶书" pitchFamily="49" charset="-122"/>
              </a:rPr>
              <a:t>静态与动态切入点</a:t>
            </a:r>
            <a:endParaRPr lang="en-US" altLang="zh-CN" sz="2700" dirty="0">
              <a:solidFill>
                <a:srgbClr val="FF6600"/>
              </a:solidFill>
              <a:latin typeface="Arial" charset="0"/>
              <a:ea typeface="隶书" pitchFamily="49" charset="-122"/>
            </a:endParaRPr>
          </a:p>
        </p:txBody>
      </p:sp>
      <p:sp>
        <p:nvSpPr>
          <p:cNvPr id="8" name="矩形 7"/>
          <p:cNvSpPr/>
          <p:nvPr/>
        </p:nvSpPr>
        <p:spPr>
          <a:xfrm>
            <a:off x="1500166" y="2071684"/>
            <a:ext cx="1338828" cy="369332"/>
          </a:xfrm>
          <a:prstGeom prst="rect">
            <a:avLst/>
          </a:prstGeom>
        </p:spPr>
        <p:style>
          <a:lnRef idx="1">
            <a:schemeClr val="accent5"/>
          </a:lnRef>
          <a:fillRef idx="3">
            <a:schemeClr val="accent5"/>
          </a:fillRef>
          <a:effectRef idx="2">
            <a:schemeClr val="accent5"/>
          </a:effectRef>
          <a:fontRef idx="minor">
            <a:schemeClr val="lt1"/>
          </a:fontRef>
        </p:style>
        <p:txBody>
          <a:bodyPr wrap="none">
            <a:spAutoFit/>
          </a:bodyPr>
          <a:lstStyle/>
          <a:p>
            <a:pPr lvl="0"/>
            <a:r>
              <a:rPr lang="zh-CN" altLang="en-US" b="1" dirty="0"/>
              <a:t>静态切入点</a:t>
            </a:r>
          </a:p>
        </p:txBody>
      </p:sp>
      <p:sp>
        <p:nvSpPr>
          <p:cNvPr id="9" name="矩形 8"/>
          <p:cNvSpPr/>
          <p:nvPr/>
        </p:nvSpPr>
        <p:spPr>
          <a:xfrm>
            <a:off x="1500166" y="3416864"/>
            <a:ext cx="1338828" cy="369332"/>
          </a:xfrm>
          <a:prstGeom prst="rect">
            <a:avLst/>
          </a:prstGeom>
        </p:spPr>
        <p:style>
          <a:lnRef idx="1">
            <a:schemeClr val="accent5"/>
          </a:lnRef>
          <a:fillRef idx="3">
            <a:schemeClr val="accent5"/>
          </a:fillRef>
          <a:effectRef idx="2">
            <a:schemeClr val="accent5"/>
          </a:effectRef>
          <a:fontRef idx="minor">
            <a:schemeClr val="lt1"/>
          </a:fontRef>
        </p:style>
        <p:txBody>
          <a:bodyPr wrap="none">
            <a:spAutoFit/>
          </a:bodyPr>
          <a:lstStyle/>
          <a:p>
            <a:pPr lvl="0"/>
            <a:r>
              <a:rPr lang="zh-CN" altLang="en-US" b="1" dirty="0"/>
              <a:t>动态切入点</a:t>
            </a:r>
          </a:p>
        </p:txBody>
      </p:sp>
      <p:sp>
        <p:nvSpPr>
          <p:cNvPr id="10" name="矩形 9"/>
          <p:cNvSpPr/>
          <p:nvPr/>
        </p:nvSpPr>
        <p:spPr>
          <a:xfrm>
            <a:off x="3500430" y="1928808"/>
            <a:ext cx="4572000" cy="923330"/>
          </a:xfrm>
          <a:prstGeom prst="rect">
            <a:avLst/>
          </a:prstGeom>
        </p:spPr>
        <p:style>
          <a:lnRef idx="2">
            <a:schemeClr val="accent5"/>
          </a:lnRef>
          <a:fillRef idx="1">
            <a:schemeClr val="lt1"/>
          </a:fillRef>
          <a:effectRef idx="0">
            <a:schemeClr val="accent5"/>
          </a:effectRef>
          <a:fontRef idx="minor">
            <a:schemeClr val="dk1"/>
          </a:fontRef>
        </p:style>
        <p:txBody>
          <a:bodyPr>
            <a:spAutoFit/>
          </a:bodyPr>
          <a:lstStyle/>
          <a:p>
            <a:r>
              <a:rPr lang="zh-CN" altLang="en-US" dirty="0">
                <a:latin typeface="楷体" pitchFamily="49" charset="-122"/>
                <a:ea typeface="楷体" pitchFamily="49" charset="-122"/>
              </a:rPr>
              <a:t>静态切入点可以为对象的方法签名，如在某个对象中调用了</a:t>
            </a:r>
            <a:r>
              <a:rPr lang="en-US" dirty="0">
                <a:latin typeface="楷体" pitchFamily="49" charset="-122"/>
                <a:ea typeface="楷体" pitchFamily="49" charset="-122"/>
              </a:rPr>
              <a:t>execute()</a:t>
            </a:r>
            <a:r>
              <a:rPr lang="zh-CN" altLang="en-US" dirty="0">
                <a:latin typeface="楷体" pitchFamily="49" charset="-122"/>
                <a:ea typeface="楷体" pitchFamily="49" charset="-122"/>
              </a:rPr>
              <a:t>方法时，这个方法即静态切入点</a:t>
            </a:r>
          </a:p>
        </p:txBody>
      </p:sp>
      <p:sp>
        <p:nvSpPr>
          <p:cNvPr id="11" name="矩形 10"/>
          <p:cNvSpPr/>
          <p:nvPr/>
        </p:nvSpPr>
        <p:spPr>
          <a:xfrm>
            <a:off x="3500462" y="3214692"/>
            <a:ext cx="4572000" cy="923330"/>
          </a:xfrm>
          <a:prstGeom prst="rect">
            <a:avLst/>
          </a:prstGeom>
        </p:spPr>
        <p:style>
          <a:lnRef idx="2">
            <a:schemeClr val="accent5"/>
          </a:lnRef>
          <a:fillRef idx="1">
            <a:schemeClr val="lt1"/>
          </a:fillRef>
          <a:effectRef idx="0">
            <a:schemeClr val="accent5"/>
          </a:effectRef>
          <a:fontRef idx="minor">
            <a:schemeClr val="dk1"/>
          </a:fontRef>
        </p:style>
        <p:txBody>
          <a:bodyPr>
            <a:spAutoFit/>
          </a:bodyPr>
          <a:lstStyle/>
          <a:p>
            <a:r>
              <a:rPr lang="zh-CN" altLang="en-US" dirty="0">
                <a:latin typeface="楷体" pitchFamily="49" charset="-122"/>
                <a:ea typeface="楷体" pitchFamily="49" charset="-122"/>
              </a:rPr>
              <a:t>静态切入点只能应用在相对不变的位置，而动态切入点可应用在相对变化的位置，如方法的参数上。</a:t>
            </a:r>
          </a:p>
        </p:txBody>
      </p:sp>
    </p:spTree>
  </p:cSld>
  <p:clrMapOvr>
    <a:masterClrMapping/>
  </p:clrMapOvr>
  <p:transition spd="med">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F:\工作\功夫系列课程\PPT模版\按扭\橙色\按扭-44.png"/>
          <p:cNvPicPr>
            <a:picLocks noChangeAspect="1" noChangeArrowheads="1"/>
          </p:cNvPicPr>
          <p:nvPr/>
        </p:nvPicPr>
        <p:blipFill>
          <a:blip r:embed="rId2" cstate="print"/>
          <a:srcRect/>
          <a:stretch>
            <a:fillRect/>
          </a:stretch>
        </p:blipFill>
        <p:spPr bwMode="auto">
          <a:xfrm>
            <a:off x="1" y="800100"/>
            <a:ext cx="850106" cy="400050"/>
          </a:xfrm>
          <a:prstGeom prst="rect">
            <a:avLst/>
          </a:prstGeom>
          <a:noFill/>
          <a:ln w="9525">
            <a:noFill/>
            <a:miter lim="800000"/>
            <a:headEnd/>
            <a:tailEnd/>
          </a:ln>
        </p:spPr>
      </p:pic>
      <p:sp>
        <p:nvSpPr>
          <p:cNvPr id="5" name="Rectangle 9"/>
          <p:cNvSpPr txBox="1">
            <a:spLocks noChangeArrowheads="1"/>
          </p:cNvSpPr>
          <p:nvPr/>
        </p:nvSpPr>
        <p:spPr bwMode="auto">
          <a:xfrm>
            <a:off x="821279" y="611982"/>
            <a:ext cx="6536803" cy="708422"/>
          </a:xfrm>
          <a:prstGeom prst="rect">
            <a:avLst/>
          </a:prstGeom>
          <a:noFill/>
          <a:ln w="9525">
            <a:noFill/>
            <a:miter lim="800000"/>
            <a:headEnd/>
            <a:tailEnd/>
          </a:ln>
          <a:effectLst/>
        </p:spPr>
        <p:txBody>
          <a:bodyPr lIns="68580" tIns="34290" rIns="68580" bIns="34290" anchor="ctr"/>
          <a:lstStyle/>
          <a:p>
            <a:pPr>
              <a:spcBef>
                <a:spcPct val="0"/>
              </a:spcBef>
              <a:buFontTx/>
              <a:buNone/>
            </a:pPr>
            <a:r>
              <a:rPr lang="zh-CN" altLang="en-US" sz="2700" dirty="0">
                <a:solidFill>
                  <a:srgbClr val="FF6600"/>
                </a:solidFill>
                <a:latin typeface="Arial" charset="0"/>
                <a:ea typeface="隶书" pitchFamily="49" charset="-122"/>
              </a:rPr>
              <a:t>深入静态切入点</a:t>
            </a:r>
            <a:endParaRPr lang="en-US" altLang="zh-CN" sz="2700" dirty="0">
              <a:solidFill>
                <a:srgbClr val="FF6600"/>
              </a:solidFill>
              <a:latin typeface="Arial" charset="0"/>
              <a:ea typeface="隶书" pitchFamily="49" charset="-122"/>
            </a:endParaRPr>
          </a:p>
        </p:txBody>
      </p:sp>
      <p:sp>
        <p:nvSpPr>
          <p:cNvPr id="12" name="矩形 11"/>
          <p:cNvSpPr/>
          <p:nvPr/>
        </p:nvSpPr>
        <p:spPr>
          <a:xfrm>
            <a:off x="428596" y="1785932"/>
            <a:ext cx="2928958" cy="2308324"/>
          </a:xfrm>
          <a:prstGeom prst="rect">
            <a:avLst/>
          </a:prstGeom>
        </p:spPr>
        <p:txBody>
          <a:bodyPr wrap="square">
            <a:spAutoFit/>
          </a:bodyPr>
          <a:lstStyle/>
          <a:p>
            <a:r>
              <a:rPr lang="zh-CN" altLang="en-US" dirty="0">
                <a:latin typeface="楷体" pitchFamily="49" charset="-122"/>
                <a:ea typeface="楷体" pitchFamily="49" charset="-122"/>
              </a:rPr>
              <a:t>静态切入点在某个方法名上织入切面，所以在织入程序代码前要匹配方法名，即判断当前正在调用的方法是不是已经定义的静态切入点。如果是，说明方法匹配成功并织入切面；否则匹配失败，不织入切面。</a:t>
            </a:r>
          </a:p>
        </p:txBody>
      </p:sp>
      <p:sp>
        <p:nvSpPr>
          <p:cNvPr id="13" name="矩形 12"/>
          <p:cNvSpPr/>
          <p:nvPr/>
        </p:nvSpPr>
        <p:spPr>
          <a:xfrm>
            <a:off x="3714760" y="1502156"/>
            <a:ext cx="5072082" cy="175432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200" dirty="0"/>
              <a:t>&lt;!-- </a:t>
            </a:r>
            <a:r>
              <a:rPr lang="zh-CN" altLang="en-US" sz="1200" dirty="0"/>
              <a:t>深入静态切入点</a:t>
            </a:r>
            <a:r>
              <a:rPr lang="en-US" sz="1200" dirty="0"/>
              <a:t> --&gt;</a:t>
            </a:r>
            <a:endParaRPr lang="zh-CN" altLang="en-US" sz="1200" dirty="0"/>
          </a:p>
          <a:p>
            <a:r>
              <a:rPr lang="en-US" sz="1200" dirty="0"/>
              <a:t>&lt;bean id=" </a:t>
            </a:r>
            <a:r>
              <a:rPr lang="en-US" sz="1200" dirty="0" err="1"/>
              <a:t>pointcutAdvisor</a:t>
            </a:r>
            <a:r>
              <a:rPr lang="en-US" sz="1200" dirty="0"/>
              <a:t> "</a:t>
            </a:r>
            <a:endParaRPr lang="zh-CN" altLang="en-US" sz="1200" dirty="0"/>
          </a:p>
          <a:p>
            <a:r>
              <a:rPr lang="en-US" sz="1200" dirty="0"/>
              <a:t>class="</a:t>
            </a:r>
            <a:r>
              <a:rPr lang="en-US" sz="1200" dirty="0" err="1"/>
              <a:t>org.springframework.aop.support.RegexpMethodPointcutAdvisor</a:t>
            </a:r>
            <a:r>
              <a:rPr lang="en-US" sz="1200" dirty="0"/>
              <a:t>"&gt;</a:t>
            </a:r>
            <a:endParaRPr lang="zh-CN" altLang="en-US" sz="1200" dirty="0"/>
          </a:p>
          <a:p>
            <a:r>
              <a:rPr lang="en-US" sz="1200" dirty="0"/>
              <a:t>&lt;property name="patterns"&gt;</a:t>
            </a:r>
            <a:endParaRPr lang="zh-CN" altLang="en-US" sz="1200" dirty="0"/>
          </a:p>
          <a:p>
            <a:r>
              <a:rPr lang="en-US" sz="1200" dirty="0"/>
              <a:t>&lt;list&gt;</a:t>
            </a:r>
            <a:endParaRPr lang="zh-CN" altLang="en-US" sz="1200" dirty="0"/>
          </a:p>
          <a:p>
            <a:r>
              <a:rPr lang="en-US" sz="1200" dirty="0"/>
              <a:t>&lt;value&gt;.*execute.*&lt;/value&gt;&lt;!-- </a:t>
            </a:r>
            <a:r>
              <a:rPr lang="zh-CN" altLang="en-US" sz="1200" dirty="0"/>
              <a:t>指定切入点</a:t>
            </a:r>
            <a:r>
              <a:rPr lang="en-US" sz="1200" dirty="0"/>
              <a:t> --&gt;</a:t>
            </a:r>
            <a:endParaRPr lang="zh-CN" altLang="en-US" sz="1200" dirty="0"/>
          </a:p>
          <a:p>
            <a:r>
              <a:rPr lang="en-US" sz="1200" dirty="0"/>
              <a:t>&lt;/list&gt;</a:t>
            </a:r>
            <a:endParaRPr lang="zh-CN" altLang="en-US" sz="1200" dirty="0"/>
          </a:p>
          <a:p>
            <a:r>
              <a:rPr lang="en-US" sz="1200" dirty="0"/>
              <a:t>&lt;/property&gt;</a:t>
            </a:r>
            <a:endParaRPr lang="zh-CN" altLang="en-US" sz="1200" dirty="0"/>
          </a:p>
          <a:p>
            <a:r>
              <a:rPr lang="en-US" sz="1200" dirty="0"/>
              <a:t>&lt;/bean&gt;</a:t>
            </a:r>
            <a:endParaRPr lang="zh-CN" altLang="en-US" sz="1200" dirty="0"/>
          </a:p>
        </p:txBody>
      </p:sp>
      <p:sp>
        <p:nvSpPr>
          <p:cNvPr id="14" name="矩形 13"/>
          <p:cNvSpPr/>
          <p:nvPr/>
        </p:nvSpPr>
        <p:spPr>
          <a:xfrm>
            <a:off x="3714744" y="3782807"/>
            <a:ext cx="4572000"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200" dirty="0">
                <a:solidFill>
                  <a:schemeClr val="dk1"/>
                </a:solidFill>
              </a:rPr>
              <a:t>public </a:t>
            </a:r>
            <a:r>
              <a:rPr lang="en-US" sz="1200" dirty="0" err="1">
                <a:solidFill>
                  <a:schemeClr val="dk1"/>
                </a:solidFill>
              </a:rPr>
              <a:t>boolean</a:t>
            </a:r>
            <a:r>
              <a:rPr lang="en-US" sz="1200" dirty="0">
                <a:solidFill>
                  <a:schemeClr val="dk1"/>
                </a:solidFill>
              </a:rPr>
              <a:t> matches(Method </a:t>
            </a:r>
            <a:r>
              <a:rPr lang="en-US" sz="1200" dirty="0" err="1">
                <a:solidFill>
                  <a:schemeClr val="dk1"/>
                </a:solidFill>
              </a:rPr>
              <a:t>method,Class</a:t>
            </a:r>
            <a:r>
              <a:rPr lang="en-US" sz="1200" dirty="0">
                <a:solidFill>
                  <a:schemeClr val="dk1"/>
                </a:solidFill>
              </a:rPr>
              <a:t> </a:t>
            </a:r>
            <a:r>
              <a:rPr lang="en-US" sz="1200" dirty="0" err="1">
                <a:solidFill>
                  <a:schemeClr val="dk1"/>
                </a:solidFill>
              </a:rPr>
              <a:t>targetClass</a:t>
            </a:r>
            <a:r>
              <a:rPr lang="en-US" sz="1200" dirty="0">
                <a:solidFill>
                  <a:schemeClr val="dk1"/>
                </a:solidFill>
              </a:rPr>
              <a:t>){</a:t>
            </a:r>
            <a:endParaRPr lang="zh-CN" altLang="en-US" sz="1200" dirty="0">
              <a:solidFill>
                <a:schemeClr val="dk1"/>
              </a:solidFill>
            </a:endParaRPr>
          </a:p>
          <a:p>
            <a:r>
              <a:rPr lang="en-US" sz="1200" dirty="0">
                <a:solidFill>
                  <a:schemeClr val="dk1"/>
                </a:solidFill>
              </a:rPr>
              <a:t>        return(</a:t>
            </a:r>
            <a:r>
              <a:rPr lang="en-US" sz="1200" dirty="0" err="1">
                <a:solidFill>
                  <a:schemeClr val="dk1"/>
                </a:solidFill>
              </a:rPr>
              <a:t>method.getName</a:t>
            </a:r>
            <a:r>
              <a:rPr lang="en-US" sz="1200" dirty="0">
                <a:solidFill>
                  <a:schemeClr val="dk1"/>
                </a:solidFill>
              </a:rPr>
              <a:t>().equals("execute"));//</a:t>
            </a:r>
            <a:r>
              <a:rPr lang="zh-CN" altLang="en-US" sz="1200" dirty="0">
                <a:solidFill>
                  <a:schemeClr val="dk1"/>
                </a:solidFill>
              </a:rPr>
              <a:t>匹配切入点成功</a:t>
            </a:r>
          </a:p>
          <a:p>
            <a:r>
              <a:rPr lang="en-US" sz="1200" dirty="0">
                <a:solidFill>
                  <a:schemeClr val="dk1"/>
                </a:solidFill>
              </a:rPr>
              <a:t>}</a:t>
            </a:r>
            <a:endParaRPr lang="zh-CN" altLang="en-US" sz="1200" dirty="0">
              <a:solidFill>
                <a:schemeClr val="dk1"/>
              </a:solidFill>
            </a:endParaRPr>
          </a:p>
        </p:txBody>
      </p:sp>
      <p:sp>
        <p:nvSpPr>
          <p:cNvPr id="15" name="下箭头 14"/>
          <p:cNvSpPr/>
          <p:nvPr/>
        </p:nvSpPr>
        <p:spPr>
          <a:xfrm>
            <a:off x="5857884" y="3327920"/>
            <a:ext cx="214314" cy="327898"/>
          </a:xfrm>
          <a:prstGeom prst="downArrow">
            <a:avLst/>
          </a:prstGeom>
        </p:spPr>
        <p:style>
          <a:lnRef idx="2">
            <a:schemeClr val="accent1"/>
          </a:lnRef>
          <a:fillRef idx="1">
            <a:schemeClr val="lt1"/>
          </a:fillRef>
          <a:effectRef idx="0">
            <a:schemeClr val="accent1"/>
          </a:effectRef>
          <a:fontRef idx="minor">
            <a:schemeClr val="dk1"/>
          </a:fontRef>
        </p:style>
        <p:txBody>
          <a:bodyPr wrap="square">
            <a:spAutoFit/>
          </a:bodyPr>
          <a:lstStyle/>
          <a:p>
            <a:endParaRPr lang="zh-CN" altLang="en-US" sz="1200">
              <a:solidFill>
                <a:schemeClr val="dk1"/>
              </a:solidFill>
            </a:endParaRPr>
          </a:p>
        </p:txBody>
      </p:sp>
    </p:spTree>
  </p:cSld>
  <p:clrMapOvr>
    <a:masterClrMapping/>
  </p:clrMapOvr>
  <p:transition spd="med">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F:\工作\功夫系列课程\PPT模版\按扭\橙色\按扭-44.png"/>
          <p:cNvPicPr>
            <a:picLocks noChangeAspect="1" noChangeArrowheads="1"/>
          </p:cNvPicPr>
          <p:nvPr/>
        </p:nvPicPr>
        <p:blipFill>
          <a:blip r:embed="rId2" cstate="print"/>
          <a:srcRect/>
          <a:stretch>
            <a:fillRect/>
          </a:stretch>
        </p:blipFill>
        <p:spPr bwMode="auto">
          <a:xfrm>
            <a:off x="1" y="800100"/>
            <a:ext cx="850106" cy="400050"/>
          </a:xfrm>
          <a:prstGeom prst="rect">
            <a:avLst/>
          </a:prstGeom>
          <a:noFill/>
          <a:ln w="9525">
            <a:noFill/>
            <a:miter lim="800000"/>
            <a:headEnd/>
            <a:tailEnd/>
          </a:ln>
        </p:spPr>
      </p:pic>
      <p:sp>
        <p:nvSpPr>
          <p:cNvPr id="5" name="Rectangle 9"/>
          <p:cNvSpPr txBox="1">
            <a:spLocks noChangeArrowheads="1"/>
          </p:cNvSpPr>
          <p:nvPr/>
        </p:nvSpPr>
        <p:spPr bwMode="auto">
          <a:xfrm>
            <a:off x="821279" y="611982"/>
            <a:ext cx="6536803" cy="708422"/>
          </a:xfrm>
          <a:prstGeom prst="rect">
            <a:avLst/>
          </a:prstGeom>
          <a:noFill/>
          <a:ln w="9525">
            <a:noFill/>
            <a:miter lim="800000"/>
            <a:headEnd/>
            <a:tailEnd/>
          </a:ln>
          <a:effectLst/>
        </p:spPr>
        <p:txBody>
          <a:bodyPr lIns="68580" tIns="34290" rIns="68580" bIns="34290" anchor="ctr"/>
          <a:lstStyle/>
          <a:p>
            <a:pPr>
              <a:spcBef>
                <a:spcPct val="0"/>
              </a:spcBef>
              <a:buFontTx/>
              <a:buNone/>
            </a:pPr>
            <a:r>
              <a:rPr lang="en-US" altLang="zh-CN" sz="2700" dirty="0">
                <a:solidFill>
                  <a:srgbClr val="FF6600"/>
                </a:solidFill>
                <a:latin typeface="Arial" charset="0"/>
                <a:ea typeface="隶书" pitchFamily="49" charset="-122"/>
              </a:rPr>
              <a:t>Spring</a:t>
            </a:r>
            <a:r>
              <a:rPr lang="zh-CN" altLang="en-US" sz="2700" dirty="0">
                <a:solidFill>
                  <a:srgbClr val="FF6600"/>
                </a:solidFill>
                <a:latin typeface="Arial" charset="0"/>
                <a:ea typeface="隶书" pitchFamily="49" charset="-122"/>
              </a:rPr>
              <a:t>中的其他切入点</a:t>
            </a:r>
            <a:endParaRPr lang="en-US" altLang="zh-CN" sz="2700" dirty="0">
              <a:solidFill>
                <a:srgbClr val="FF6600"/>
              </a:solidFill>
              <a:latin typeface="Arial" charset="0"/>
              <a:ea typeface="隶书" pitchFamily="49" charset="-122"/>
            </a:endParaRPr>
          </a:p>
        </p:txBody>
      </p:sp>
      <p:graphicFrame>
        <p:nvGraphicFramePr>
          <p:cNvPr id="8" name="表格 7"/>
          <p:cNvGraphicFramePr>
            <a:graphicFrameLocks noGrp="1"/>
          </p:cNvGraphicFramePr>
          <p:nvPr/>
        </p:nvGraphicFramePr>
        <p:xfrm>
          <a:off x="500034" y="1571618"/>
          <a:ext cx="8072494" cy="3071832"/>
        </p:xfrm>
        <a:graphic>
          <a:graphicData uri="http://schemas.openxmlformats.org/drawingml/2006/table">
            <a:tbl>
              <a:tblPr firstRow="1" bandRow="1">
                <a:tableStyleId>{74C1A8A3-306A-4EB7-A6B1-4F7E0EB9C5D6}</a:tableStyleId>
              </a:tblPr>
              <a:tblGrid>
                <a:gridCol w="5500726">
                  <a:extLst>
                    <a:ext uri="{9D8B030D-6E8A-4147-A177-3AD203B41FA5}">
                      <a16:colId xmlns:a16="http://schemas.microsoft.com/office/drawing/2014/main" val="20000"/>
                    </a:ext>
                  </a:extLst>
                </a:gridCol>
                <a:gridCol w="2571768">
                  <a:extLst>
                    <a:ext uri="{9D8B030D-6E8A-4147-A177-3AD203B41FA5}">
                      <a16:colId xmlns:a16="http://schemas.microsoft.com/office/drawing/2014/main" val="20001"/>
                    </a:ext>
                  </a:extLst>
                </a:gridCol>
              </a:tblGrid>
              <a:tr h="511972">
                <a:tc>
                  <a:txBody>
                    <a:bodyPr/>
                    <a:lstStyle/>
                    <a:p>
                      <a:pPr indent="254000" algn="ctr">
                        <a:spcBef>
                          <a:spcPts val="120"/>
                        </a:spcBef>
                        <a:spcAft>
                          <a:spcPts val="120"/>
                        </a:spcAft>
                      </a:pPr>
                      <a:r>
                        <a:rPr lang="zh-CN" sz="1400" kern="1000" dirty="0"/>
                        <a:t>切入点实现类</a:t>
                      </a:r>
                      <a:endParaRPr lang="zh-CN" sz="1400" kern="1000" dirty="0">
                        <a:latin typeface="Times New Roman"/>
                        <a:ea typeface="方正书宋简体"/>
                      </a:endParaRPr>
                    </a:p>
                  </a:txBody>
                  <a:tcPr marL="0" marR="0" marT="0" marB="0" anchor="ctr"/>
                </a:tc>
                <a:tc>
                  <a:txBody>
                    <a:bodyPr/>
                    <a:lstStyle/>
                    <a:p>
                      <a:pPr indent="254000" algn="ctr">
                        <a:spcBef>
                          <a:spcPts val="120"/>
                        </a:spcBef>
                        <a:spcAft>
                          <a:spcPts val="120"/>
                        </a:spcAft>
                      </a:pPr>
                      <a:r>
                        <a:rPr lang="zh-CN" sz="1400" kern="1000"/>
                        <a:t>说</a:t>
                      </a:r>
                      <a:r>
                        <a:rPr lang="en-US" sz="1400" kern="1000"/>
                        <a:t>    </a:t>
                      </a:r>
                      <a:r>
                        <a:rPr lang="zh-CN" sz="1400" kern="1000"/>
                        <a:t>明</a:t>
                      </a:r>
                      <a:endParaRPr lang="zh-CN" sz="1400" kern="1000">
                        <a:latin typeface="Times New Roman"/>
                        <a:ea typeface="方正书宋简体"/>
                      </a:endParaRPr>
                    </a:p>
                  </a:txBody>
                  <a:tcPr marL="0" marR="0" marT="0" marB="0" anchor="ctr"/>
                </a:tc>
                <a:extLst>
                  <a:ext uri="{0D108BD9-81ED-4DB2-BD59-A6C34878D82A}">
                    <a16:rowId xmlns:a16="http://schemas.microsoft.com/office/drawing/2014/main" val="10000"/>
                  </a:ext>
                </a:extLst>
              </a:tr>
              <a:tr h="511972">
                <a:tc>
                  <a:txBody>
                    <a:bodyPr/>
                    <a:lstStyle/>
                    <a:p>
                      <a:pPr indent="254000" algn="just">
                        <a:spcBef>
                          <a:spcPts val="120"/>
                        </a:spcBef>
                        <a:spcAft>
                          <a:spcPts val="120"/>
                        </a:spcAft>
                      </a:pPr>
                      <a:r>
                        <a:rPr lang="en-US" sz="1400" kern="1000" dirty="0" err="1"/>
                        <a:t>org.springframework.aop.support.JdkRegexpMethodPointcut</a:t>
                      </a:r>
                      <a:endParaRPr lang="zh-CN" sz="1400" kern="1000" dirty="0">
                        <a:latin typeface="Times New Roman"/>
                        <a:ea typeface="方正书宋简体"/>
                      </a:endParaRPr>
                    </a:p>
                  </a:txBody>
                  <a:tcPr marL="68580" marR="68580" marT="0" marB="0" anchor="ctr"/>
                </a:tc>
                <a:tc>
                  <a:txBody>
                    <a:bodyPr/>
                    <a:lstStyle/>
                    <a:p>
                      <a:pPr indent="254000" algn="just">
                        <a:spcBef>
                          <a:spcPts val="120"/>
                        </a:spcBef>
                        <a:spcAft>
                          <a:spcPts val="120"/>
                        </a:spcAft>
                      </a:pPr>
                      <a:r>
                        <a:rPr lang="en-US" sz="1400" kern="1000"/>
                        <a:t>JDK</a:t>
                      </a:r>
                      <a:r>
                        <a:rPr lang="zh-CN" sz="1400" kern="1000"/>
                        <a:t>正则表达式方法切入点</a:t>
                      </a:r>
                      <a:endParaRPr lang="zh-CN" sz="1400" kern="1000">
                        <a:latin typeface="Times New Roman"/>
                        <a:ea typeface="方正书宋简体"/>
                      </a:endParaRPr>
                    </a:p>
                  </a:txBody>
                  <a:tcPr marL="68580" marR="68580" marT="0" marB="0" anchor="ctr"/>
                </a:tc>
                <a:extLst>
                  <a:ext uri="{0D108BD9-81ED-4DB2-BD59-A6C34878D82A}">
                    <a16:rowId xmlns:a16="http://schemas.microsoft.com/office/drawing/2014/main" val="10001"/>
                  </a:ext>
                </a:extLst>
              </a:tr>
              <a:tr h="511972">
                <a:tc>
                  <a:txBody>
                    <a:bodyPr/>
                    <a:lstStyle/>
                    <a:p>
                      <a:pPr indent="254000" algn="just">
                        <a:spcBef>
                          <a:spcPts val="120"/>
                        </a:spcBef>
                        <a:spcAft>
                          <a:spcPts val="120"/>
                        </a:spcAft>
                      </a:pPr>
                      <a:r>
                        <a:rPr lang="en-US" sz="1400" kern="1000" dirty="0" err="1"/>
                        <a:t>org.springframework.aop.support.NameMatchMethodPointcut</a:t>
                      </a:r>
                      <a:endParaRPr lang="zh-CN" sz="1400" kern="1000" dirty="0">
                        <a:latin typeface="Times New Roman"/>
                        <a:ea typeface="方正书宋简体"/>
                      </a:endParaRPr>
                    </a:p>
                  </a:txBody>
                  <a:tcPr marL="68580" marR="68580" marT="0" marB="0" anchor="ctr"/>
                </a:tc>
                <a:tc>
                  <a:txBody>
                    <a:bodyPr/>
                    <a:lstStyle/>
                    <a:p>
                      <a:pPr indent="254000" algn="just">
                        <a:spcBef>
                          <a:spcPts val="120"/>
                        </a:spcBef>
                        <a:spcAft>
                          <a:spcPts val="120"/>
                        </a:spcAft>
                      </a:pPr>
                      <a:r>
                        <a:rPr lang="zh-CN" sz="1400" kern="1000"/>
                        <a:t>名称匹配器方法切入点</a:t>
                      </a:r>
                      <a:endParaRPr lang="zh-CN" sz="1400" kern="1000">
                        <a:latin typeface="Times New Roman"/>
                        <a:ea typeface="方正书宋简体"/>
                      </a:endParaRPr>
                    </a:p>
                  </a:txBody>
                  <a:tcPr marL="68580" marR="68580" marT="0" marB="0" anchor="ctr"/>
                </a:tc>
                <a:extLst>
                  <a:ext uri="{0D108BD9-81ED-4DB2-BD59-A6C34878D82A}">
                    <a16:rowId xmlns:a16="http://schemas.microsoft.com/office/drawing/2014/main" val="10002"/>
                  </a:ext>
                </a:extLst>
              </a:tr>
              <a:tr h="511972">
                <a:tc>
                  <a:txBody>
                    <a:bodyPr/>
                    <a:lstStyle/>
                    <a:p>
                      <a:pPr indent="254000" algn="just">
                        <a:spcBef>
                          <a:spcPts val="120"/>
                        </a:spcBef>
                        <a:spcAft>
                          <a:spcPts val="120"/>
                        </a:spcAft>
                      </a:pPr>
                      <a:r>
                        <a:rPr lang="en-US" sz="1400" kern="1000" dirty="0" err="1"/>
                        <a:t>org.springframework.aop.support.StaticMethodMatcherPointcut</a:t>
                      </a:r>
                      <a:endParaRPr lang="zh-CN" sz="1400" kern="1000" dirty="0">
                        <a:latin typeface="Times New Roman"/>
                        <a:ea typeface="方正书宋简体"/>
                      </a:endParaRPr>
                    </a:p>
                  </a:txBody>
                  <a:tcPr marL="68580" marR="68580" marT="0" marB="0" anchor="ctr"/>
                </a:tc>
                <a:tc>
                  <a:txBody>
                    <a:bodyPr/>
                    <a:lstStyle/>
                    <a:p>
                      <a:pPr indent="254000" algn="just">
                        <a:spcBef>
                          <a:spcPts val="120"/>
                        </a:spcBef>
                        <a:spcAft>
                          <a:spcPts val="120"/>
                        </a:spcAft>
                      </a:pPr>
                      <a:r>
                        <a:rPr lang="zh-CN" sz="1400" kern="1000"/>
                        <a:t>静态方法匹配器切入点</a:t>
                      </a:r>
                      <a:endParaRPr lang="zh-CN" sz="1400" kern="1000">
                        <a:latin typeface="Times New Roman"/>
                        <a:ea typeface="方正书宋简体"/>
                      </a:endParaRPr>
                    </a:p>
                  </a:txBody>
                  <a:tcPr marL="68580" marR="68580" marT="0" marB="0" anchor="ctr"/>
                </a:tc>
                <a:extLst>
                  <a:ext uri="{0D108BD9-81ED-4DB2-BD59-A6C34878D82A}">
                    <a16:rowId xmlns:a16="http://schemas.microsoft.com/office/drawing/2014/main" val="10003"/>
                  </a:ext>
                </a:extLst>
              </a:tr>
              <a:tr h="511972">
                <a:tc>
                  <a:txBody>
                    <a:bodyPr/>
                    <a:lstStyle/>
                    <a:p>
                      <a:pPr indent="254000" algn="just">
                        <a:spcBef>
                          <a:spcPts val="120"/>
                        </a:spcBef>
                        <a:spcAft>
                          <a:spcPts val="120"/>
                        </a:spcAft>
                      </a:pPr>
                      <a:r>
                        <a:rPr lang="en-US" sz="1400" kern="1000"/>
                        <a:t>org.springframework.aop.support.ControlFlowPointcut</a:t>
                      </a:r>
                      <a:endParaRPr lang="zh-CN" sz="1400" kern="1000">
                        <a:latin typeface="Times New Roman"/>
                        <a:ea typeface="方正书宋简体"/>
                      </a:endParaRPr>
                    </a:p>
                  </a:txBody>
                  <a:tcPr marL="68580" marR="68580" marT="0" marB="0" anchor="ctr"/>
                </a:tc>
                <a:tc>
                  <a:txBody>
                    <a:bodyPr/>
                    <a:lstStyle/>
                    <a:p>
                      <a:pPr indent="254000" algn="just">
                        <a:spcBef>
                          <a:spcPts val="120"/>
                        </a:spcBef>
                        <a:spcAft>
                          <a:spcPts val="120"/>
                        </a:spcAft>
                      </a:pPr>
                      <a:r>
                        <a:rPr lang="zh-CN" sz="1400" kern="1000"/>
                        <a:t>流程切入点</a:t>
                      </a:r>
                      <a:endParaRPr lang="zh-CN" sz="1400" kern="1000">
                        <a:latin typeface="Times New Roman"/>
                        <a:ea typeface="方正书宋简体"/>
                      </a:endParaRPr>
                    </a:p>
                  </a:txBody>
                  <a:tcPr marL="68580" marR="68580" marT="0" marB="0" anchor="ctr"/>
                </a:tc>
                <a:extLst>
                  <a:ext uri="{0D108BD9-81ED-4DB2-BD59-A6C34878D82A}">
                    <a16:rowId xmlns:a16="http://schemas.microsoft.com/office/drawing/2014/main" val="10004"/>
                  </a:ext>
                </a:extLst>
              </a:tr>
              <a:tr h="511972">
                <a:tc>
                  <a:txBody>
                    <a:bodyPr/>
                    <a:lstStyle/>
                    <a:p>
                      <a:pPr indent="254000" algn="just">
                        <a:spcBef>
                          <a:spcPts val="120"/>
                        </a:spcBef>
                        <a:spcAft>
                          <a:spcPts val="120"/>
                        </a:spcAft>
                      </a:pPr>
                      <a:r>
                        <a:rPr lang="en-US" sz="1400" kern="1000"/>
                        <a:t>org.springframework.aop.support.DynamicMethodMatcherPointcut</a:t>
                      </a:r>
                      <a:endParaRPr lang="zh-CN" sz="1400" kern="1000">
                        <a:latin typeface="Times New Roman"/>
                        <a:ea typeface="方正书宋简体"/>
                      </a:endParaRPr>
                    </a:p>
                  </a:txBody>
                  <a:tcPr marL="68580" marR="68580" marT="0" marB="0" anchor="ctr"/>
                </a:tc>
                <a:tc>
                  <a:txBody>
                    <a:bodyPr/>
                    <a:lstStyle/>
                    <a:p>
                      <a:pPr indent="254000" algn="just">
                        <a:spcBef>
                          <a:spcPts val="120"/>
                        </a:spcBef>
                        <a:spcAft>
                          <a:spcPts val="120"/>
                        </a:spcAft>
                      </a:pPr>
                      <a:r>
                        <a:rPr lang="zh-CN" sz="1400" kern="1000" dirty="0"/>
                        <a:t>动态方法匹配器切入点</a:t>
                      </a:r>
                      <a:endParaRPr lang="zh-CN" sz="1400" kern="1000" dirty="0">
                        <a:latin typeface="Times New Roman"/>
                        <a:ea typeface="方正书宋简体"/>
                      </a:endParaRPr>
                    </a:p>
                  </a:txBody>
                  <a:tcPr marL="68580" marR="68580" marT="0" marB="0" anchor="ctr"/>
                </a:tc>
                <a:extLst>
                  <a:ext uri="{0D108BD9-81ED-4DB2-BD59-A6C34878D82A}">
                    <a16:rowId xmlns:a16="http://schemas.microsoft.com/office/drawing/2014/main" val="10005"/>
                  </a:ext>
                </a:extLst>
              </a:tr>
            </a:tbl>
          </a:graphicData>
        </a:graphic>
      </p:graphicFrame>
    </p:spTree>
  </p:cSld>
  <p:clrMapOvr>
    <a:masterClrMapping/>
  </p:clrMapOvr>
  <p:transition spd="med">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
          <p:cNvPicPr>
            <a:picLocks noChangeAspect="1"/>
          </p:cNvPicPr>
          <p:nvPr/>
        </p:nvPicPr>
        <p:blipFill>
          <a:blip r:embed="rId2" cstate="print"/>
          <a:srcRect/>
          <a:stretch>
            <a:fillRect/>
          </a:stretch>
        </p:blipFill>
        <p:spPr bwMode="auto">
          <a:xfrm>
            <a:off x="2228850" y="1943100"/>
            <a:ext cx="4457700" cy="1085850"/>
          </a:xfrm>
          <a:prstGeom prst="rect">
            <a:avLst/>
          </a:prstGeom>
          <a:noFill/>
          <a:ln w="9525">
            <a:noFill/>
            <a:miter lim="800000"/>
            <a:headEnd/>
            <a:tailEnd/>
          </a:ln>
        </p:spPr>
      </p:pic>
      <p:sp>
        <p:nvSpPr>
          <p:cNvPr id="11267" name="Text Box 18"/>
          <p:cNvSpPr txBox="1">
            <a:spLocks noChangeArrowheads="1"/>
          </p:cNvSpPr>
          <p:nvPr/>
        </p:nvSpPr>
        <p:spPr bwMode="auto">
          <a:xfrm>
            <a:off x="2884885" y="2301499"/>
            <a:ext cx="3230165" cy="346249"/>
          </a:xfrm>
          <a:prstGeom prst="rect">
            <a:avLst/>
          </a:prstGeom>
          <a:noFill/>
          <a:ln w="9525">
            <a:noFill/>
            <a:miter lim="800000"/>
            <a:headEnd/>
            <a:tailEnd/>
          </a:ln>
          <a:effectLst/>
        </p:spPr>
        <p:txBody>
          <a:bodyPr lIns="68580" tIns="34290" rIns="68580" bIns="34290">
            <a:spAutoFit/>
          </a:bodyPr>
          <a:lstStyle/>
          <a:p>
            <a:pPr>
              <a:spcBef>
                <a:spcPct val="0"/>
              </a:spcBef>
            </a:pPr>
            <a:r>
              <a:rPr lang="en-US" altLang="zh-CN" b="1" dirty="0">
                <a:solidFill>
                  <a:srgbClr val="FF6600"/>
                </a:solidFill>
                <a:latin typeface="Arial" charset="0"/>
                <a:ea typeface="黑体" pitchFamily="49" charset="-122"/>
              </a:rPr>
              <a:t>5	</a:t>
            </a:r>
            <a:r>
              <a:rPr lang="en-US" altLang="zh-CN" sz="1500" b="1" dirty="0">
                <a:solidFill>
                  <a:schemeClr val="bg1"/>
                </a:solidFill>
                <a:latin typeface="Arial" charset="0"/>
                <a:ea typeface="黑体" pitchFamily="49" charset="-122"/>
              </a:rPr>
              <a:t> </a:t>
            </a:r>
            <a:r>
              <a:rPr lang="en-US" altLang="zh-CN" sz="1600" b="1" dirty="0">
                <a:solidFill>
                  <a:schemeClr val="bg1"/>
                </a:solidFill>
                <a:latin typeface="Arial" charset="0"/>
                <a:ea typeface="黑体" pitchFamily="49" charset="-122"/>
              </a:rPr>
              <a:t>Aspect</a:t>
            </a:r>
            <a:r>
              <a:rPr lang="zh-CN" altLang="en-US" sz="1600" b="1" dirty="0">
                <a:solidFill>
                  <a:schemeClr val="bg1"/>
                </a:solidFill>
                <a:latin typeface="Arial" charset="0"/>
                <a:ea typeface="黑体" pitchFamily="49" charset="-122"/>
              </a:rPr>
              <a:t>对</a:t>
            </a:r>
            <a:r>
              <a:rPr lang="en-US" altLang="zh-CN" sz="1600" b="1" dirty="0">
                <a:solidFill>
                  <a:schemeClr val="bg1"/>
                </a:solidFill>
                <a:latin typeface="Arial" charset="0"/>
                <a:ea typeface="黑体" pitchFamily="49" charset="-122"/>
              </a:rPr>
              <a:t>AOP</a:t>
            </a:r>
            <a:r>
              <a:rPr lang="zh-CN" altLang="en-US" sz="1600" b="1" dirty="0">
                <a:solidFill>
                  <a:schemeClr val="bg1"/>
                </a:solidFill>
                <a:latin typeface="Arial" charset="0"/>
                <a:ea typeface="黑体" pitchFamily="49" charset="-122"/>
              </a:rPr>
              <a:t>的支持</a:t>
            </a:r>
          </a:p>
        </p:txBody>
      </p:sp>
    </p:spTree>
    <p:extLst>
      <p:ext uri="{BB962C8B-B14F-4D97-AF65-F5344CB8AC3E}">
        <p14:creationId xmlns:p14="http://schemas.microsoft.com/office/powerpoint/2010/main" val="1590798195"/>
      </p:ext>
    </p:extLst>
  </p:cSld>
  <p:clrMapOvr>
    <a:masterClrMapping/>
  </p:clrMapOvr>
  <p:transition spd="med">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F:\工作\功夫系列课程\PPT模版\按扭\橙色\按扭-44.png"/>
          <p:cNvPicPr>
            <a:picLocks noChangeAspect="1" noChangeArrowheads="1"/>
          </p:cNvPicPr>
          <p:nvPr/>
        </p:nvPicPr>
        <p:blipFill>
          <a:blip r:embed="rId2" cstate="print"/>
          <a:srcRect/>
          <a:stretch>
            <a:fillRect/>
          </a:stretch>
        </p:blipFill>
        <p:spPr bwMode="auto">
          <a:xfrm>
            <a:off x="1" y="800100"/>
            <a:ext cx="850106" cy="400050"/>
          </a:xfrm>
          <a:prstGeom prst="rect">
            <a:avLst/>
          </a:prstGeom>
          <a:noFill/>
          <a:ln w="9525">
            <a:noFill/>
            <a:miter lim="800000"/>
            <a:headEnd/>
            <a:tailEnd/>
          </a:ln>
        </p:spPr>
      </p:pic>
      <p:sp>
        <p:nvSpPr>
          <p:cNvPr id="5" name="Rectangle 9"/>
          <p:cNvSpPr txBox="1">
            <a:spLocks noChangeArrowheads="1"/>
          </p:cNvSpPr>
          <p:nvPr/>
        </p:nvSpPr>
        <p:spPr bwMode="auto">
          <a:xfrm>
            <a:off x="821279" y="611982"/>
            <a:ext cx="6536803" cy="708422"/>
          </a:xfrm>
          <a:prstGeom prst="rect">
            <a:avLst/>
          </a:prstGeom>
          <a:noFill/>
          <a:ln w="9525">
            <a:noFill/>
            <a:miter lim="800000"/>
            <a:headEnd/>
            <a:tailEnd/>
          </a:ln>
          <a:effectLst/>
        </p:spPr>
        <p:txBody>
          <a:bodyPr lIns="68580" tIns="34290" rIns="68580" bIns="34290" anchor="ctr"/>
          <a:lstStyle/>
          <a:p>
            <a:pPr>
              <a:spcBef>
                <a:spcPct val="0"/>
              </a:spcBef>
              <a:buFontTx/>
              <a:buNone/>
            </a:pPr>
            <a:r>
              <a:rPr lang="en-US" altLang="zh-CN" sz="2700" dirty="0">
                <a:solidFill>
                  <a:srgbClr val="FF6600"/>
                </a:solidFill>
                <a:latin typeface="Arial" charset="0"/>
                <a:ea typeface="隶书" pitchFamily="49" charset="-122"/>
              </a:rPr>
              <a:t>Aspect</a:t>
            </a:r>
            <a:r>
              <a:rPr lang="zh-CN" altLang="en-US" sz="2700" dirty="0">
                <a:solidFill>
                  <a:srgbClr val="FF6600"/>
                </a:solidFill>
                <a:latin typeface="Arial" charset="0"/>
                <a:ea typeface="隶书" pitchFamily="49" charset="-122"/>
              </a:rPr>
              <a:t>概述</a:t>
            </a:r>
            <a:endParaRPr lang="en-US" altLang="zh-CN" sz="2700" dirty="0">
              <a:solidFill>
                <a:srgbClr val="FF6600"/>
              </a:solidFill>
              <a:latin typeface="Arial" charset="0"/>
              <a:ea typeface="隶书" pitchFamily="49" charset="-122"/>
            </a:endParaRPr>
          </a:p>
        </p:txBody>
      </p:sp>
      <p:sp>
        <p:nvSpPr>
          <p:cNvPr id="6" name="矩形 5"/>
          <p:cNvSpPr/>
          <p:nvPr/>
        </p:nvSpPr>
        <p:spPr>
          <a:xfrm>
            <a:off x="1357290" y="1571618"/>
            <a:ext cx="6143668" cy="369332"/>
          </a:xfrm>
          <a:prstGeom prst="rect">
            <a:avLst/>
          </a:prstGeom>
        </p:spPr>
        <p:txBody>
          <a:bodyPr wrap="square">
            <a:spAutoFit/>
          </a:bodyPr>
          <a:lstStyle/>
          <a:p>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Aspect</a:t>
            </a:r>
            <a:r>
              <a:rPr lang="zh-CN" alt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即</a:t>
            </a:r>
            <a:r>
              <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Spring</a:t>
            </a:r>
            <a:r>
              <a:rPr lang="zh-CN" alt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中所说的切面，它是对象操作过程中的截面</a:t>
            </a:r>
            <a:r>
              <a:rPr lang="en-US" altLang="zh-CN"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a:t>
            </a:r>
            <a:endParaRPr lang="zh-CN" alt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1025" name="Rectangle 1"/>
          <p:cNvSpPr>
            <a:spLocks noChangeArrowheads="1"/>
          </p:cNvSpPr>
          <p:nvPr/>
        </p:nvSpPr>
        <p:spPr bwMode="auto">
          <a:xfrm>
            <a:off x="714348" y="2357436"/>
            <a:ext cx="7858148" cy="64292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5400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err="1">
                <a:ln>
                  <a:noFill/>
                </a:ln>
                <a:solidFill>
                  <a:srgbClr val="7030A0"/>
                </a:solidFill>
                <a:effectLst/>
                <a:latin typeface="Arial" pitchFamily="34" charset="0"/>
                <a:ea typeface="方正楷体简体" pitchFamily="65" charset="-122"/>
                <a:cs typeface="Times New Roman" pitchFamily="18" charset="0"/>
              </a:rPr>
              <a:t>AspectJ</a:t>
            </a:r>
            <a:r>
              <a:rPr kumimoji="0" lang="zh-CN" altLang="en-US" sz="1200" b="1" i="0" u="none" strike="noStrike" cap="none" normalizeH="0" baseline="0" dirty="0">
                <a:ln>
                  <a:noFill/>
                </a:ln>
                <a:solidFill>
                  <a:srgbClr val="7030A0"/>
                </a:solidFill>
                <a:effectLst/>
                <a:latin typeface="Arial" pitchFamily="34" charset="0"/>
                <a:ea typeface="方正楷体简体" pitchFamily="65" charset="-122"/>
                <a:cs typeface="Times New Roman" pitchFamily="18" charset="0"/>
              </a:rPr>
              <a:t>是</a:t>
            </a:r>
            <a:r>
              <a:rPr kumimoji="0" lang="en-US" altLang="zh-CN" sz="1200" b="1" i="0" u="none" strike="noStrike" cap="none" normalizeH="0" baseline="0" dirty="0">
                <a:ln>
                  <a:noFill/>
                </a:ln>
                <a:solidFill>
                  <a:srgbClr val="7030A0"/>
                </a:solidFill>
                <a:effectLst/>
                <a:latin typeface="Arial" pitchFamily="34" charset="0"/>
                <a:ea typeface="方正楷体简体" pitchFamily="65" charset="-122"/>
                <a:cs typeface="Times New Roman" pitchFamily="18" charset="0"/>
              </a:rPr>
              <a:t>Spring</a:t>
            </a:r>
            <a:r>
              <a:rPr kumimoji="0" lang="zh-CN" altLang="en-US" sz="1200" b="1" i="0" u="none" strike="noStrike" cap="none" normalizeH="0" baseline="0" dirty="0">
                <a:ln>
                  <a:noFill/>
                </a:ln>
                <a:solidFill>
                  <a:srgbClr val="7030A0"/>
                </a:solidFill>
                <a:effectLst/>
                <a:latin typeface="Arial" pitchFamily="34" charset="0"/>
                <a:ea typeface="方正楷体简体" pitchFamily="65" charset="-122"/>
                <a:cs typeface="Times New Roman" pitchFamily="18" charset="0"/>
              </a:rPr>
              <a:t>框架</a:t>
            </a:r>
            <a:r>
              <a:rPr kumimoji="0" lang="en-US" altLang="zh-CN" sz="1200" b="1" i="0" u="none" strike="noStrike" cap="none" normalizeH="0" baseline="0" dirty="0">
                <a:ln>
                  <a:noFill/>
                </a:ln>
                <a:solidFill>
                  <a:srgbClr val="7030A0"/>
                </a:solidFill>
                <a:effectLst/>
                <a:latin typeface="Arial" pitchFamily="34" charset="0"/>
                <a:ea typeface="方正楷体简体" pitchFamily="65" charset="-122"/>
                <a:cs typeface="Times New Roman" pitchFamily="18" charset="0"/>
              </a:rPr>
              <a:t>2.0</a:t>
            </a:r>
            <a:r>
              <a:rPr kumimoji="0" lang="zh-CN" altLang="en-US" sz="1200" b="1" i="0" u="none" strike="noStrike" cap="none" normalizeH="0" baseline="0" dirty="0">
                <a:ln>
                  <a:noFill/>
                </a:ln>
                <a:solidFill>
                  <a:srgbClr val="7030A0"/>
                </a:solidFill>
                <a:effectLst/>
                <a:latin typeface="Arial" pitchFamily="34" charset="0"/>
                <a:ea typeface="方正楷体简体" pitchFamily="65" charset="-122"/>
                <a:cs typeface="Times New Roman" pitchFamily="18" charset="0"/>
              </a:rPr>
              <a:t>版本之后增加的新特性，</a:t>
            </a:r>
            <a:r>
              <a:rPr kumimoji="0" lang="en-US" altLang="zh-CN" sz="1200" b="1" i="0" u="none" strike="noStrike" cap="none" normalizeH="0" baseline="0" dirty="0">
                <a:ln>
                  <a:noFill/>
                </a:ln>
                <a:solidFill>
                  <a:srgbClr val="7030A0"/>
                </a:solidFill>
                <a:effectLst/>
                <a:latin typeface="Arial" pitchFamily="34" charset="0"/>
                <a:ea typeface="方正楷体简体" pitchFamily="65" charset="-122"/>
                <a:cs typeface="Times New Roman" pitchFamily="18" charset="0"/>
              </a:rPr>
              <a:t>Spring</a:t>
            </a:r>
            <a:r>
              <a:rPr kumimoji="0" lang="zh-CN" altLang="en-US" sz="1200" b="1" i="0" u="none" strike="noStrike" cap="none" normalizeH="0" baseline="0" dirty="0">
                <a:ln>
                  <a:noFill/>
                </a:ln>
                <a:solidFill>
                  <a:srgbClr val="7030A0"/>
                </a:solidFill>
                <a:effectLst/>
                <a:latin typeface="Arial" pitchFamily="34" charset="0"/>
                <a:ea typeface="方正楷体简体" pitchFamily="65" charset="-122"/>
                <a:cs typeface="Times New Roman" pitchFamily="18" charset="0"/>
              </a:rPr>
              <a:t>使用了</a:t>
            </a:r>
            <a:r>
              <a:rPr kumimoji="0" lang="en-US" altLang="zh-CN" sz="1200" b="1" i="0" u="none" strike="noStrike" cap="none" normalizeH="0" baseline="0" dirty="0" err="1">
                <a:ln>
                  <a:noFill/>
                </a:ln>
                <a:solidFill>
                  <a:srgbClr val="7030A0"/>
                </a:solidFill>
                <a:effectLst/>
                <a:latin typeface="Arial" pitchFamily="34" charset="0"/>
                <a:ea typeface="方正楷体简体" pitchFamily="65" charset="-122"/>
                <a:cs typeface="Times New Roman" pitchFamily="18" charset="0"/>
              </a:rPr>
              <a:t>AspectJ</a:t>
            </a:r>
            <a:r>
              <a:rPr kumimoji="0" lang="zh-CN" altLang="en-US" sz="1200" b="1" i="0" u="none" strike="noStrike" cap="none" normalizeH="0" baseline="0" dirty="0">
                <a:ln>
                  <a:noFill/>
                </a:ln>
                <a:solidFill>
                  <a:srgbClr val="7030A0"/>
                </a:solidFill>
                <a:effectLst/>
                <a:latin typeface="Arial" pitchFamily="34" charset="0"/>
                <a:ea typeface="方正楷体简体" pitchFamily="65" charset="-122"/>
                <a:cs typeface="Times New Roman" pitchFamily="18" charset="0"/>
              </a:rPr>
              <a:t>提供的一个库来完成切入点的解析和匹配。但是</a:t>
            </a:r>
            <a:r>
              <a:rPr kumimoji="0" lang="en-US" altLang="zh-CN" sz="1200" b="1" i="0" u="none" strike="noStrike" cap="none" normalizeH="0" baseline="0" dirty="0">
                <a:ln>
                  <a:noFill/>
                </a:ln>
                <a:solidFill>
                  <a:srgbClr val="7030A0"/>
                </a:solidFill>
                <a:effectLst/>
                <a:latin typeface="Arial" pitchFamily="34" charset="0"/>
                <a:ea typeface="方正楷体简体" pitchFamily="65" charset="-122"/>
                <a:cs typeface="Times New Roman" pitchFamily="18" charset="0"/>
              </a:rPr>
              <a:t>AOP</a:t>
            </a:r>
            <a:r>
              <a:rPr kumimoji="0" lang="zh-CN" altLang="en-US" sz="1200" b="1" i="0" u="none" strike="noStrike" cap="none" normalizeH="0" baseline="0" dirty="0">
                <a:ln>
                  <a:noFill/>
                </a:ln>
                <a:solidFill>
                  <a:srgbClr val="7030A0"/>
                </a:solidFill>
                <a:effectLst/>
                <a:latin typeface="Arial" pitchFamily="34" charset="0"/>
                <a:ea typeface="方正楷体简体" pitchFamily="65" charset="-122"/>
                <a:cs typeface="Times New Roman" pitchFamily="18" charset="0"/>
              </a:rPr>
              <a:t>在运行时仍旧是纯粹的</a:t>
            </a:r>
            <a:r>
              <a:rPr kumimoji="0" lang="en-US" altLang="zh-CN" sz="1200" b="1" i="0" u="none" strike="noStrike" cap="none" normalizeH="0" baseline="0" dirty="0">
                <a:ln>
                  <a:noFill/>
                </a:ln>
                <a:solidFill>
                  <a:srgbClr val="7030A0"/>
                </a:solidFill>
                <a:effectLst/>
                <a:latin typeface="Arial" pitchFamily="34" charset="0"/>
                <a:ea typeface="方正楷体简体" pitchFamily="65" charset="-122"/>
                <a:cs typeface="Times New Roman" pitchFamily="18" charset="0"/>
              </a:rPr>
              <a:t>Spring AOP</a:t>
            </a:r>
            <a:r>
              <a:rPr kumimoji="0" lang="zh-CN" altLang="en-US" sz="1200" b="1" i="0" u="none" strike="noStrike" cap="none" normalizeH="0" baseline="0" dirty="0">
                <a:ln>
                  <a:noFill/>
                </a:ln>
                <a:solidFill>
                  <a:srgbClr val="7030A0"/>
                </a:solidFill>
                <a:effectLst/>
                <a:latin typeface="Arial" pitchFamily="34" charset="0"/>
                <a:ea typeface="方正楷体简体" pitchFamily="65" charset="-122"/>
                <a:cs typeface="Times New Roman" pitchFamily="18" charset="0"/>
              </a:rPr>
              <a:t>，它并不依赖于</a:t>
            </a:r>
            <a:r>
              <a:rPr kumimoji="0" lang="en-US" altLang="zh-CN" sz="1200" b="1" i="0" u="none" strike="noStrike" cap="none" normalizeH="0" baseline="0" dirty="0" err="1">
                <a:ln>
                  <a:noFill/>
                </a:ln>
                <a:solidFill>
                  <a:srgbClr val="7030A0"/>
                </a:solidFill>
                <a:effectLst/>
                <a:latin typeface="Arial" pitchFamily="34" charset="0"/>
                <a:ea typeface="方正楷体简体" pitchFamily="65" charset="-122"/>
                <a:cs typeface="Times New Roman" pitchFamily="18" charset="0"/>
              </a:rPr>
              <a:t>AspectJ</a:t>
            </a:r>
            <a:r>
              <a:rPr kumimoji="0" lang="zh-CN" altLang="en-US" sz="1200" b="1" i="0" u="none" strike="noStrike" cap="none" normalizeH="0" baseline="0" dirty="0">
                <a:ln>
                  <a:noFill/>
                </a:ln>
                <a:solidFill>
                  <a:srgbClr val="7030A0"/>
                </a:solidFill>
                <a:effectLst/>
                <a:latin typeface="Arial" pitchFamily="34" charset="0"/>
                <a:ea typeface="方正楷体简体" pitchFamily="65" charset="-122"/>
                <a:cs typeface="Times New Roman" pitchFamily="18" charset="0"/>
              </a:rPr>
              <a:t>的编译器或者织入器，在底层中使用的仍然是</a:t>
            </a:r>
            <a:r>
              <a:rPr kumimoji="0" lang="en-US" altLang="zh-CN" sz="1200" b="1" i="0" u="none" strike="noStrike" cap="none" normalizeH="0" baseline="0" dirty="0">
                <a:ln>
                  <a:noFill/>
                </a:ln>
                <a:solidFill>
                  <a:srgbClr val="7030A0"/>
                </a:solidFill>
                <a:effectLst/>
                <a:latin typeface="Arial" pitchFamily="34" charset="0"/>
                <a:ea typeface="方正楷体简体" pitchFamily="65" charset="-122"/>
                <a:cs typeface="Times New Roman" pitchFamily="18" charset="0"/>
              </a:rPr>
              <a:t>Spring 2.0</a:t>
            </a:r>
            <a:r>
              <a:rPr kumimoji="0" lang="zh-CN" altLang="en-US" sz="1200" b="1" i="0" u="none" strike="noStrike" cap="none" normalizeH="0" baseline="0" dirty="0">
                <a:ln>
                  <a:noFill/>
                </a:ln>
                <a:solidFill>
                  <a:srgbClr val="7030A0"/>
                </a:solidFill>
                <a:effectLst/>
                <a:latin typeface="Arial" pitchFamily="34" charset="0"/>
                <a:ea typeface="方正楷体简体" pitchFamily="65" charset="-122"/>
                <a:cs typeface="Times New Roman" pitchFamily="18" charset="0"/>
              </a:rPr>
              <a:t>之前的实现体系。</a:t>
            </a:r>
            <a:endParaRPr kumimoji="0" lang="zh-CN" altLang="en-US" sz="1200" b="1" i="0" u="none" strike="noStrike" cap="none" normalizeH="0" baseline="0" dirty="0">
              <a:ln>
                <a:noFill/>
              </a:ln>
              <a:solidFill>
                <a:srgbClr val="7030A0"/>
              </a:solidFill>
              <a:effectLst/>
              <a:latin typeface="Arial" pitchFamily="34" charset="0"/>
              <a:ea typeface="宋体" pitchFamily="2" charset="-122"/>
              <a:cs typeface="宋体" pitchFamily="2" charset="-122"/>
            </a:endParaRPr>
          </a:p>
        </p:txBody>
      </p:sp>
    </p:spTree>
  </p:cSld>
  <p:clrMapOvr>
    <a:masterClrMapping/>
  </p:clrMapOvr>
  <p:transition spd="med">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F:\工作\功夫系列课程\PPT模版\按扭\橙色\按扭-44.png"/>
          <p:cNvPicPr>
            <a:picLocks noChangeAspect="1" noChangeArrowheads="1"/>
          </p:cNvPicPr>
          <p:nvPr/>
        </p:nvPicPr>
        <p:blipFill>
          <a:blip r:embed="rId2" cstate="print"/>
          <a:srcRect/>
          <a:stretch>
            <a:fillRect/>
          </a:stretch>
        </p:blipFill>
        <p:spPr bwMode="auto">
          <a:xfrm>
            <a:off x="1" y="800100"/>
            <a:ext cx="850106" cy="400050"/>
          </a:xfrm>
          <a:prstGeom prst="rect">
            <a:avLst/>
          </a:prstGeom>
          <a:noFill/>
          <a:ln w="9525">
            <a:noFill/>
            <a:miter lim="800000"/>
            <a:headEnd/>
            <a:tailEnd/>
          </a:ln>
        </p:spPr>
      </p:pic>
      <p:sp>
        <p:nvSpPr>
          <p:cNvPr id="5" name="Rectangle 9"/>
          <p:cNvSpPr txBox="1">
            <a:spLocks noChangeArrowheads="1"/>
          </p:cNvSpPr>
          <p:nvPr/>
        </p:nvSpPr>
        <p:spPr bwMode="auto">
          <a:xfrm>
            <a:off x="821279" y="611982"/>
            <a:ext cx="6536803" cy="708422"/>
          </a:xfrm>
          <a:prstGeom prst="rect">
            <a:avLst/>
          </a:prstGeom>
          <a:noFill/>
          <a:ln w="9525">
            <a:noFill/>
            <a:miter lim="800000"/>
            <a:headEnd/>
            <a:tailEnd/>
          </a:ln>
          <a:effectLst/>
        </p:spPr>
        <p:txBody>
          <a:bodyPr lIns="68580" tIns="34290" rIns="68580" bIns="34290" anchor="ctr"/>
          <a:lstStyle/>
          <a:p>
            <a:pPr>
              <a:spcBef>
                <a:spcPct val="0"/>
              </a:spcBef>
              <a:buFontTx/>
              <a:buNone/>
            </a:pPr>
            <a:r>
              <a:rPr lang="en-US" altLang="zh-CN" sz="2700" dirty="0">
                <a:solidFill>
                  <a:srgbClr val="FF6600"/>
                </a:solidFill>
                <a:latin typeface="Arial" charset="0"/>
                <a:ea typeface="隶书" pitchFamily="49" charset="-122"/>
              </a:rPr>
              <a:t>Spring</a:t>
            </a:r>
            <a:r>
              <a:rPr lang="zh-CN" altLang="en-US" sz="2700" dirty="0">
                <a:solidFill>
                  <a:srgbClr val="FF6600"/>
                </a:solidFill>
                <a:latin typeface="Arial" charset="0"/>
                <a:ea typeface="隶书" pitchFamily="49" charset="-122"/>
              </a:rPr>
              <a:t>中的</a:t>
            </a:r>
            <a:r>
              <a:rPr lang="en-US" altLang="zh-CN" sz="2700" dirty="0">
                <a:solidFill>
                  <a:srgbClr val="FF6600"/>
                </a:solidFill>
                <a:latin typeface="Arial" charset="0"/>
                <a:ea typeface="隶书" pitchFamily="49" charset="-122"/>
              </a:rPr>
              <a:t>Aspect</a:t>
            </a:r>
          </a:p>
        </p:txBody>
      </p:sp>
      <p:pic>
        <p:nvPicPr>
          <p:cNvPr id="40962" name="Picture 2"/>
          <p:cNvPicPr>
            <a:picLocks noChangeAspect="1" noChangeArrowheads="1"/>
          </p:cNvPicPr>
          <p:nvPr/>
        </p:nvPicPr>
        <p:blipFill>
          <a:blip r:embed="rId3"/>
          <a:srcRect/>
          <a:stretch>
            <a:fillRect/>
          </a:stretch>
        </p:blipFill>
        <p:spPr bwMode="auto">
          <a:xfrm>
            <a:off x="2090860" y="1635645"/>
            <a:ext cx="5145436" cy="2532727"/>
          </a:xfrm>
          <a:prstGeom prst="rect">
            <a:avLst/>
          </a:prstGeom>
          <a:noFill/>
          <a:ln w="9525">
            <a:noFill/>
            <a:miter lim="800000"/>
            <a:headEnd/>
            <a:tailEnd/>
          </a:ln>
        </p:spPr>
      </p:pic>
    </p:spTree>
  </p:cSld>
  <p:clrMapOvr>
    <a:masterClrMapping/>
  </p:clrMapOvr>
  <p:transition spd="med">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F:\工作\功夫系列课程\PPT模版\按扭\橙色\按扭-44.png"/>
          <p:cNvPicPr>
            <a:picLocks noChangeAspect="1" noChangeArrowheads="1"/>
          </p:cNvPicPr>
          <p:nvPr/>
        </p:nvPicPr>
        <p:blipFill>
          <a:blip r:embed="rId2" cstate="print"/>
          <a:srcRect/>
          <a:stretch>
            <a:fillRect/>
          </a:stretch>
        </p:blipFill>
        <p:spPr bwMode="auto">
          <a:xfrm>
            <a:off x="1" y="800100"/>
            <a:ext cx="850106" cy="400050"/>
          </a:xfrm>
          <a:prstGeom prst="rect">
            <a:avLst/>
          </a:prstGeom>
          <a:noFill/>
          <a:ln w="9525">
            <a:noFill/>
            <a:miter lim="800000"/>
            <a:headEnd/>
            <a:tailEnd/>
          </a:ln>
        </p:spPr>
      </p:pic>
      <p:sp>
        <p:nvSpPr>
          <p:cNvPr id="5" name="Rectangle 9"/>
          <p:cNvSpPr txBox="1">
            <a:spLocks noChangeArrowheads="1"/>
          </p:cNvSpPr>
          <p:nvPr/>
        </p:nvSpPr>
        <p:spPr bwMode="auto">
          <a:xfrm>
            <a:off x="821279" y="611982"/>
            <a:ext cx="6536803" cy="708422"/>
          </a:xfrm>
          <a:prstGeom prst="rect">
            <a:avLst/>
          </a:prstGeom>
          <a:noFill/>
          <a:ln w="9525">
            <a:noFill/>
            <a:miter lim="800000"/>
            <a:headEnd/>
            <a:tailEnd/>
          </a:ln>
          <a:effectLst/>
        </p:spPr>
        <p:txBody>
          <a:bodyPr lIns="68580" tIns="34290" rIns="68580" bIns="34290" anchor="ctr"/>
          <a:lstStyle/>
          <a:p>
            <a:pPr>
              <a:spcBef>
                <a:spcPct val="0"/>
              </a:spcBef>
              <a:buFontTx/>
              <a:buNone/>
            </a:pPr>
            <a:r>
              <a:rPr lang="en-US" altLang="zh-CN" sz="2700" dirty="0" err="1">
                <a:solidFill>
                  <a:srgbClr val="FF6600"/>
                </a:solidFill>
                <a:latin typeface="Arial" charset="0"/>
                <a:ea typeface="隶书" pitchFamily="49" charset="-122"/>
              </a:rPr>
              <a:t>DefaultPointcutAdvisor</a:t>
            </a:r>
            <a:r>
              <a:rPr lang="zh-CN" altLang="en-US" sz="2700" dirty="0">
                <a:solidFill>
                  <a:srgbClr val="FF6600"/>
                </a:solidFill>
                <a:latin typeface="Arial" charset="0"/>
                <a:ea typeface="隶书" pitchFamily="49" charset="-122"/>
              </a:rPr>
              <a:t>切入点配置器</a:t>
            </a:r>
          </a:p>
        </p:txBody>
      </p:sp>
      <p:sp>
        <p:nvSpPr>
          <p:cNvPr id="6" name="矩形 5"/>
          <p:cNvSpPr/>
          <p:nvPr/>
        </p:nvSpPr>
        <p:spPr>
          <a:xfrm>
            <a:off x="500034" y="1357304"/>
            <a:ext cx="5857900" cy="1077218"/>
          </a:xfrm>
          <a:prstGeom prst="rect">
            <a:avLst/>
          </a:prstGeom>
        </p:spPr>
        <p:txBody>
          <a:bodyPr wrap="square">
            <a:spAutoFit/>
          </a:bodyPr>
          <a:lstStyle/>
          <a:p>
            <a:r>
              <a:rPr lang="en-US" sz="1600" dirty="0" err="1"/>
              <a:t>DefaultPointcutAdvisor</a:t>
            </a:r>
            <a:r>
              <a:rPr lang="zh-CN" altLang="en-US" sz="1600" dirty="0"/>
              <a:t>位于</a:t>
            </a:r>
            <a:r>
              <a:rPr lang="en-US" sz="1600" dirty="0" err="1"/>
              <a:t>org.springframework.aop.support.DefaultPointcutAdvisor</a:t>
            </a:r>
            <a:r>
              <a:rPr lang="zh-CN" altLang="en-US" sz="1600" dirty="0"/>
              <a:t>包下的默认切入点通知者，它可以把一个通知配给一个切入点，使用之前首先要创建一个切入点和通知。</a:t>
            </a:r>
          </a:p>
        </p:txBody>
      </p:sp>
      <p:sp>
        <p:nvSpPr>
          <p:cNvPr id="7" name="矩形 6"/>
          <p:cNvSpPr/>
          <p:nvPr/>
        </p:nvSpPr>
        <p:spPr>
          <a:xfrm>
            <a:off x="357158" y="2643188"/>
            <a:ext cx="4071966" cy="1600438"/>
          </a:xfrm>
          <a:prstGeom prst="rect">
            <a:avLst/>
          </a:prstGeom>
        </p:spPr>
        <p:txBody>
          <a:bodyPr wrap="square">
            <a:spAutoFit/>
          </a:bodyPr>
          <a:lstStyle/>
          <a:p>
            <a:r>
              <a:rPr lang="zh-CN" altLang="en-US" sz="1400" i="1" dirty="0">
                <a:solidFill>
                  <a:srgbClr val="C00000"/>
                </a:solidFill>
                <a:latin typeface="楷体" pitchFamily="49" charset="-122"/>
                <a:ea typeface="楷体" pitchFamily="49" charset="-122"/>
              </a:rPr>
              <a:t>创建通知</a:t>
            </a:r>
            <a:endParaRPr lang="en-US" sz="1400" i="1" dirty="0">
              <a:solidFill>
                <a:srgbClr val="C00000"/>
              </a:solidFill>
              <a:latin typeface="楷体" pitchFamily="49" charset="-122"/>
              <a:ea typeface="楷体" pitchFamily="49" charset="-122"/>
            </a:endParaRPr>
          </a:p>
          <a:p>
            <a:r>
              <a:rPr lang="en-US" sz="1200" dirty="0"/>
              <a:t>public </a:t>
            </a:r>
            <a:r>
              <a:rPr lang="en-US" sz="1200" dirty="0" err="1"/>
              <a:t>TestAdvice</a:t>
            </a:r>
            <a:r>
              <a:rPr lang="en-US" sz="1200" dirty="0"/>
              <a:t> implements </a:t>
            </a:r>
            <a:r>
              <a:rPr lang="en-US" sz="1200" dirty="0" err="1"/>
              <a:t>MethodInterceptor</a:t>
            </a:r>
            <a:r>
              <a:rPr lang="en-US" sz="1200" dirty="0"/>
              <a:t> {</a:t>
            </a:r>
            <a:endParaRPr lang="zh-CN" altLang="en-US" sz="1200" dirty="0"/>
          </a:p>
          <a:p>
            <a:r>
              <a:rPr lang="en-US" sz="1200" dirty="0"/>
              <a:t>public Object invoke(</a:t>
            </a:r>
            <a:r>
              <a:rPr lang="en-US" sz="1200" dirty="0" err="1"/>
              <a:t>MethodInvocation</a:t>
            </a:r>
            <a:r>
              <a:rPr lang="en-US" sz="1200" dirty="0"/>
              <a:t> mi) throws </a:t>
            </a:r>
            <a:r>
              <a:rPr lang="en-US" sz="1200" dirty="0" err="1"/>
              <a:t>Throwable</a:t>
            </a:r>
            <a:r>
              <a:rPr lang="en-US" sz="1200" dirty="0"/>
              <a:t> {</a:t>
            </a:r>
            <a:endParaRPr lang="zh-CN" altLang="en-US" sz="1200" dirty="0"/>
          </a:p>
          <a:p>
            <a:r>
              <a:rPr lang="en-US" sz="1200" dirty="0"/>
              <a:t>      Object Val=</a:t>
            </a:r>
            <a:r>
              <a:rPr lang="en-US" sz="1200" dirty="0" err="1"/>
              <a:t>mi.proceed</a:t>
            </a:r>
            <a:r>
              <a:rPr lang="en-US" sz="1200" dirty="0"/>
              <a:t>();</a:t>
            </a:r>
            <a:endParaRPr lang="zh-CN" altLang="en-US" sz="1200" dirty="0"/>
          </a:p>
          <a:p>
            <a:r>
              <a:rPr lang="en-US" sz="1200" dirty="0"/>
              <a:t>      return Val;</a:t>
            </a:r>
            <a:endParaRPr lang="zh-CN" altLang="en-US" sz="1200" dirty="0"/>
          </a:p>
          <a:p>
            <a:r>
              <a:rPr lang="en-US" sz="1200" dirty="0"/>
              <a:t>     }</a:t>
            </a:r>
            <a:endParaRPr lang="zh-CN" altLang="en-US" sz="1200" dirty="0"/>
          </a:p>
          <a:p>
            <a:r>
              <a:rPr lang="en-US" sz="1200" dirty="0"/>
              <a:t>}</a:t>
            </a:r>
            <a:endParaRPr lang="zh-CN" altLang="en-US" sz="1200" dirty="0"/>
          </a:p>
        </p:txBody>
      </p:sp>
      <p:sp>
        <p:nvSpPr>
          <p:cNvPr id="8" name="矩形 7"/>
          <p:cNvSpPr/>
          <p:nvPr/>
        </p:nvSpPr>
        <p:spPr>
          <a:xfrm>
            <a:off x="4429124" y="2357436"/>
            <a:ext cx="4500562" cy="2708434"/>
          </a:xfrm>
          <a:prstGeom prst="rect">
            <a:avLst/>
          </a:prstGeom>
        </p:spPr>
        <p:txBody>
          <a:bodyPr wrap="square">
            <a:spAutoFit/>
          </a:bodyPr>
          <a:lstStyle/>
          <a:p>
            <a:r>
              <a:rPr lang="zh-CN" altLang="en-US" sz="1400" i="1" dirty="0">
                <a:solidFill>
                  <a:srgbClr val="C00000"/>
                </a:solidFill>
                <a:latin typeface="楷体" pitchFamily="49" charset="-122"/>
                <a:ea typeface="楷体" pitchFamily="49" charset="-122"/>
              </a:rPr>
              <a:t>创建切入点</a:t>
            </a:r>
            <a:endParaRPr lang="en-US" altLang="en-US" sz="1400" i="1" dirty="0">
              <a:solidFill>
                <a:srgbClr val="C00000"/>
              </a:solidFill>
              <a:latin typeface="楷体" pitchFamily="49" charset="-122"/>
              <a:ea typeface="楷体" pitchFamily="49" charset="-122"/>
            </a:endParaRPr>
          </a:p>
          <a:p>
            <a:r>
              <a:rPr lang="en-US" sz="1200" dirty="0"/>
              <a:t>public class </a:t>
            </a:r>
            <a:r>
              <a:rPr lang="en-US" sz="1200" dirty="0" err="1"/>
              <a:t>TestStaticPointcut</a:t>
            </a:r>
            <a:r>
              <a:rPr lang="en-US" sz="1200" dirty="0"/>
              <a:t> extends </a:t>
            </a:r>
            <a:r>
              <a:rPr lang="en-US" sz="1200" dirty="0" err="1"/>
              <a:t>StaticMethodMatcherPointcut</a:t>
            </a:r>
            <a:r>
              <a:rPr lang="en-US" sz="1200" dirty="0"/>
              <a:t> {</a:t>
            </a:r>
            <a:endParaRPr lang="zh-CN" altLang="en-US" sz="1200" dirty="0"/>
          </a:p>
          <a:p>
            <a:r>
              <a:rPr lang="en-US" sz="1200" dirty="0"/>
              <a:t>  public </a:t>
            </a:r>
            <a:r>
              <a:rPr lang="en-US" sz="1200" dirty="0" err="1"/>
              <a:t>boolean</a:t>
            </a:r>
            <a:r>
              <a:rPr lang="en-US" sz="1200" dirty="0"/>
              <a:t> matches (Method </a:t>
            </a:r>
            <a:r>
              <a:rPr lang="en-US" sz="1200" dirty="0" err="1"/>
              <a:t>method</a:t>
            </a:r>
            <a:r>
              <a:rPr lang="en-US" sz="1200" dirty="0"/>
              <a:t> Class </a:t>
            </a:r>
            <a:r>
              <a:rPr lang="en-US" sz="1200" dirty="0" err="1"/>
              <a:t>targetClass</a:t>
            </a:r>
            <a:r>
              <a:rPr lang="en-US" sz="1200" dirty="0"/>
              <a:t>){</a:t>
            </a:r>
            <a:endParaRPr lang="zh-CN" altLang="en-US" sz="1200" dirty="0"/>
          </a:p>
          <a:p>
            <a:r>
              <a:rPr lang="en-US" sz="1200" dirty="0"/>
              <a:t>    return (“</a:t>
            </a:r>
            <a:r>
              <a:rPr lang="en-US" sz="1200" dirty="0" err="1"/>
              <a:t>targetMethod”.equals</a:t>
            </a:r>
            <a:r>
              <a:rPr lang="en-US" sz="1200" dirty="0"/>
              <a:t>(</a:t>
            </a:r>
            <a:r>
              <a:rPr lang="en-US" sz="1200" dirty="0" err="1"/>
              <a:t>method.getName</a:t>
            </a:r>
            <a:r>
              <a:rPr lang="en-US" sz="1200" dirty="0"/>
              <a:t>()));</a:t>
            </a:r>
            <a:endParaRPr lang="zh-CN" altLang="en-US" sz="1200" dirty="0"/>
          </a:p>
          <a:p>
            <a:r>
              <a:rPr lang="en-US" sz="1200" dirty="0"/>
              <a:t>  }</a:t>
            </a:r>
            <a:endParaRPr lang="zh-CN" altLang="en-US" sz="1200" dirty="0"/>
          </a:p>
          <a:p>
            <a:r>
              <a:rPr lang="en-US" sz="1200" dirty="0"/>
              <a:t>  public </a:t>
            </a:r>
            <a:r>
              <a:rPr lang="en-US" sz="1200" dirty="0" err="1"/>
              <a:t>ClassFilter</a:t>
            </a:r>
            <a:r>
              <a:rPr lang="en-US" sz="1200" dirty="0"/>
              <a:t> </a:t>
            </a:r>
            <a:r>
              <a:rPr lang="en-US" sz="1200" dirty="0" err="1"/>
              <a:t>getClassFilter</a:t>
            </a:r>
            <a:r>
              <a:rPr lang="en-US" sz="1200" dirty="0"/>
              <a:t>() {</a:t>
            </a:r>
            <a:endParaRPr lang="zh-CN" altLang="en-US" sz="1200" dirty="0"/>
          </a:p>
          <a:p>
            <a:r>
              <a:rPr lang="en-US" sz="1200" dirty="0"/>
              <a:t>    return new </a:t>
            </a:r>
            <a:r>
              <a:rPr lang="en-US" sz="1200" dirty="0" err="1"/>
              <a:t>ClassFilter</a:t>
            </a:r>
            <a:r>
              <a:rPr lang="en-US" sz="1200" dirty="0"/>
              <a:t>() {</a:t>
            </a:r>
            <a:endParaRPr lang="zh-CN" altLang="en-US" sz="1200" dirty="0"/>
          </a:p>
          <a:p>
            <a:r>
              <a:rPr lang="en-US" sz="1200" dirty="0"/>
              <a:t>      public </a:t>
            </a:r>
            <a:r>
              <a:rPr lang="en-US" sz="1200" dirty="0" err="1"/>
              <a:t>boolean</a:t>
            </a:r>
            <a:r>
              <a:rPr lang="en-US" sz="1200" dirty="0"/>
              <a:t> matches(Class </a:t>
            </a:r>
            <a:r>
              <a:rPr lang="en-US" sz="1200" dirty="0" err="1"/>
              <a:t>clazz</a:t>
            </a:r>
            <a:r>
              <a:rPr lang="en-US" sz="1200" dirty="0"/>
              <a:t>) {</a:t>
            </a:r>
            <a:endParaRPr lang="zh-CN" altLang="en-US" sz="1200" dirty="0"/>
          </a:p>
          <a:p>
            <a:r>
              <a:rPr lang="en-US" sz="1200" dirty="0"/>
              <a:t>        return (</a:t>
            </a:r>
            <a:r>
              <a:rPr lang="en-US" sz="1200" dirty="0" err="1"/>
              <a:t>clazz</a:t>
            </a:r>
            <a:r>
              <a:rPr lang="en-US" sz="1200" dirty="0"/>
              <a:t>==</a:t>
            </a:r>
            <a:r>
              <a:rPr lang="en-US" sz="1200" dirty="0" err="1"/>
              <a:t>targetClass.class</a:t>
            </a:r>
            <a:r>
              <a:rPr lang="en-US" sz="1200" dirty="0"/>
              <a:t>);</a:t>
            </a:r>
            <a:endParaRPr lang="zh-CN" altLang="en-US" sz="1200" dirty="0"/>
          </a:p>
          <a:p>
            <a:r>
              <a:rPr lang="en-US" sz="1200" dirty="0"/>
              <a:t>}</a:t>
            </a:r>
            <a:endParaRPr lang="zh-CN" altLang="en-US" sz="1200" dirty="0"/>
          </a:p>
          <a:p>
            <a:r>
              <a:rPr lang="en-US" sz="1200" dirty="0"/>
              <a:t>    };</a:t>
            </a:r>
            <a:endParaRPr lang="zh-CN" altLang="en-US" sz="1200" dirty="0"/>
          </a:p>
          <a:p>
            <a:r>
              <a:rPr lang="en-US" sz="1200" dirty="0"/>
              <a:t>}</a:t>
            </a:r>
            <a:endParaRPr lang="zh-CN" altLang="en-US" sz="1200" dirty="0"/>
          </a:p>
          <a:p>
            <a:r>
              <a:rPr lang="en-US" sz="1200" dirty="0"/>
              <a:t>}</a:t>
            </a:r>
            <a:endParaRPr lang="zh-CN" altLang="en-US" sz="1200" dirty="0"/>
          </a:p>
        </p:txBody>
      </p:sp>
    </p:spTree>
  </p:cSld>
  <p:clrMapOvr>
    <a:masterClrMapping/>
  </p:clrMapOvr>
  <p:transition spd="med">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
          <p:cNvPicPr>
            <a:picLocks noChangeAspect="1"/>
          </p:cNvPicPr>
          <p:nvPr/>
        </p:nvPicPr>
        <p:blipFill>
          <a:blip r:embed="rId2" cstate="print"/>
          <a:srcRect/>
          <a:stretch>
            <a:fillRect/>
          </a:stretch>
        </p:blipFill>
        <p:spPr bwMode="auto">
          <a:xfrm>
            <a:off x="2228850" y="1943100"/>
            <a:ext cx="4457700" cy="1085850"/>
          </a:xfrm>
          <a:prstGeom prst="rect">
            <a:avLst/>
          </a:prstGeom>
          <a:noFill/>
          <a:ln w="9525">
            <a:noFill/>
            <a:miter lim="800000"/>
            <a:headEnd/>
            <a:tailEnd/>
          </a:ln>
        </p:spPr>
      </p:pic>
      <p:sp>
        <p:nvSpPr>
          <p:cNvPr id="11267" name="Text Box 18"/>
          <p:cNvSpPr txBox="1">
            <a:spLocks noChangeArrowheads="1"/>
          </p:cNvSpPr>
          <p:nvPr/>
        </p:nvSpPr>
        <p:spPr bwMode="auto">
          <a:xfrm>
            <a:off x="2884885" y="2301499"/>
            <a:ext cx="3230165" cy="346249"/>
          </a:xfrm>
          <a:prstGeom prst="rect">
            <a:avLst/>
          </a:prstGeom>
          <a:noFill/>
          <a:ln w="9525">
            <a:noFill/>
            <a:miter lim="800000"/>
            <a:headEnd/>
            <a:tailEnd/>
          </a:ln>
          <a:effectLst/>
        </p:spPr>
        <p:txBody>
          <a:bodyPr lIns="68580" tIns="34290" rIns="68580" bIns="34290">
            <a:spAutoFit/>
          </a:bodyPr>
          <a:lstStyle/>
          <a:p>
            <a:pPr>
              <a:spcBef>
                <a:spcPct val="0"/>
              </a:spcBef>
            </a:pPr>
            <a:r>
              <a:rPr lang="en-US" altLang="zh-CN" b="1" dirty="0">
                <a:solidFill>
                  <a:srgbClr val="FF6600"/>
                </a:solidFill>
                <a:latin typeface="Arial" charset="0"/>
                <a:ea typeface="黑体" pitchFamily="49" charset="-122"/>
              </a:rPr>
              <a:t>6	</a:t>
            </a:r>
            <a:r>
              <a:rPr lang="en-US" altLang="zh-CN" sz="1500" b="1" dirty="0">
                <a:solidFill>
                  <a:schemeClr val="bg1"/>
                </a:solidFill>
                <a:latin typeface="Arial" charset="0"/>
                <a:ea typeface="黑体" pitchFamily="49" charset="-122"/>
              </a:rPr>
              <a:t> </a:t>
            </a:r>
            <a:r>
              <a:rPr lang="en-US" altLang="zh-CN" sz="1600" b="1" dirty="0">
                <a:solidFill>
                  <a:schemeClr val="bg1"/>
                </a:solidFill>
                <a:latin typeface="Arial" charset="0"/>
                <a:ea typeface="黑体" pitchFamily="49" charset="-122"/>
              </a:rPr>
              <a:t>Spring</a:t>
            </a:r>
            <a:r>
              <a:rPr lang="zh-CN" altLang="en-US" sz="1600" b="1" dirty="0">
                <a:solidFill>
                  <a:schemeClr val="bg1"/>
                </a:solidFill>
                <a:latin typeface="Arial" charset="0"/>
                <a:ea typeface="黑体" pitchFamily="49" charset="-122"/>
              </a:rPr>
              <a:t>持久化</a:t>
            </a:r>
          </a:p>
        </p:txBody>
      </p:sp>
    </p:spTree>
    <p:extLst>
      <p:ext uri="{BB962C8B-B14F-4D97-AF65-F5344CB8AC3E}">
        <p14:creationId xmlns:p14="http://schemas.microsoft.com/office/powerpoint/2010/main" val="1590798195"/>
      </p:ext>
    </p:extLst>
  </p:cSld>
  <p:clrMapOvr>
    <a:masterClrMapping/>
  </p:clrMapOvr>
  <p:transition spd="med">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E61453-26DA-12BF-2B63-4428071952AF}"/>
              </a:ext>
            </a:extLst>
          </p:cNvPr>
          <p:cNvSpPr>
            <a:spLocks noGrp="1"/>
          </p:cNvSpPr>
          <p:nvPr>
            <p:ph type="title"/>
          </p:nvPr>
        </p:nvSpPr>
        <p:spPr/>
        <p:txBody>
          <a:bodyPr>
            <a:normAutofit/>
          </a:bodyPr>
          <a:lstStyle/>
          <a:p>
            <a:r>
              <a:rPr kumimoji="1" lang="zh-CN" altLang="en-US" dirty="0"/>
              <a:t>引入</a:t>
            </a:r>
          </a:p>
        </p:txBody>
      </p:sp>
      <p:sp>
        <p:nvSpPr>
          <p:cNvPr id="3" name="内容占位符 2">
            <a:extLst>
              <a:ext uri="{FF2B5EF4-FFF2-40B4-BE49-F238E27FC236}">
                <a16:creationId xmlns:a16="http://schemas.microsoft.com/office/drawing/2014/main" id="{32D2F5D0-EDFF-F0E9-BE1B-E704316D7D5B}"/>
              </a:ext>
            </a:extLst>
          </p:cNvPr>
          <p:cNvSpPr>
            <a:spLocks noGrp="1"/>
          </p:cNvSpPr>
          <p:nvPr>
            <p:ph idx="1"/>
          </p:nvPr>
        </p:nvSpPr>
        <p:spPr/>
        <p:txBody>
          <a:bodyPr/>
          <a:lstStyle/>
          <a:p>
            <a:r>
              <a:rPr kumimoji="1" lang="zh-CN" altLang="en-US" dirty="0"/>
              <a:t>利用</a:t>
            </a:r>
            <a:r>
              <a:rPr kumimoji="1" lang="en-US" altLang="zh-CN" dirty="0"/>
              <a:t>JSP/Servlet</a:t>
            </a:r>
            <a:r>
              <a:rPr kumimoji="1" lang="zh-CN" altLang="en-US" dirty="0"/>
              <a:t> </a:t>
            </a:r>
            <a:r>
              <a:rPr kumimoji="1" lang="en-US" altLang="zh-CN" dirty="0"/>
              <a:t>+</a:t>
            </a:r>
            <a:r>
              <a:rPr kumimoji="1" lang="zh-CN" altLang="en-US" dirty="0"/>
              <a:t> </a:t>
            </a:r>
            <a:r>
              <a:rPr kumimoji="1" lang="en-US" altLang="zh-CN" dirty="0"/>
              <a:t>JDBC</a:t>
            </a:r>
            <a:r>
              <a:rPr kumimoji="1" lang="zh-CN" altLang="en-US" dirty="0"/>
              <a:t> 实现学生信息的增删改查，采用</a:t>
            </a:r>
            <a:r>
              <a:rPr kumimoji="1" lang="en-US" altLang="zh-CN" dirty="0"/>
              <a:t>MySQL</a:t>
            </a:r>
            <a:r>
              <a:rPr kumimoji="1" lang="zh-CN" altLang="en-US" dirty="0"/>
              <a:t>数据库存储数据。</a:t>
            </a:r>
            <a:endParaRPr kumimoji="1" lang="en-US" altLang="zh-CN" dirty="0"/>
          </a:p>
          <a:p>
            <a:pPr marL="0" indent="0">
              <a:buNone/>
            </a:pPr>
            <a:endParaRPr kumimoji="1" lang="zh-CN" altLang="en-US" dirty="0"/>
          </a:p>
        </p:txBody>
      </p:sp>
    </p:spTree>
    <p:extLst>
      <p:ext uri="{BB962C8B-B14F-4D97-AF65-F5344CB8AC3E}">
        <p14:creationId xmlns:p14="http://schemas.microsoft.com/office/powerpoint/2010/main" val="130365355"/>
      </p:ext>
    </p:extLst>
  </p:cSld>
  <p:clrMapOvr>
    <a:masterClrMapping/>
  </p:clrMapOvr>
  <p:transition spd="med">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F:\工作\功夫系列课程\PPT模版\按扭\橙色\按扭-44.png"/>
          <p:cNvPicPr>
            <a:picLocks noChangeAspect="1" noChangeArrowheads="1"/>
          </p:cNvPicPr>
          <p:nvPr/>
        </p:nvPicPr>
        <p:blipFill>
          <a:blip r:embed="rId2" cstate="print"/>
          <a:srcRect/>
          <a:stretch>
            <a:fillRect/>
          </a:stretch>
        </p:blipFill>
        <p:spPr bwMode="auto">
          <a:xfrm>
            <a:off x="1" y="800100"/>
            <a:ext cx="850106" cy="400050"/>
          </a:xfrm>
          <a:prstGeom prst="rect">
            <a:avLst/>
          </a:prstGeom>
          <a:noFill/>
          <a:ln w="9525">
            <a:noFill/>
            <a:miter lim="800000"/>
            <a:headEnd/>
            <a:tailEnd/>
          </a:ln>
        </p:spPr>
      </p:pic>
      <p:sp>
        <p:nvSpPr>
          <p:cNvPr id="5" name="Rectangle 9"/>
          <p:cNvSpPr txBox="1">
            <a:spLocks noChangeArrowheads="1"/>
          </p:cNvSpPr>
          <p:nvPr/>
        </p:nvSpPr>
        <p:spPr bwMode="auto">
          <a:xfrm>
            <a:off x="821279" y="611982"/>
            <a:ext cx="6536803" cy="708422"/>
          </a:xfrm>
          <a:prstGeom prst="rect">
            <a:avLst/>
          </a:prstGeom>
          <a:noFill/>
          <a:ln w="9525">
            <a:noFill/>
            <a:miter lim="800000"/>
            <a:headEnd/>
            <a:tailEnd/>
          </a:ln>
          <a:effectLst/>
        </p:spPr>
        <p:txBody>
          <a:bodyPr lIns="68580" tIns="34290" rIns="68580" bIns="34290" anchor="ctr"/>
          <a:lstStyle/>
          <a:p>
            <a:pPr>
              <a:spcBef>
                <a:spcPct val="0"/>
              </a:spcBef>
              <a:buFontTx/>
              <a:buNone/>
            </a:pPr>
            <a:r>
              <a:rPr lang="en-US" altLang="zh-CN" sz="2700" dirty="0">
                <a:solidFill>
                  <a:srgbClr val="FF6600"/>
                </a:solidFill>
                <a:latin typeface="Arial" charset="0"/>
                <a:ea typeface="隶书" pitchFamily="49" charset="-122"/>
              </a:rPr>
              <a:t>DAO</a:t>
            </a:r>
            <a:r>
              <a:rPr lang="zh-CN" altLang="en-US" sz="2700" dirty="0">
                <a:solidFill>
                  <a:srgbClr val="FF6600"/>
                </a:solidFill>
                <a:latin typeface="Arial" charset="0"/>
                <a:ea typeface="隶书" pitchFamily="49" charset="-122"/>
              </a:rPr>
              <a:t>模式</a:t>
            </a:r>
          </a:p>
        </p:txBody>
      </p:sp>
      <p:pic>
        <p:nvPicPr>
          <p:cNvPr id="41986" name="Picture 2"/>
          <p:cNvPicPr>
            <a:picLocks noChangeAspect="1" noChangeArrowheads="1"/>
          </p:cNvPicPr>
          <p:nvPr/>
        </p:nvPicPr>
        <p:blipFill>
          <a:blip r:embed="rId3"/>
          <a:srcRect/>
          <a:stretch>
            <a:fillRect/>
          </a:stretch>
        </p:blipFill>
        <p:spPr bwMode="auto">
          <a:xfrm>
            <a:off x="4572000" y="1714494"/>
            <a:ext cx="4191451" cy="2143140"/>
          </a:xfrm>
          <a:prstGeom prst="rect">
            <a:avLst/>
          </a:prstGeom>
          <a:noFill/>
          <a:ln w="9525">
            <a:noFill/>
            <a:miter lim="800000"/>
            <a:headEnd/>
            <a:tailEnd/>
          </a:ln>
        </p:spPr>
      </p:pic>
      <p:sp>
        <p:nvSpPr>
          <p:cNvPr id="9" name="矩形 8"/>
          <p:cNvSpPr/>
          <p:nvPr/>
        </p:nvSpPr>
        <p:spPr>
          <a:xfrm>
            <a:off x="571472" y="1785932"/>
            <a:ext cx="3143272" cy="1200329"/>
          </a:xfrm>
          <a:prstGeom prst="rect">
            <a:avLst/>
          </a:prstGeom>
        </p:spPr>
        <p:txBody>
          <a:bodyPr wrap="square">
            <a:spAutoFit/>
          </a:bodyPr>
          <a:lstStyle/>
          <a:p>
            <a:r>
              <a:rPr lang="en-US" dirty="0"/>
              <a:t>Spring</a:t>
            </a:r>
            <a:r>
              <a:rPr lang="zh-CN" altLang="en-US" dirty="0"/>
              <a:t>提供了一套抽象的</a:t>
            </a:r>
            <a:r>
              <a:rPr lang="en-US" dirty="0"/>
              <a:t>DAO</a:t>
            </a:r>
            <a:r>
              <a:rPr lang="zh-CN" altLang="en-US" dirty="0"/>
              <a:t>类供开发人员扩展，这有利于以统一的方式操作各种</a:t>
            </a:r>
            <a:r>
              <a:rPr lang="en-US" dirty="0"/>
              <a:t>DAO</a:t>
            </a:r>
            <a:r>
              <a:rPr lang="zh-CN" altLang="en-US" dirty="0"/>
              <a:t>技术，</a:t>
            </a:r>
          </a:p>
        </p:txBody>
      </p:sp>
    </p:spTree>
  </p:cSld>
  <p:clrMapOvr>
    <a:masterClrMapping/>
  </p:clrMapOvr>
  <p:transition spd="med">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F:\工作\功夫系列课程\PPT模版\按扭\橙色\按扭-44.png"/>
          <p:cNvPicPr>
            <a:picLocks noChangeAspect="1" noChangeArrowheads="1"/>
          </p:cNvPicPr>
          <p:nvPr/>
        </p:nvPicPr>
        <p:blipFill>
          <a:blip r:embed="rId2" cstate="print"/>
          <a:srcRect/>
          <a:stretch>
            <a:fillRect/>
          </a:stretch>
        </p:blipFill>
        <p:spPr bwMode="auto">
          <a:xfrm>
            <a:off x="1" y="800100"/>
            <a:ext cx="850106" cy="400050"/>
          </a:xfrm>
          <a:prstGeom prst="rect">
            <a:avLst/>
          </a:prstGeom>
          <a:noFill/>
          <a:ln w="9525">
            <a:noFill/>
            <a:miter lim="800000"/>
            <a:headEnd/>
            <a:tailEnd/>
          </a:ln>
        </p:spPr>
      </p:pic>
      <p:sp>
        <p:nvSpPr>
          <p:cNvPr id="5" name="Rectangle 9"/>
          <p:cNvSpPr txBox="1">
            <a:spLocks noChangeArrowheads="1"/>
          </p:cNvSpPr>
          <p:nvPr/>
        </p:nvSpPr>
        <p:spPr bwMode="auto">
          <a:xfrm>
            <a:off x="821279" y="611982"/>
            <a:ext cx="6536803" cy="708422"/>
          </a:xfrm>
          <a:prstGeom prst="rect">
            <a:avLst/>
          </a:prstGeom>
          <a:noFill/>
          <a:ln w="9525">
            <a:noFill/>
            <a:miter lim="800000"/>
            <a:headEnd/>
            <a:tailEnd/>
          </a:ln>
          <a:effectLst/>
        </p:spPr>
        <p:txBody>
          <a:bodyPr lIns="68580" tIns="34290" rIns="68580" bIns="34290" anchor="ctr"/>
          <a:lstStyle/>
          <a:p>
            <a:pPr>
              <a:spcBef>
                <a:spcPct val="0"/>
              </a:spcBef>
              <a:buFontTx/>
              <a:buNone/>
            </a:pPr>
            <a:r>
              <a:rPr lang="en-US" altLang="zh-CN" sz="2700" dirty="0">
                <a:solidFill>
                  <a:srgbClr val="FF6600"/>
                </a:solidFill>
                <a:latin typeface="Arial" charset="0"/>
                <a:ea typeface="隶书" pitchFamily="49" charset="-122"/>
              </a:rPr>
              <a:t>DAO</a:t>
            </a:r>
            <a:r>
              <a:rPr lang="zh-CN" altLang="en-US" sz="2700" dirty="0">
                <a:solidFill>
                  <a:srgbClr val="FF6600"/>
                </a:solidFill>
                <a:latin typeface="Arial" charset="0"/>
                <a:ea typeface="隶书" pitchFamily="49" charset="-122"/>
              </a:rPr>
              <a:t>模式</a:t>
            </a:r>
          </a:p>
        </p:txBody>
      </p:sp>
      <p:graphicFrame>
        <p:nvGraphicFramePr>
          <p:cNvPr id="6" name="图示 5"/>
          <p:cNvGraphicFramePr/>
          <p:nvPr/>
        </p:nvGraphicFramePr>
        <p:xfrm>
          <a:off x="357158" y="1357304"/>
          <a:ext cx="8358246" cy="3429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F:\工作\功夫系列课程\PPT模版\按扭\橙色\按扭-44.png"/>
          <p:cNvPicPr>
            <a:picLocks noChangeAspect="1" noChangeArrowheads="1"/>
          </p:cNvPicPr>
          <p:nvPr/>
        </p:nvPicPr>
        <p:blipFill>
          <a:blip r:embed="rId2" cstate="print"/>
          <a:srcRect/>
          <a:stretch>
            <a:fillRect/>
          </a:stretch>
        </p:blipFill>
        <p:spPr bwMode="auto">
          <a:xfrm>
            <a:off x="1" y="800100"/>
            <a:ext cx="850106" cy="400050"/>
          </a:xfrm>
          <a:prstGeom prst="rect">
            <a:avLst/>
          </a:prstGeom>
          <a:noFill/>
          <a:ln w="9525">
            <a:noFill/>
            <a:miter lim="800000"/>
            <a:headEnd/>
            <a:tailEnd/>
          </a:ln>
        </p:spPr>
      </p:pic>
      <p:sp>
        <p:nvSpPr>
          <p:cNvPr id="5" name="Rectangle 9"/>
          <p:cNvSpPr txBox="1">
            <a:spLocks noChangeArrowheads="1"/>
          </p:cNvSpPr>
          <p:nvPr/>
        </p:nvSpPr>
        <p:spPr bwMode="auto">
          <a:xfrm>
            <a:off x="821279" y="611982"/>
            <a:ext cx="6536803" cy="708422"/>
          </a:xfrm>
          <a:prstGeom prst="rect">
            <a:avLst/>
          </a:prstGeom>
          <a:noFill/>
          <a:ln w="9525">
            <a:noFill/>
            <a:miter lim="800000"/>
            <a:headEnd/>
            <a:tailEnd/>
          </a:ln>
          <a:effectLst/>
        </p:spPr>
        <p:txBody>
          <a:bodyPr lIns="68580" tIns="34290" rIns="68580" bIns="34290" anchor="ctr"/>
          <a:lstStyle/>
          <a:p>
            <a:pPr>
              <a:spcBef>
                <a:spcPct val="0"/>
              </a:spcBef>
              <a:buFontTx/>
              <a:buNone/>
            </a:pPr>
            <a:r>
              <a:rPr lang="zh-CN" altLang="en-US" sz="2700" dirty="0">
                <a:solidFill>
                  <a:srgbClr val="FF6600"/>
                </a:solidFill>
                <a:latin typeface="Arial" charset="0"/>
                <a:ea typeface="隶书" pitchFamily="49" charset="-122"/>
              </a:rPr>
              <a:t>事务管理</a:t>
            </a:r>
          </a:p>
        </p:txBody>
      </p:sp>
      <p:sp>
        <p:nvSpPr>
          <p:cNvPr id="7" name="矩形 6"/>
          <p:cNvSpPr/>
          <p:nvPr/>
        </p:nvSpPr>
        <p:spPr>
          <a:xfrm>
            <a:off x="428596" y="1285866"/>
            <a:ext cx="8215370" cy="584775"/>
          </a:xfrm>
          <a:prstGeom prst="rect">
            <a:avLst/>
          </a:prstGeom>
        </p:spPr>
        <p:txBody>
          <a:bodyPr wrap="square">
            <a:spAutoFit/>
          </a:bodyPr>
          <a:lstStyle/>
          <a:p>
            <a:r>
              <a:rPr lang="en-US" sz="1600" dirty="0"/>
              <a:t>Spring</a:t>
            </a:r>
            <a:r>
              <a:rPr lang="zh-CN" altLang="en-US" sz="1600" dirty="0"/>
              <a:t>中的事务基于</a:t>
            </a:r>
            <a:r>
              <a:rPr lang="en-US" sz="1600" dirty="0"/>
              <a:t>AOP</a:t>
            </a:r>
            <a:r>
              <a:rPr lang="zh-CN" altLang="en-US" sz="1600" dirty="0"/>
              <a:t>实现，而</a:t>
            </a:r>
            <a:r>
              <a:rPr lang="en-US" sz="1600" dirty="0"/>
              <a:t>Spring</a:t>
            </a:r>
            <a:r>
              <a:rPr lang="zh-CN" altLang="en-US" sz="1600" dirty="0"/>
              <a:t>的</a:t>
            </a:r>
            <a:r>
              <a:rPr lang="en-US" sz="1600" dirty="0"/>
              <a:t>AOP</a:t>
            </a:r>
            <a:r>
              <a:rPr lang="zh-CN" altLang="en-US" sz="1600" dirty="0"/>
              <a:t>以方法为单位，所以</a:t>
            </a:r>
            <a:r>
              <a:rPr lang="en-US" sz="1600" dirty="0"/>
              <a:t>Spring</a:t>
            </a:r>
            <a:r>
              <a:rPr lang="zh-CN" altLang="en-US" sz="1600" dirty="0"/>
              <a:t>的事务属性是对事务应用的方法的策略描述。这些属性为传播行为、隔离级别、只读和超时属性。</a:t>
            </a:r>
          </a:p>
        </p:txBody>
      </p:sp>
      <p:sp>
        <p:nvSpPr>
          <p:cNvPr id="43010" name="Rectangle 2"/>
          <p:cNvSpPr>
            <a:spLocks noChangeArrowheads="1"/>
          </p:cNvSpPr>
          <p:nvPr/>
        </p:nvSpPr>
        <p:spPr bwMode="auto">
          <a:xfrm>
            <a:off x="500034" y="1928808"/>
            <a:ext cx="1518364"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254000" algn="l" defTabSz="914400" rtl="0" eaLnBrk="1" fontAlgn="base" latinLnBrk="0" hangingPunct="1">
              <a:lnSpc>
                <a:spcPct val="100000"/>
              </a:lnSpc>
              <a:spcBef>
                <a:spcPct val="0"/>
              </a:spcBef>
              <a:spcAft>
                <a:spcPct val="0"/>
              </a:spcAft>
              <a:buClrTx/>
              <a:buSzTx/>
              <a:buFontTx/>
              <a:buChar char="•"/>
              <a:tabLst/>
            </a:pPr>
            <a:r>
              <a:rPr kumimoji="0" lang="zh-CN" sz="1200" b="0" i="0" u="none" strike="noStrike" cap="none" normalizeH="0" baseline="0" dirty="0">
                <a:ln>
                  <a:noFill/>
                </a:ln>
                <a:solidFill>
                  <a:schemeClr val="tx1"/>
                </a:solidFill>
                <a:effectLst/>
                <a:latin typeface="Times New Roman" pitchFamily="18" charset="0"/>
                <a:ea typeface="方正书宋简体" pitchFamily="65" charset="-122"/>
                <a:cs typeface="Times New Roman" pitchFamily="18" charset="0"/>
              </a:rPr>
              <a:t>编程式事务管理</a:t>
            </a:r>
            <a:endParaRPr kumimoji="0" lang="zh-CN" sz="12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43011" name="Rectangle 3"/>
          <p:cNvSpPr>
            <a:spLocks noChangeArrowheads="1"/>
          </p:cNvSpPr>
          <p:nvPr/>
        </p:nvSpPr>
        <p:spPr bwMode="auto">
          <a:xfrm>
            <a:off x="428596" y="2285998"/>
            <a:ext cx="8215338" cy="461665"/>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254000" algn="l" defTabSz="914400" rtl="0" eaLnBrk="1" fontAlgn="base" latinLnBrk="0" hangingPunct="1">
              <a:lnSpc>
                <a:spcPct val="100000"/>
              </a:lnSpc>
              <a:spcBef>
                <a:spcPct val="0"/>
              </a:spcBef>
              <a:spcAft>
                <a:spcPct val="0"/>
              </a:spcAft>
              <a:buClrTx/>
              <a:buSzTx/>
              <a:buFontTx/>
              <a:buNone/>
              <a:tabLst/>
            </a:pPr>
            <a:r>
              <a:rPr kumimoji="0" lang="zh-CN" sz="1200" b="0" i="0" u="none" strike="noStrike" cap="none" normalizeH="0" baseline="0" dirty="0">
                <a:ln>
                  <a:noFill/>
                </a:ln>
                <a:solidFill>
                  <a:schemeClr val="tx1"/>
                </a:solidFill>
                <a:effectLst/>
                <a:latin typeface="Times New Roman" pitchFamily="18" charset="0"/>
                <a:ea typeface="方正书宋简体" pitchFamily="65" charset="-122"/>
                <a:cs typeface="Times New Roman" pitchFamily="18" charset="0"/>
              </a:rPr>
              <a:t>在</a:t>
            </a:r>
            <a:r>
              <a:rPr kumimoji="0" lang="zh-CN" altLang="zh-CN" sz="1200" b="0" i="0" u="none" strike="noStrike" cap="none" normalizeH="0" baseline="0" dirty="0">
                <a:ln>
                  <a:noFill/>
                </a:ln>
                <a:solidFill>
                  <a:schemeClr val="tx1"/>
                </a:solidFill>
                <a:effectLst/>
                <a:latin typeface="Times New Roman" pitchFamily="18" charset="0"/>
                <a:ea typeface="方正书宋简体" pitchFamily="65" charset="-122"/>
                <a:cs typeface="Times New Roman" pitchFamily="18" charset="0"/>
              </a:rPr>
              <a:t>Spring</a:t>
            </a:r>
            <a:r>
              <a:rPr kumimoji="0" lang="zh-CN" sz="1200" b="0" i="0" u="none" strike="noStrike" cap="none" normalizeH="0" baseline="0" dirty="0">
                <a:ln>
                  <a:noFill/>
                </a:ln>
                <a:solidFill>
                  <a:schemeClr val="tx1"/>
                </a:solidFill>
                <a:effectLst/>
                <a:latin typeface="Times New Roman" pitchFamily="18" charset="0"/>
                <a:ea typeface="方正书宋简体" pitchFamily="65" charset="-122"/>
                <a:cs typeface="Times New Roman" pitchFamily="18" charset="0"/>
              </a:rPr>
              <a:t>中主要有两种编程式事务的实现方法，分别使用</a:t>
            </a:r>
            <a:r>
              <a:rPr kumimoji="0" lang="zh-CN" altLang="zh-CN" sz="1200" b="0" i="0" u="none" strike="noStrike" cap="none" normalizeH="0" baseline="0" dirty="0">
                <a:ln>
                  <a:noFill/>
                </a:ln>
                <a:solidFill>
                  <a:schemeClr val="tx1"/>
                </a:solidFill>
                <a:effectLst/>
                <a:latin typeface="Times New Roman" pitchFamily="18" charset="0"/>
                <a:ea typeface="方正书宋简体" pitchFamily="65" charset="-122"/>
                <a:cs typeface="Times New Roman" pitchFamily="18" charset="0"/>
              </a:rPr>
              <a:t>PlatformTransactionManager</a:t>
            </a:r>
            <a:r>
              <a:rPr kumimoji="0" lang="zh-CN" sz="1200" b="0" i="0" u="none" strike="noStrike" cap="none" normalizeH="0" baseline="0" dirty="0">
                <a:ln>
                  <a:noFill/>
                </a:ln>
                <a:solidFill>
                  <a:schemeClr val="tx1"/>
                </a:solidFill>
                <a:effectLst/>
                <a:latin typeface="Times New Roman" pitchFamily="18" charset="0"/>
                <a:ea typeface="方正书宋简体" pitchFamily="65" charset="-122"/>
                <a:cs typeface="Times New Roman" pitchFamily="18" charset="0"/>
              </a:rPr>
              <a:t>接口的事务管理器或</a:t>
            </a:r>
            <a:r>
              <a:rPr kumimoji="0" lang="zh-CN" altLang="zh-CN" sz="1200" b="0" i="0" u="none" strike="noStrike" cap="none" normalizeH="0" baseline="0" dirty="0">
                <a:ln>
                  <a:noFill/>
                </a:ln>
                <a:solidFill>
                  <a:schemeClr val="tx1"/>
                </a:solidFill>
                <a:effectLst/>
                <a:latin typeface="Times New Roman" pitchFamily="18" charset="0"/>
                <a:ea typeface="方正书宋简体" pitchFamily="65" charset="-122"/>
                <a:cs typeface="Times New Roman" pitchFamily="18" charset="0"/>
              </a:rPr>
              <a:t>TransactionTemplate</a:t>
            </a:r>
            <a:r>
              <a:rPr kumimoji="0" lang="zh-CN" sz="1200" b="0" i="0" u="none" strike="noStrike" cap="none" normalizeH="0" baseline="0" dirty="0">
                <a:ln>
                  <a:noFill/>
                </a:ln>
                <a:solidFill>
                  <a:schemeClr val="tx1"/>
                </a:solidFill>
                <a:effectLst/>
                <a:latin typeface="Times New Roman" pitchFamily="18" charset="0"/>
                <a:ea typeface="方正书宋简体" pitchFamily="65" charset="-122"/>
                <a:cs typeface="Times New Roman" pitchFamily="18" charset="0"/>
              </a:rPr>
              <a:t>实现。二者各有优缺点，推荐使用后者实现方式，因其符合</a:t>
            </a:r>
            <a:r>
              <a:rPr kumimoji="0" lang="zh-CN" altLang="zh-CN" sz="1200" b="0" i="0" u="none" strike="noStrike" cap="none" normalizeH="0" baseline="0" dirty="0">
                <a:ln>
                  <a:noFill/>
                </a:ln>
                <a:solidFill>
                  <a:schemeClr val="tx1"/>
                </a:solidFill>
                <a:effectLst/>
                <a:latin typeface="Times New Roman" pitchFamily="18" charset="0"/>
                <a:ea typeface="方正书宋简体" pitchFamily="65" charset="-122"/>
                <a:cs typeface="Times New Roman" pitchFamily="18" charset="0"/>
              </a:rPr>
              <a:t>Spring</a:t>
            </a:r>
            <a:r>
              <a:rPr kumimoji="0" lang="zh-CN" sz="1200" b="0" i="0" u="none" strike="noStrike" cap="none" normalizeH="0" baseline="0" dirty="0">
                <a:ln>
                  <a:noFill/>
                </a:ln>
                <a:solidFill>
                  <a:schemeClr val="tx1"/>
                </a:solidFill>
                <a:effectLst/>
                <a:latin typeface="Times New Roman" pitchFamily="18" charset="0"/>
                <a:ea typeface="方正书宋简体" pitchFamily="65" charset="-122"/>
                <a:cs typeface="Times New Roman" pitchFamily="18" charset="0"/>
              </a:rPr>
              <a:t>的模板模式。</a:t>
            </a:r>
            <a:endParaRPr kumimoji="0" lang="zh-CN" sz="12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9" name="矩形 8"/>
          <p:cNvSpPr/>
          <p:nvPr/>
        </p:nvSpPr>
        <p:spPr>
          <a:xfrm>
            <a:off x="500034" y="3000378"/>
            <a:ext cx="1518364"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indent="254000" fontAlgn="base">
              <a:spcBef>
                <a:spcPct val="0"/>
              </a:spcBef>
              <a:spcAft>
                <a:spcPct val="0"/>
              </a:spcAft>
              <a:buFontTx/>
              <a:buChar char="•"/>
            </a:pPr>
            <a:r>
              <a:rPr lang="zh-CN" altLang="en-US" sz="1200" dirty="0">
                <a:latin typeface="Times New Roman" pitchFamily="18" charset="0"/>
                <a:ea typeface="方正书宋简体" pitchFamily="65" charset="-122"/>
                <a:cs typeface="Times New Roman" pitchFamily="18" charset="0"/>
              </a:rPr>
              <a:t>声明式事务管理</a:t>
            </a:r>
          </a:p>
        </p:txBody>
      </p:sp>
      <p:sp>
        <p:nvSpPr>
          <p:cNvPr id="10" name="矩形 9"/>
          <p:cNvSpPr/>
          <p:nvPr/>
        </p:nvSpPr>
        <p:spPr>
          <a:xfrm>
            <a:off x="428596" y="3357568"/>
            <a:ext cx="8215370" cy="646331"/>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anchor="ctr" anchorCtr="0" compatLnSpc="1">
            <a:prstTxWarp prst="textNoShape">
              <a:avLst/>
            </a:prstTxWarp>
            <a:spAutoFit/>
          </a:bodyPr>
          <a:lstStyle/>
          <a:p>
            <a:pPr indent="254000" fontAlgn="base">
              <a:spcBef>
                <a:spcPct val="0"/>
              </a:spcBef>
              <a:spcAft>
                <a:spcPct val="0"/>
              </a:spcAft>
            </a:pPr>
            <a:r>
              <a:rPr lang="zh-CN" altLang="en-US" sz="1200" dirty="0">
                <a:latin typeface="Times New Roman" pitchFamily="18" charset="0"/>
                <a:ea typeface="方正书宋简体" pitchFamily="65" charset="-122"/>
                <a:cs typeface="Times New Roman" pitchFamily="18" charset="0"/>
              </a:rPr>
              <a:t>声明式事务不涉及组建依赖关系，它通过</a:t>
            </a:r>
            <a:r>
              <a:rPr lang="en-US" sz="1200" dirty="0">
                <a:latin typeface="Times New Roman" pitchFamily="18" charset="0"/>
                <a:ea typeface="方正书宋简体" pitchFamily="65" charset="-122"/>
                <a:cs typeface="Times New Roman" pitchFamily="18" charset="0"/>
              </a:rPr>
              <a:t>AOP</a:t>
            </a:r>
            <a:r>
              <a:rPr lang="zh-CN" altLang="en-US" sz="1200" dirty="0">
                <a:latin typeface="Times New Roman" pitchFamily="18" charset="0"/>
                <a:ea typeface="方正书宋简体" pitchFamily="65" charset="-122"/>
                <a:cs typeface="Times New Roman" pitchFamily="18" charset="0"/>
              </a:rPr>
              <a:t>实现事务管理，在使用声明式事务时不须编写任何代码即可通过实现基于容器的事务管理。</a:t>
            </a:r>
            <a:r>
              <a:rPr lang="en-US" sz="1200" dirty="0">
                <a:latin typeface="Times New Roman" pitchFamily="18" charset="0"/>
                <a:ea typeface="方正书宋简体" pitchFamily="65" charset="-122"/>
                <a:cs typeface="Times New Roman" pitchFamily="18" charset="0"/>
              </a:rPr>
              <a:t>Spring</a:t>
            </a:r>
            <a:r>
              <a:rPr lang="zh-CN" altLang="en-US" sz="1200" dirty="0">
                <a:latin typeface="Times New Roman" pitchFamily="18" charset="0"/>
                <a:ea typeface="方正书宋简体" pitchFamily="65" charset="-122"/>
                <a:cs typeface="Times New Roman" pitchFamily="18" charset="0"/>
              </a:rPr>
              <a:t>提供了一些可供选择的辅助类，它们简化了传统的数据库操作流程。在一定程度上节省了工作量，提高了编码效率，所以推荐使用声明式事务。</a:t>
            </a:r>
          </a:p>
        </p:txBody>
      </p:sp>
    </p:spTree>
  </p:cSld>
  <p:clrMapOvr>
    <a:masterClrMapping/>
  </p:clrMapOvr>
  <p:transition spd="med">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F:\工作\功夫系列课程\PPT模版\按扭\橙色\按扭-44.png"/>
          <p:cNvPicPr>
            <a:picLocks noChangeAspect="1" noChangeArrowheads="1"/>
          </p:cNvPicPr>
          <p:nvPr/>
        </p:nvPicPr>
        <p:blipFill>
          <a:blip r:embed="rId2" cstate="print"/>
          <a:srcRect/>
          <a:stretch>
            <a:fillRect/>
          </a:stretch>
        </p:blipFill>
        <p:spPr bwMode="auto">
          <a:xfrm>
            <a:off x="1" y="800100"/>
            <a:ext cx="850106" cy="400050"/>
          </a:xfrm>
          <a:prstGeom prst="rect">
            <a:avLst/>
          </a:prstGeom>
          <a:noFill/>
          <a:ln w="9525">
            <a:noFill/>
            <a:miter lim="800000"/>
            <a:headEnd/>
            <a:tailEnd/>
          </a:ln>
        </p:spPr>
      </p:pic>
      <p:sp>
        <p:nvSpPr>
          <p:cNvPr id="5" name="Rectangle 9"/>
          <p:cNvSpPr txBox="1">
            <a:spLocks noChangeArrowheads="1"/>
          </p:cNvSpPr>
          <p:nvPr/>
        </p:nvSpPr>
        <p:spPr bwMode="auto">
          <a:xfrm>
            <a:off x="821279" y="611982"/>
            <a:ext cx="6536803" cy="708422"/>
          </a:xfrm>
          <a:prstGeom prst="rect">
            <a:avLst/>
          </a:prstGeom>
          <a:noFill/>
          <a:ln w="9525">
            <a:noFill/>
            <a:miter lim="800000"/>
            <a:headEnd/>
            <a:tailEnd/>
          </a:ln>
          <a:effectLst/>
        </p:spPr>
        <p:txBody>
          <a:bodyPr lIns="68580" tIns="34290" rIns="68580" bIns="34290" anchor="ctr"/>
          <a:lstStyle/>
          <a:p>
            <a:pPr>
              <a:spcBef>
                <a:spcPct val="0"/>
              </a:spcBef>
              <a:buFontTx/>
              <a:buNone/>
            </a:pPr>
            <a:r>
              <a:rPr lang="zh-CN" altLang="en-US" sz="2700" dirty="0">
                <a:solidFill>
                  <a:srgbClr val="FF6600"/>
                </a:solidFill>
                <a:latin typeface="Arial" charset="0"/>
                <a:ea typeface="隶书" pitchFamily="49" charset="-122"/>
              </a:rPr>
              <a:t>应用</a:t>
            </a:r>
            <a:r>
              <a:rPr lang="en-US" altLang="zh-CN" sz="2700" dirty="0" err="1">
                <a:solidFill>
                  <a:srgbClr val="FF6600"/>
                </a:solidFill>
                <a:latin typeface="Arial" charset="0"/>
                <a:ea typeface="隶书" pitchFamily="49" charset="-122"/>
              </a:rPr>
              <a:t>JdbcTemplate</a:t>
            </a:r>
            <a:r>
              <a:rPr lang="zh-CN" altLang="en-US" sz="2700" dirty="0">
                <a:solidFill>
                  <a:srgbClr val="FF6600"/>
                </a:solidFill>
                <a:latin typeface="Arial" charset="0"/>
                <a:ea typeface="隶书" pitchFamily="49" charset="-122"/>
              </a:rPr>
              <a:t>操作数据库</a:t>
            </a:r>
          </a:p>
        </p:txBody>
      </p:sp>
      <p:graphicFrame>
        <p:nvGraphicFramePr>
          <p:cNvPr id="11" name="表格 10"/>
          <p:cNvGraphicFramePr>
            <a:graphicFrameLocks noGrp="1"/>
          </p:cNvGraphicFramePr>
          <p:nvPr/>
        </p:nvGraphicFramePr>
        <p:xfrm>
          <a:off x="642910" y="1857370"/>
          <a:ext cx="7572428" cy="2960694"/>
        </p:xfrm>
        <a:graphic>
          <a:graphicData uri="http://schemas.openxmlformats.org/drawingml/2006/table">
            <a:tbl>
              <a:tblPr firstRow="1" bandRow="1">
                <a:tableStyleId>{93296810-A885-4BE3-A3E7-6D5BEEA58F35}</a:tableStyleId>
              </a:tblPr>
              <a:tblGrid>
                <a:gridCol w="4500594">
                  <a:extLst>
                    <a:ext uri="{9D8B030D-6E8A-4147-A177-3AD203B41FA5}">
                      <a16:colId xmlns:a16="http://schemas.microsoft.com/office/drawing/2014/main" val="20000"/>
                    </a:ext>
                  </a:extLst>
                </a:gridCol>
                <a:gridCol w="3071834">
                  <a:extLst>
                    <a:ext uri="{9D8B030D-6E8A-4147-A177-3AD203B41FA5}">
                      <a16:colId xmlns:a16="http://schemas.microsoft.com/office/drawing/2014/main" val="20001"/>
                    </a:ext>
                  </a:extLst>
                </a:gridCol>
              </a:tblGrid>
              <a:tr h="328966">
                <a:tc>
                  <a:txBody>
                    <a:bodyPr/>
                    <a:lstStyle/>
                    <a:p>
                      <a:pPr indent="254000" algn="ctr">
                        <a:spcBef>
                          <a:spcPts val="120"/>
                        </a:spcBef>
                        <a:spcAft>
                          <a:spcPts val="120"/>
                        </a:spcAft>
                      </a:pPr>
                      <a:r>
                        <a:rPr lang="zh-CN" sz="1200" kern="1000" dirty="0"/>
                        <a:t>方 法 名 称</a:t>
                      </a:r>
                      <a:endParaRPr lang="zh-CN" sz="1200" kern="1000" dirty="0">
                        <a:latin typeface="Times New Roman"/>
                        <a:ea typeface="方正书宋简体"/>
                      </a:endParaRPr>
                    </a:p>
                  </a:txBody>
                  <a:tcPr marL="0" marR="0" marT="0" marB="0" anchor="ctr"/>
                </a:tc>
                <a:tc>
                  <a:txBody>
                    <a:bodyPr/>
                    <a:lstStyle/>
                    <a:p>
                      <a:pPr indent="254000" algn="ctr">
                        <a:spcBef>
                          <a:spcPts val="120"/>
                        </a:spcBef>
                        <a:spcAft>
                          <a:spcPts val="120"/>
                        </a:spcAft>
                      </a:pPr>
                      <a:r>
                        <a:rPr lang="zh-CN" sz="1200" kern="1000"/>
                        <a:t>说</a:t>
                      </a:r>
                      <a:r>
                        <a:rPr lang="en-US" sz="1200" kern="1000"/>
                        <a:t>    </a:t>
                      </a:r>
                      <a:r>
                        <a:rPr lang="zh-CN" sz="1200" kern="1000"/>
                        <a:t>明</a:t>
                      </a:r>
                      <a:endParaRPr lang="zh-CN" sz="1200" kern="1000">
                        <a:latin typeface="Times New Roman"/>
                        <a:ea typeface="方正书宋简体"/>
                      </a:endParaRPr>
                    </a:p>
                  </a:txBody>
                  <a:tcPr marL="0" marR="0" marT="0" marB="0" anchor="ctr"/>
                </a:tc>
                <a:extLst>
                  <a:ext uri="{0D108BD9-81ED-4DB2-BD59-A6C34878D82A}">
                    <a16:rowId xmlns:a16="http://schemas.microsoft.com/office/drawing/2014/main" val="10000"/>
                  </a:ext>
                </a:extLst>
              </a:tr>
              <a:tr h="328966">
                <a:tc>
                  <a:txBody>
                    <a:bodyPr/>
                    <a:lstStyle/>
                    <a:p>
                      <a:pPr indent="254000" algn="just">
                        <a:spcBef>
                          <a:spcPts val="120"/>
                        </a:spcBef>
                        <a:spcAft>
                          <a:spcPts val="120"/>
                        </a:spcAft>
                      </a:pPr>
                      <a:r>
                        <a:rPr lang="en-US" sz="1200" kern="1000"/>
                        <a:t>int QueryForInt(String sql)</a:t>
                      </a:r>
                      <a:endParaRPr lang="zh-CN" sz="1200" kern="1000">
                        <a:latin typeface="Times New Roman"/>
                        <a:ea typeface="方正书宋简体"/>
                      </a:endParaRPr>
                    </a:p>
                  </a:txBody>
                  <a:tcPr marL="68580" marR="68580" marT="0" marB="0" anchor="ctr"/>
                </a:tc>
                <a:tc rowSpan="2">
                  <a:txBody>
                    <a:bodyPr/>
                    <a:lstStyle/>
                    <a:p>
                      <a:pPr indent="254000" algn="just">
                        <a:spcBef>
                          <a:spcPts val="120"/>
                        </a:spcBef>
                        <a:spcAft>
                          <a:spcPts val="120"/>
                        </a:spcAft>
                      </a:pPr>
                      <a:r>
                        <a:rPr lang="zh-CN" sz="1200" kern="1000" dirty="0"/>
                        <a:t>返回查询的数量，通常是聚合函数数值</a:t>
                      </a:r>
                      <a:endParaRPr lang="zh-CN" sz="1200" kern="1000" dirty="0">
                        <a:latin typeface="Times New Roman"/>
                        <a:ea typeface="方正书宋简体"/>
                      </a:endParaRPr>
                    </a:p>
                  </a:txBody>
                  <a:tcPr marL="68580" marR="68580" marT="0" marB="0" anchor="ctr"/>
                </a:tc>
                <a:extLst>
                  <a:ext uri="{0D108BD9-81ED-4DB2-BD59-A6C34878D82A}">
                    <a16:rowId xmlns:a16="http://schemas.microsoft.com/office/drawing/2014/main" val="10001"/>
                  </a:ext>
                </a:extLst>
              </a:tr>
              <a:tr h="328966">
                <a:tc>
                  <a:txBody>
                    <a:bodyPr/>
                    <a:lstStyle/>
                    <a:p>
                      <a:pPr indent="254000" algn="just">
                        <a:spcBef>
                          <a:spcPts val="120"/>
                        </a:spcBef>
                        <a:spcAft>
                          <a:spcPts val="120"/>
                        </a:spcAft>
                      </a:pPr>
                      <a:r>
                        <a:rPr lang="en-US" sz="1200" kern="1000" dirty="0" err="1"/>
                        <a:t>int</a:t>
                      </a:r>
                      <a:r>
                        <a:rPr lang="en-US" sz="1200" kern="1000" dirty="0"/>
                        <a:t> </a:t>
                      </a:r>
                      <a:r>
                        <a:rPr lang="en-US" sz="1200" kern="1000" dirty="0" err="1"/>
                        <a:t>QueryForInt</a:t>
                      </a:r>
                      <a:r>
                        <a:rPr lang="en-US" sz="1200" kern="1000" dirty="0"/>
                        <a:t>(String </a:t>
                      </a:r>
                      <a:r>
                        <a:rPr lang="en-US" sz="1200" kern="1000" dirty="0" err="1"/>
                        <a:t>sql,Object</a:t>
                      </a:r>
                      <a:r>
                        <a:rPr lang="en-US" sz="1200" kern="1000" dirty="0"/>
                        <a:t>[] </a:t>
                      </a:r>
                      <a:r>
                        <a:rPr lang="en-US" sz="1200" kern="1000" dirty="0" err="1"/>
                        <a:t>args</a:t>
                      </a:r>
                      <a:r>
                        <a:rPr lang="en-US" sz="1200" kern="1000" dirty="0"/>
                        <a:t>)</a:t>
                      </a:r>
                      <a:endParaRPr lang="zh-CN" sz="1200" kern="1000" dirty="0">
                        <a:latin typeface="Times New Roman"/>
                        <a:ea typeface="方正书宋简体"/>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10002"/>
                  </a:ext>
                </a:extLst>
              </a:tr>
              <a:tr h="328966">
                <a:tc>
                  <a:txBody>
                    <a:bodyPr/>
                    <a:lstStyle/>
                    <a:p>
                      <a:pPr indent="254000" algn="just">
                        <a:spcBef>
                          <a:spcPts val="120"/>
                        </a:spcBef>
                        <a:spcAft>
                          <a:spcPts val="120"/>
                        </a:spcAft>
                      </a:pPr>
                      <a:r>
                        <a:rPr lang="en-US" sz="1200" kern="1000"/>
                        <a:t>long QueryForLong(String sql)</a:t>
                      </a:r>
                      <a:endParaRPr lang="zh-CN" sz="1200" kern="1000">
                        <a:latin typeface="Times New Roman"/>
                        <a:ea typeface="方正书宋简体"/>
                      </a:endParaRPr>
                    </a:p>
                  </a:txBody>
                  <a:tcPr marL="68580" marR="68580" marT="0" marB="0" anchor="ctr"/>
                </a:tc>
                <a:tc rowSpan="2">
                  <a:txBody>
                    <a:bodyPr/>
                    <a:lstStyle/>
                    <a:p>
                      <a:pPr indent="254000" algn="just">
                        <a:spcBef>
                          <a:spcPts val="120"/>
                        </a:spcBef>
                        <a:spcAft>
                          <a:spcPts val="120"/>
                        </a:spcAft>
                      </a:pPr>
                      <a:r>
                        <a:rPr lang="zh-CN" sz="1200" kern="1000" dirty="0"/>
                        <a:t>返回查询的信息数量</a:t>
                      </a:r>
                      <a:endParaRPr lang="zh-CN" sz="1200" kern="1000" dirty="0">
                        <a:latin typeface="Times New Roman"/>
                        <a:ea typeface="方正书宋简体"/>
                      </a:endParaRPr>
                    </a:p>
                  </a:txBody>
                  <a:tcPr marL="68580" marR="68580" marT="0" marB="0" anchor="ctr"/>
                </a:tc>
                <a:extLst>
                  <a:ext uri="{0D108BD9-81ED-4DB2-BD59-A6C34878D82A}">
                    <a16:rowId xmlns:a16="http://schemas.microsoft.com/office/drawing/2014/main" val="10003"/>
                  </a:ext>
                </a:extLst>
              </a:tr>
              <a:tr h="328966">
                <a:tc>
                  <a:txBody>
                    <a:bodyPr/>
                    <a:lstStyle/>
                    <a:p>
                      <a:pPr indent="254000" algn="just">
                        <a:spcBef>
                          <a:spcPts val="120"/>
                        </a:spcBef>
                        <a:spcAft>
                          <a:spcPts val="120"/>
                        </a:spcAft>
                      </a:pPr>
                      <a:r>
                        <a:rPr lang="en-US" sz="1200" kern="1000"/>
                        <a:t>long QueryForLong(String sql,Object[] args)</a:t>
                      </a:r>
                      <a:endParaRPr lang="zh-CN" sz="1200" kern="1000">
                        <a:latin typeface="Times New Roman"/>
                        <a:ea typeface="方正书宋简体"/>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10004"/>
                  </a:ext>
                </a:extLst>
              </a:tr>
              <a:tr h="328966">
                <a:tc>
                  <a:txBody>
                    <a:bodyPr/>
                    <a:lstStyle/>
                    <a:p>
                      <a:pPr indent="254000" algn="just">
                        <a:spcBef>
                          <a:spcPts val="120"/>
                        </a:spcBef>
                        <a:spcAft>
                          <a:spcPts val="120"/>
                        </a:spcAft>
                      </a:pPr>
                      <a:r>
                        <a:rPr lang="en-US" sz="1200" kern="1000"/>
                        <a:t>Object queryforObject(string sql,Class requiredType)</a:t>
                      </a:r>
                      <a:endParaRPr lang="zh-CN" sz="1200" kern="1000">
                        <a:latin typeface="Times New Roman"/>
                        <a:ea typeface="方正书宋简体"/>
                      </a:endParaRPr>
                    </a:p>
                  </a:txBody>
                  <a:tcPr marL="68580" marR="68580" marT="0" marB="0" anchor="ctr"/>
                </a:tc>
                <a:tc rowSpan="2">
                  <a:txBody>
                    <a:bodyPr/>
                    <a:lstStyle/>
                    <a:p>
                      <a:pPr indent="254000" algn="just">
                        <a:spcBef>
                          <a:spcPts val="120"/>
                        </a:spcBef>
                        <a:spcAft>
                          <a:spcPts val="120"/>
                        </a:spcAft>
                      </a:pPr>
                      <a:r>
                        <a:rPr lang="zh-CN" sz="1200" kern="1000"/>
                        <a:t>返回满足条件的查询对象</a:t>
                      </a:r>
                      <a:endParaRPr lang="zh-CN" sz="1200" kern="1000">
                        <a:latin typeface="Times New Roman"/>
                        <a:ea typeface="方正书宋简体"/>
                      </a:endParaRPr>
                    </a:p>
                  </a:txBody>
                  <a:tcPr marL="68580" marR="68580" marT="0" marB="0" anchor="ctr"/>
                </a:tc>
                <a:extLst>
                  <a:ext uri="{0D108BD9-81ED-4DB2-BD59-A6C34878D82A}">
                    <a16:rowId xmlns:a16="http://schemas.microsoft.com/office/drawing/2014/main" val="10005"/>
                  </a:ext>
                </a:extLst>
              </a:tr>
              <a:tr h="328966">
                <a:tc>
                  <a:txBody>
                    <a:bodyPr/>
                    <a:lstStyle/>
                    <a:p>
                      <a:pPr indent="254000" algn="just">
                        <a:spcBef>
                          <a:spcPts val="120"/>
                        </a:spcBef>
                        <a:spcAft>
                          <a:spcPts val="120"/>
                        </a:spcAft>
                      </a:pPr>
                      <a:r>
                        <a:rPr lang="en-US" sz="1200" kern="1000"/>
                        <a:t>Object queryforObject(string sql,Class requiredType,Object[] args )</a:t>
                      </a:r>
                      <a:endParaRPr lang="zh-CN" sz="1200" kern="1000">
                        <a:latin typeface="Times New Roman"/>
                        <a:ea typeface="方正书宋简体"/>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10006"/>
                  </a:ext>
                </a:extLst>
              </a:tr>
              <a:tr h="328966">
                <a:tc>
                  <a:txBody>
                    <a:bodyPr/>
                    <a:lstStyle/>
                    <a:p>
                      <a:pPr indent="254000" algn="just">
                        <a:spcBef>
                          <a:spcPts val="120"/>
                        </a:spcBef>
                        <a:spcAft>
                          <a:spcPts val="120"/>
                        </a:spcAft>
                      </a:pPr>
                      <a:r>
                        <a:rPr lang="en-US" sz="1200" kern="1000"/>
                        <a:t>List queryForList(String sql)</a:t>
                      </a:r>
                      <a:endParaRPr lang="zh-CN" sz="1200" kern="1000">
                        <a:latin typeface="Times New Roman"/>
                        <a:ea typeface="方正书宋简体"/>
                      </a:endParaRPr>
                    </a:p>
                  </a:txBody>
                  <a:tcPr marL="68580" marR="68580" marT="0" marB="0" anchor="ctr"/>
                </a:tc>
                <a:tc rowSpan="2">
                  <a:txBody>
                    <a:bodyPr/>
                    <a:lstStyle/>
                    <a:p>
                      <a:pPr indent="254000" algn="just">
                        <a:spcBef>
                          <a:spcPts val="120"/>
                        </a:spcBef>
                        <a:spcAft>
                          <a:spcPts val="120"/>
                        </a:spcAft>
                      </a:pPr>
                      <a:r>
                        <a:rPr lang="zh-CN" sz="1200" kern="1000"/>
                        <a:t>返回满足条件的对象</a:t>
                      </a:r>
                      <a:r>
                        <a:rPr lang="en-US" sz="1200" kern="1000"/>
                        <a:t>List</a:t>
                      </a:r>
                      <a:r>
                        <a:rPr lang="zh-CN" sz="1200" kern="1000"/>
                        <a:t>集合</a:t>
                      </a:r>
                      <a:endParaRPr lang="zh-CN" sz="1200" kern="1000">
                        <a:latin typeface="Times New Roman"/>
                        <a:ea typeface="方正书宋简体"/>
                      </a:endParaRPr>
                    </a:p>
                  </a:txBody>
                  <a:tcPr marL="68580" marR="68580" marT="0" marB="0" anchor="ctr"/>
                </a:tc>
                <a:extLst>
                  <a:ext uri="{0D108BD9-81ED-4DB2-BD59-A6C34878D82A}">
                    <a16:rowId xmlns:a16="http://schemas.microsoft.com/office/drawing/2014/main" val="10007"/>
                  </a:ext>
                </a:extLst>
              </a:tr>
              <a:tr h="328966">
                <a:tc>
                  <a:txBody>
                    <a:bodyPr/>
                    <a:lstStyle/>
                    <a:p>
                      <a:pPr indent="254000" algn="just">
                        <a:spcBef>
                          <a:spcPts val="120"/>
                        </a:spcBef>
                        <a:spcAft>
                          <a:spcPts val="120"/>
                        </a:spcAft>
                      </a:pPr>
                      <a:r>
                        <a:rPr lang="en-US" sz="1200" kern="1000" dirty="0"/>
                        <a:t>List </a:t>
                      </a:r>
                      <a:r>
                        <a:rPr lang="en-US" sz="1200" kern="1000" dirty="0" err="1"/>
                        <a:t>queryForList</a:t>
                      </a:r>
                      <a:r>
                        <a:rPr lang="en-US" sz="1200" kern="1000" dirty="0"/>
                        <a:t>(String </a:t>
                      </a:r>
                      <a:r>
                        <a:rPr lang="en-US" sz="1200" kern="1000" dirty="0" err="1"/>
                        <a:t>sql,Object</a:t>
                      </a:r>
                      <a:r>
                        <a:rPr lang="en-US" sz="1200" kern="1000" dirty="0"/>
                        <a:t>[] </a:t>
                      </a:r>
                      <a:r>
                        <a:rPr lang="en-US" sz="1200" kern="1000" dirty="0" err="1"/>
                        <a:t>args</a:t>
                      </a:r>
                      <a:r>
                        <a:rPr lang="en-US" sz="1200" kern="1000" dirty="0"/>
                        <a:t>)</a:t>
                      </a:r>
                      <a:endParaRPr lang="zh-CN" sz="1200" kern="1000" dirty="0">
                        <a:latin typeface="Times New Roman"/>
                        <a:ea typeface="方正书宋简体"/>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10008"/>
                  </a:ext>
                </a:extLst>
              </a:tr>
            </a:tbl>
          </a:graphicData>
        </a:graphic>
      </p:graphicFrame>
      <p:sp>
        <p:nvSpPr>
          <p:cNvPr id="12" name="矩形 11"/>
          <p:cNvSpPr/>
          <p:nvPr/>
        </p:nvSpPr>
        <p:spPr>
          <a:xfrm>
            <a:off x="571472" y="1214428"/>
            <a:ext cx="7858180" cy="646331"/>
          </a:xfrm>
          <a:prstGeom prst="rect">
            <a:avLst/>
          </a:prstGeom>
        </p:spPr>
        <p:txBody>
          <a:bodyPr wrap="square">
            <a:spAutoFit/>
          </a:bodyPr>
          <a:lstStyle/>
          <a:p>
            <a:r>
              <a:rPr lang="en-US" sz="1200" dirty="0" err="1"/>
              <a:t>JdbcTemplate</a:t>
            </a:r>
            <a:r>
              <a:rPr lang="zh-CN" altLang="en-US" sz="1200" dirty="0"/>
              <a:t>类是</a:t>
            </a:r>
            <a:r>
              <a:rPr lang="en-US" sz="1200" dirty="0"/>
              <a:t>Spring</a:t>
            </a:r>
            <a:r>
              <a:rPr lang="zh-CN" altLang="en-US" sz="1200" dirty="0"/>
              <a:t>的核心类之一，可以在</a:t>
            </a:r>
            <a:r>
              <a:rPr lang="en-US" sz="1200" dirty="0" err="1"/>
              <a:t>org.springframework.jdbc.core</a:t>
            </a:r>
            <a:r>
              <a:rPr lang="zh-CN" altLang="en-US" sz="1200" dirty="0"/>
              <a:t>包中找到。该类在内部已经处理数据库资源的建立和释放，并可以避免一些常见的错误，如关闭连接及抛出异常等，因此使用</a:t>
            </a:r>
            <a:r>
              <a:rPr lang="en-US" sz="1200" dirty="0" err="1"/>
              <a:t>JdbcTemplate</a:t>
            </a:r>
            <a:r>
              <a:rPr lang="zh-CN" altLang="en-US" sz="1200" dirty="0"/>
              <a:t>类简化了编写</a:t>
            </a:r>
            <a:r>
              <a:rPr lang="en-US" sz="1200" dirty="0"/>
              <a:t>JDBC</a:t>
            </a:r>
            <a:r>
              <a:rPr lang="zh-CN" altLang="en-US" sz="1200" dirty="0"/>
              <a:t>时所需的基础代码。</a:t>
            </a:r>
          </a:p>
        </p:txBody>
      </p:sp>
    </p:spTree>
  </p:cSld>
  <p:clrMapOvr>
    <a:masterClrMapping/>
  </p:clrMapOvr>
  <p:transition spd="med">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F:\工作\功夫系列课程\PPT模版\按扭\橙色\按扭-44.png"/>
          <p:cNvPicPr>
            <a:picLocks noChangeAspect="1" noChangeArrowheads="1"/>
          </p:cNvPicPr>
          <p:nvPr/>
        </p:nvPicPr>
        <p:blipFill>
          <a:blip r:embed="rId2" cstate="print"/>
          <a:srcRect/>
          <a:stretch>
            <a:fillRect/>
          </a:stretch>
        </p:blipFill>
        <p:spPr bwMode="auto">
          <a:xfrm>
            <a:off x="1" y="800100"/>
            <a:ext cx="850106" cy="400050"/>
          </a:xfrm>
          <a:prstGeom prst="rect">
            <a:avLst/>
          </a:prstGeom>
          <a:noFill/>
          <a:ln w="9525">
            <a:noFill/>
            <a:miter lim="800000"/>
            <a:headEnd/>
            <a:tailEnd/>
          </a:ln>
        </p:spPr>
      </p:pic>
      <p:sp>
        <p:nvSpPr>
          <p:cNvPr id="5" name="Rectangle 9"/>
          <p:cNvSpPr txBox="1">
            <a:spLocks noChangeArrowheads="1"/>
          </p:cNvSpPr>
          <p:nvPr/>
        </p:nvSpPr>
        <p:spPr bwMode="auto">
          <a:xfrm>
            <a:off x="821279" y="611982"/>
            <a:ext cx="6536803" cy="708422"/>
          </a:xfrm>
          <a:prstGeom prst="rect">
            <a:avLst/>
          </a:prstGeom>
          <a:noFill/>
          <a:ln w="9525">
            <a:noFill/>
            <a:miter lim="800000"/>
            <a:headEnd/>
            <a:tailEnd/>
          </a:ln>
          <a:effectLst/>
        </p:spPr>
        <p:txBody>
          <a:bodyPr lIns="68580" tIns="34290" rIns="68580" bIns="34290" anchor="ctr"/>
          <a:lstStyle/>
          <a:p>
            <a:pPr>
              <a:spcBef>
                <a:spcPct val="0"/>
              </a:spcBef>
              <a:buFontTx/>
              <a:buNone/>
            </a:pPr>
            <a:r>
              <a:rPr lang="zh-CN" altLang="en-US" sz="2700" dirty="0">
                <a:solidFill>
                  <a:srgbClr val="FF6600"/>
                </a:solidFill>
                <a:latin typeface="Arial" charset="0"/>
                <a:ea typeface="隶书" pitchFamily="49" charset="-122"/>
              </a:rPr>
              <a:t>与</a:t>
            </a:r>
            <a:r>
              <a:rPr lang="en-US" altLang="zh-CN" sz="2700" dirty="0">
                <a:solidFill>
                  <a:srgbClr val="FF6600"/>
                </a:solidFill>
                <a:latin typeface="Arial" charset="0"/>
                <a:ea typeface="隶书" pitchFamily="49" charset="-122"/>
              </a:rPr>
              <a:t>Hibernate</a:t>
            </a:r>
            <a:r>
              <a:rPr lang="zh-CN" altLang="en-US" sz="2700" dirty="0">
                <a:solidFill>
                  <a:srgbClr val="FF6600"/>
                </a:solidFill>
                <a:latin typeface="Arial" charset="0"/>
                <a:ea typeface="隶书" pitchFamily="49" charset="-122"/>
              </a:rPr>
              <a:t>整合</a:t>
            </a:r>
          </a:p>
        </p:txBody>
      </p:sp>
      <p:sp>
        <p:nvSpPr>
          <p:cNvPr id="6" name="圆角矩形 5"/>
          <p:cNvSpPr/>
          <p:nvPr/>
        </p:nvSpPr>
        <p:spPr>
          <a:xfrm>
            <a:off x="1071538" y="1928808"/>
            <a:ext cx="6786610" cy="1888460"/>
          </a:xfrm>
          <a:prstGeom prst="round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zh-CN" altLang="en-US" dirty="0"/>
              <a:t>在</a:t>
            </a:r>
            <a:r>
              <a:rPr lang="en-US" dirty="0"/>
              <a:t>Spring</a:t>
            </a:r>
            <a:r>
              <a:rPr lang="zh-CN" altLang="en-US" dirty="0"/>
              <a:t>中整合</a:t>
            </a:r>
            <a:r>
              <a:rPr lang="en-US" dirty="0"/>
              <a:t>Hibernate 4</a:t>
            </a:r>
            <a:r>
              <a:rPr lang="zh-CN" altLang="en-US" dirty="0"/>
              <a:t>时，已经不再提供</a:t>
            </a:r>
            <a:r>
              <a:rPr lang="en-US" dirty="0" err="1"/>
              <a:t>HibenateTemplate</a:t>
            </a:r>
            <a:r>
              <a:rPr lang="zh-CN" altLang="en-US" dirty="0"/>
              <a:t>和</a:t>
            </a:r>
            <a:r>
              <a:rPr lang="en-US" dirty="0" err="1"/>
              <a:t>HibernateDaoSupport</a:t>
            </a:r>
            <a:r>
              <a:rPr lang="zh-CN" altLang="en-US" dirty="0"/>
              <a:t>类了，而只有一个称为</a:t>
            </a:r>
            <a:r>
              <a:rPr lang="en-US" dirty="0" err="1"/>
              <a:t>LocalSessionFactoryBean</a:t>
            </a:r>
            <a:r>
              <a:rPr lang="zh-CN" altLang="en-US" dirty="0"/>
              <a:t>的</a:t>
            </a:r>
            <a:r>
              <a:rPr lang="en-US" dirty="0" err="1"/>
              <a:t>SessionFactoryBean</a:t>
            </a:r>
            <a:r>
              <a:rPr lang="zh-CN" altLang="en-US" dirty="0"/>
              <a:t>，通过它可以实现基于注解或是</a:t>
            </a:r>
            <a:r>
              <a:rPr lang="en-US" dirty="0"/>
              <a:t>XML</a:t>
            </a:r>
            <a:r>
              <a:rPr lang="zh-CN" altLang="en-US" dirty="0"/>
              <a:t>文件来配置映射文件。</a:t>
            </a:r>
          </a:p>
        </p:txBody>
      </p:sp>
    </p:spTree>
  </p:cSld>
  <p:clrMapOvr>
    <a:masterClrMapping/>
  </p:clrMapOvr>
  <p:transition spd="med">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F:\工作\功夫系列课程\PPT模版\按扭\橙色\按扭-44.png"/>
          <p:cNvPicPr>
            <a:picLocks noChangeAspect="1" noChangeArrowheads="1"/>
          </p:cNvPicPr>
          <p:nvPr/>
        </p:nvPicPr>
        <p:blipFill>
          <a:blip r:embed="rId2" cstate="print"/>
          <a:srcRect/>
          <a:stretch>
            <a:fillRect/>
          </a:stretch>
        </p:blipFill>
        <p:spPr bwMode="auto">
          <a:xfrm>
            <a:off x="1" y="800100"/>
            <a:ext cx="850106" cy="400050"/>
          </a:xfrm>
          <a:prstGeom prst="rect">
            <a:avLst/>
          </a:prstGeom>
          <a:noFill/>
          <a:ln w="9525">
            <a:noFill/>
            <a:miter lim="800000"/>
            <a:headEnd/>
            <a:tailEnd/>
          </a:ln>
        </p:spPr>
      </p:pic>
      <p:sp>
        <p:nvSpPr>
          <p:cNvPr id="5" name="Rectangle 9"/>
          <p:cNvSpPr txBox="1">
            <a:spLocks noChangeArrowheads="1"/>
          </p:cNvSpPr>
          <p:nvPr/>
        </p:nvSpPr>
        <p:spPr bwMode="auto">
          <a:xfrm>
            <a:off x="821279" y="611982"/>
            <a:ext cx="6536803" cy="708422"/>
          </a:xfrm>
          <a:prstGeom prst="rect">
            <a:avLst/>
          </a:prstGeom>
          <a:noFill/>
          <a:ln w="9525">
            <a:noFill/>
            <a:miter lim="800000"/>
            <a:headEnd/>
            <a:tailEnd/>
          </a:ln>
          <a:effectLst/>
        </p:spPr>
        <p:txBody>
          <a:bodyPr lIns="68580" tIns="34290" rIns="68580" bIns="34290" anchor="ctr"/>
          <a:lstStyle/>
          <a:p>
            <a:pPr>
              <a:spcBef>
                <a:spcPct val="0"/>
              </a:spcBef>
              <a:buFontTx/>
              <a:buNone/>
            </a:pPr>
            <a:r>
              <a:rPr lang="zh-CN" altLang="en-US" sz="2700" dirty="0">
                <a:solidFill>
                  <a:srgbClr val="FF6600"/>
                </a:solidFill>
                <a:latin typeface="Arial" charset="0"/>
                <a:ea typeface="隶书" pitchFamily="49" charset="-122"/>
              </a:rPr>
              <a:t>与</a:t>
            </a:r>
            <a:r>
              <a:rPr lang="en-US" altLang="zh-CN" sz="2700" dirty="0">
                <a:solidFill>
                  <a:srgbClr val="FF6600"/>
                </a:solidFill>
                <a:latin typeface="Arial" charset="0"/>
                <a:ea typeface="隶书" pitchFamily="49" charset="-122"/>
              </a:rPr>
              <a:t>Hibernate</a:t>
            </a:r>
            <a:r>
              <a:rPr lang="zh-CN" altLang="en-US" sz="2700" dirty="0">
                <a:solidFill>
                  <a:srgbClr val="FF6600"/>
                </a:solidFill>
                <a:latin typeface="Arial" charset="0"/>
                <a:ea typeface="隶书" pitchFamily="49" charset="-122"/>
              </a:rPr>
              <a:t>整合</a:t>
            </a:r>
          </a:p>
        </p:txBody>
      </p:sp>
      <p:sp>
        <p:nvSpPr>
          <p:cNvPr id="6" name="矩形 5"/>
          <p:cNvSpPr/>
          <p:nvPr/>
        </p:nvSpPr>
        <p:spPr>
          <a:xfrm>
            <a:off x="1071538" y="1643056"/>
            <a:ext cx="678661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dirty="0"/>
              <a:t>#</a:t>
            </a:r>
            <a:r>
              <a:rPr lang="zh-CN" altLang="en-US" dirty="0"/>
              <a:t>数据库驱动</a:t>
            </a:r>
          </a:p>
          <a:p>
            <a:r>
              <a:rPr lang="en-US" dirty="0" err="1"/>
              <a:t>hibernate.connection.driver_class</a:t>
            </a:r>
            <a:r>
              <a:rPr lang="en-US" dirty="0"/>
              <a:t> = </a:t>
            </a:r>
            <a:r>
              <a:rPr lang="en-US" dirty="0" err="1"/>
              <a:t>com.mysql.jdbc.Driver</a:t>
            </a:r>
            <a:endParaRPr lang="zh-CN" altLang="en-US" dirty="0"/>
          </a:p>
          <a:p>
            <a:r>
              <a:rPr lang="en-US" dirty="0"/>
              <a:t>#</a:t>
            </a:r>
            <a:r>
              <a:rPr lang="zh-CN" altLang="en-US" dirty="0"/>
              <a:t>数据库连接的</a:t>
            </a:r>
            <a:r>
              <a:rPr lang="en-US" dirty="0"/>
              <a:t>URL</a:t>
            </a:r>
            <a:endParaRPr lang="zh-CN" altLang="en-US" dirty="0"/>
          </a:p>
          <a:p>
            <a:r>
              <a:rPr lang="en-US" dirty="0" err="1"/>
              <a:t>hibernate.connection.url</a:t>
            </a:r>
            <a:r>
              <a:rPr lang="en-US" dirty="0"/>
              <a:t> = </a:t>
            </a:r>
            <a:r>
              <a:rPr lang="en-US" dirty="0" err="1"/>
              <a:t>jdbc:mysql</a:t>
            </a:r>
            <a:r>
              <a:rPr lang="en-US" dirty="0"/>
              <a:t>://localhost:3306/test</a:t>
            </a:r>
            <a:endParaRPr lang="zh-CN" altLang="en-US" dirty="0"/>
          </a:p>
          <a:p>
            <a:r>
              <a:rPr lang="en-US" dirty="0"/>
              <a:t>#</a:t>
            </a:r>
            <a:r>
              <a:rPr lang="zh-CN" altLang="en-US" dirty="0"/>
              <a:t>用户名</a:t>
            </a:r>
          </a:p>
          <a:p>
            <a:r>
              <a:rPr lang="en-US" dirty="0" err="1"/>
              <a:t>hibernate.connection.username</a:t>
            </a:r>
            <a:r>
              <a:rPr lang="en-US" dirty="0"/>
              <a:t> = root</a:t>
            </a:r>
            <a:endParaRPr lang="zh-CN" altLang="en-US" dirty="0"/>
          </a:p>
          <a:p>
            <a:r>
              <a:rPr lang="en-US" dirty="0"/>
              <a:t>#</a:t>
            </a:r>
            <a:r>
              <a:rPr lang="zh-CN" altLang="en-US" dirty="0"/>
              <a:t>密码</a:t>
            </a:r>
          </a:p>
          <a:p>
            <a:r>
              <a:rPr lang="en-US" dirty="0" err="1"/>
              <a:t>hibernate.connection.password</a:t>
            </a:r>
            <a:r>
              <a:rPr lang="en-US" dirty="0"/>
              <a:t> = 123456</a:t>
            </a:r>
            <a:endParaRPr lang="zh-CN" altLang="en-US" dirty="0"/>
          </a:p>
        </p:txBody>
      </p:sp>
    </p:spTree>
  </p:cSld>
  <p:clrMapOvr>
    <a:masterClrMapping/>
  </p:clrMapOvr>
  <p:transition spd="med">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F:\工作\功夫系列课程\PPT模版\按扭\橙色\按扭-44.png"/>
          <p:cNvPicPr>
            <a:picLocks noChangeAspect="1" noChangeArrowheads="1"/>
          </p:cNvPicPr>
          <p:nvPr/>
        </p:nvPicPr>
        <p:blipFill>
          <a:blip r:embed="rId2" cstate="print"/>
          <a:srcRect/>
          <a:stretch>
            <a:fillRect/>
          </a:stretch>
        </p:blipFill>
        <p:spPr bwMode="auto">
          <a:xfrm>
            <a:off x="1" y="800100"/>
            <a:ext cx="850106" cy="400050"/>
          </a:xfrm>
          <a:prstGeom prst="rect">
            <a:avLst/>
          </a:prstGeom>
          <a:noFill/>
          <a:ln w="9525">
            <a:noFill/>
            <a:miter lim="800000"/>
            <a:headEnd/>
            <a:tailEnd/>
          </a:ln>
        </p:spPr>
      </p:pic>
      <p:sp>
        <p:nvSpPr>
          <p:cNvPr id="5" name="Rectangle 9"/>
          <p:cNvSpPr txBox="1">
            <a:spLocks noChangeArrowheads="1"/>
          </p:cNvSpPr>
          <p:nvPr/>
        </p:nvSpPr>
        <p:spPr bwMode="auto">
          <a:xfrm>
            <a:off x="821279" y="611982"/>
            <a:ext cx="6536803" cy="708422"/>
          </a:xfrm>
          <a:prstGeom prst="rect">
            <a:avLst/>
          </a:prstGeom>
          <a:noFill/>
          <a:ln w="9525">
            <a:noFill/>
            <a:miter lim="800000"/>
            <a:headEnd/>
            <a:tailEnd/>
          </a:ln>
          <a:effectLst/>
        </p:spPr>
        <p:txBody>
          <a:bodyPr lIns="68580" tIns="34290" rIns="68580" bIns="34290" anchor="ctr"/>
          <a:lstStyle/>
          <a:p>
            <a:pPr>
              <a:spcBef>
                <a:spcPct val="0"/>
              </a:spcBef>
              <a:buFontTx/>
              <a:buNone/>
            </a:pPr>
            <a:r>
              <a:rPr lang="zh-CN" altLang="en-US" sz="2700" dirty="0">
                <a:solidFill>
                  <a:srgbClr val="FF6600"/>
                </a:solidFill>
                <a:latin typeface="Arial" charset="0"/>
                <a:ea typeface="隶书" pitchFamily="49" charset="-122"/>
              </a:rPr>
              <a:t>与</a:t>
            </a:r>
            <a:r>
              <a:rPr lang="en-US" altLang="zh-CN" sz="2700" dirty="0">
                <a:solidFill>
                  <a:srgbClr val="FF6600"/>
                </a:solidFill>
                <a:latin typeface="Arial" charset="0"/>
                <a:ea typeface="隶书" pitchFamily="49" charset="-122"/>
              </a:rPr>
              <a:t>Hibernate</a:t>
            </a:r>
            <a:r>
              <a:rPr lang="zh-CN" altLang="en-US" sz="2700" dirty="0">
                <a:solidFill>
                  <a:srgbClr val="FF6600"/>
                </a:solidFill>
                <a:latin typeface="Arial" charset="0"/>
                <a:ea typeface="隶书" pitchFamily="49" charset="-122"/>
              </a:rPr>
              <a:t>整合</a:t>
            </a:r>
          </a:p>
        </p:txBody>
      </p:sp>
      <p:sp>
        <p:nvSpPr>
          <p:cNvPr id="6" name="矩形 5"/>
          <p:cNvSpPr/>
          <p:nvPr/>
        </p:nvSpPr>
        <p:spPr>
          <a:xfrm>
            <a:off x="1071538" y="1785932"/>
            <a:ext cx="6786610" cy="2677656"/>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sz="1200" dirty="0"/>
              <a:t>&lt;!-- </a:t>
            </a:r>
            <a:r>
              <a:rPr lang="zh-CN" altLang="en-US" sz="1200" dirty="0"/>
              <a:t>引入配置文件</a:t>
            </a:r>
            <a:r>
              <a:rPr lang="en-US" sz="1200" dirty="0"/>
              <a:t> --&gt;</a:t>
            </a:r>
            <a:endParaRPr lang="zh-CN" altLang="en-US" sz="1200" dirty="0"/>
          </a:p>
          <a:p>
            <a:r>
              <a:rPr lang="en-US" sz="1200" dirty="0"/>
              <a:t>&lt;bean</a:t>
            </a:r>
            <a:endParaRPr lang="zh-CN" altLang="en-US" sz="1200" dirty="0"/>
          </a:p>
          <a:p>
            <a:r>
              <a:rPr lang="en-US" sz="1200" dirty="0"/>
              <a:t>	class="org.springframework.beans.factory.config.PropertyPlaceholderConfigurer"&gt;</a:t>
            </a:r>
            <a:endParaRPr lang="zh-CN" altLang="en-US" sz="1200" dirty="0"/>
          </a:p>
          <a:p>
            <a:r>
              <a:rPr lang="en-US" sz="1200" dirty="0"/>
              <a:t>	&lt;property name="locations"&gt;</a:t>
            </a:r>
            <a:endParaRPr lang="zh-CN" altLang="en-US" sz="1200" dirty="0"/>
          </a:p>
          <a:p>
            <a:r>
              <a:rPr lang="en-US" sz="1200" dirty="0"/>
              <a:t>		&lt;value&gt;</a:t>
            </a:r>
            <a:r>
              <a:rPr lang="en-US" sz="1200" dirty="0" err="1"/>
              <a:t>classpath:hibernate.properties</a:t>
            </a:r>
            <a:r>
              <a:rPr lang="en-US" sz="1200" dirty="0"/>
              <a:t>&lt;/value&gt;</a:t>
            </a:r>
            <a:endParaRPr lang="zh-CN" altLang="en-US" sz="1200" dirty="0"/>
          </a:p>
          <a:p>
            <a:r>
              <a:rPr lang="en-US" sz="1200" dirty="0"/>
              <a:t>	&lt;/property&gt;</a:t>
            </a:r>
            <a:endParaRPr lang="zh-CN" altLang="en-US" sz="1200" dirty="0"/>
          </a:p>
          <a:p>
            <a:r>
              <a:rPr lang="en-US" sz="1200" dirty="0"/>
              <a:t>&lt;/bean&gt;</a:t>
            </a:r>
            <a:endParaRPr lang="zh-CN" altLang="en-US" sz="1200" dirty="0"/>
          </a:p>
          <a:p>
            <a:r>
              <a:rPr lang="en-US" sz="1200" dirty="0"/>
              <a:t>&lt;bean id="</a:t>
            </a:r>
            <a:r>
              <a:rPr lang="en-US" sz="1200" dirty="0" err="1"/>
              <a:t>dataSource</a:t>
            </a:r>
            <a:r>
              <a:rPr lang="en-US" sz="1200" dirty="0"/>
              <a:t>"</a:t>
            </a:r>
            <a:endParaRPr lang="zh-CN" altLang="en-US" sz="1200" dirty="0"/>
          </a:p>
          <a:p>
            <a:r>
              <a:rPr lang="en-US" sz="1200" dirty="0"/>
              <a:t>	class="</a:t>
            </a:r>
            <a:r>
              <a:rPr lang="en-US" sz="1200" dirty="0" err="1"/>
              <a:t>org.springframework.jdbc.datasource.DriverManagerDataSource</a:t>
            </a:r>
            <a:r>
              <a:rPr lang="en-US" sz="1200" dirty="0"/>
              <a:t>"&gt;</a:t>
            </a:r>
            <a:endParaRPr lang="zh-CN" altLang="en-US" sz="1200" dirty="0"/>
          </a:p>
          <a:p>
            <a:r>
              <a:rPr lang="en-US" sz="1200" dirty="0"/>
              <a:t>	&lt;property name="</a:t>
            </a:r>
            <a:r>
              <a:rPr lang="en-US" sz="1200" dirty="0" err="1"/>
              <a:t>driverClassName</a:t>
            </a:r>
            <a:r>
              <a:rPr lang="en-US" sz="1200" dirty="0"/>
              <a:t>" value="${</a:t>
            </a:r>
            <a:r>
              <a:rPr lang="en-US" sz="1200" dirty="0" err="1"/>
              <a:t>hibernate.connection.driver_class</a:t>
            </a:r>
            <a:r>
              <a:rPr lang="en-US" sz="1200" dirty="0"/>
              <a:t>}" /&gt;</a:t>
            </a:r>
            <a:endParaRPr lang="zh-CN" altLang="en-US" sz="1200" dirty="0"/>
          </a:p>
          <a:p>
            <a:r>
              <a:rPr lang="en-US" sz="1200" dirty="0"/>
              <a:t>	&lt;property name="</a:t>
            </a:r>
            <a:r>
              <a:rPr lang="en-US" sz="1200" dirty="0" err="1"/>
              <a:t>url</a:t>
            </a:r>
            <a:r>
              <a:rPr lang="en-US" sz="1200" dirty="0"/>
              <a:t>" value="${</a:t>
            </a:r>
            <a:r>
              <a:rPr lang="en-US" sz="1200" dirty="0" err="1"/>
              <a:t>hibernate.connection.url</a:t>
            </a:r>
            <a:r>
              <a:rPr lang="en-US" sz="1200" dirty="0"/>
              <a:t>}" /&gt;</a:t>
            </a:r>
            <a:endParaRPr lang="zh-CN" altLang="en-US" sz="1200" dirty="0"/>
          </a:p>
          <a:p>
            <a:r>
              <a:rPr lang="en-US" sz="1200" dirty="0"/>
              <a:t>	&lt;property name="username" value="${</a:t>
            </a:r>
            <a:r>
              <a:rPr lang="en-US" sz="1200" dirty="0" err="1"/>
              <a:t>hibernate.connection.username</a:t>
            </a:r>
            <a:r>
              <a:rPr lang="en-US" sz="1200" dirty="0"/>
              <a:t>}" /&gt;</a:t>
            </a:r>
            <a:endParaRPr lang="zh-CN" altLang="en-US" sz="1200" dirty="0"/>
          </a:p>
          <a:p>
            <a:r>
              <a:rPr lang="en-US" sz="1200" dirty="0"/>
              <a:t>	&lt;property name="password" value="${</a:t>
            </a:r>
            <a:r>
              <a:rPr lang="en-US" sz="1200" dirty="0" err="1"/>
              <a:t>hibernate.connection.password</a:t>
            </a:r>
            <a:r>
              <a:rPr lang="en-US" sz="1200" dirty="0"/>
              <a:t>}" /&gt;</a:t>
            </a:r>
            <a:endParaRPr lang="zh-CN" altLang="en-US" sz="1200" dirty="0"/>
          </a:p>
          <a:p>
            <a:r>
              <a:rPr lang="en-US" sz="1200" dirty="0"/>
              <a:t>&lt;/bean&gt;</a:t>
            </a:r>
            <a:endParaRPr lang="zh-CN" altLang="en-US" sz="1200" dirty="0"/>
          </a:p>
        </p:txBody>
      </p:sp>
      <p:sp>
        <p:nvSpPr>
          <p:cNvPr id="7" name="矩形 6"/>
          <p:cNvSpPr/>
          <p:nvPr/>
        </p:nvSpPr>
        <p:spPr>
          <a:xfrm>
            <a:off x="1214414" y="1285866"/>
            <a:ext cx="6000792" cy="369332"/>
          </a:xfrm>
          <a:prstGeom prst="rect">
            <a:avLst/>
          </a:prstGeom>
        </p:spPr>
        <p:txBody>
          <a:bodyPr wrap="square">
            <a:spAutoFit/>
          </a:bodyPr>
          <a:lstStyle/>
          <a:p>
            <a:r>
              <a:rPr lang="zh-CN" altLang="en-US" dirty="0"/>
              <a:t>引入</a:t>
            </a:r>
            <a:r>
              <a:rPr lang="en-US" dirty="0" err="1"/>
              <a:t>hibernate.properties</a:t>
            </a:r>
            <a:r>
              <a:rPr lang="zh-CN" altLang="en-US" dirty="0"/>
              <a:t>文件并配置数据源</a:t>
            </a:r>
            <a:r>
              <a:rPr lang="en-US" dirty="0" err="1"/>
              <a:t>dataSource</a:t>
            </a:r>
            <a:endParaRPr lang="zh-CN" altLang="en-US" dirty="0"/>
          </a:p>
        </p:txBody>
      </p:sp>
    </p:spTree>
  </p:cSld>
  <p:clrMapOvr>
    <a:masterClrMapping/>
  </p:clrMapOvr>
  <p:transition spd="med">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F:\工作\功夫系列课程\PPT模版\按扭\橙色\按扭-44.png"/>
          <p:cNvPicPr>
            <a:picLocks noChangeAspect="1" noChangeArrowheads="1"/>
          </p:cNvPicPr>
          <p:nvPr/>
        </p:nvPicPr>
        <p:blipFill>
          <a:blip r:embed="rId2" cstate="print"/>
          <a:srcRect/>
          <a:stretch>
            <a:fillRect/>
          </a:stretch>
        </p:blipFill>
        <p:spPr bwMode="auto">
          <a:xfrm>
            <a:off x="1" y="800100"/>
            <a:ext cx="850106" cy="400050"/>
          </a:xfrm>
          <a:prstGeom prst="rect">
            <a:avLst/>
          </a:prstGeom>
          <a:noFill/>
          <a:ln w="9525">
            <a:noFill/>
            <a:miter lim="800000"/>
            <a:headEnd/>
            <a:tailEnd/>
          </a:ln>
        </p:spPr>
      </p:pic>
      <p:sp>
        <p:nvSpPr>
          <p:cNvPr id="5" name="Rectangle 9"/>
          <p:cNvSpPr txBox="1">
            <a:spLocks noChangeArrowheads="1"/>
          </p:cNvSpPr>
          <p:nvPr/>
        </p:nvSpPr>
        <p:spPr bwMode="auto">
          <a:xfrm>
            <a:off x="821279" y="611982"/>
            <a:ext cx="6536803" cy="708422"/>
          </a:xfrm>
          <a:prstGeom prst="rect">
            <a:avLst/>
          </a:prstGeom>
          <a:noFill/>
          <a:ln w="9525">
            <a:noFill/>
            <a:miter lim="800000"/>
            <a:headEnd/>
            <a:tailEnd/>
          </a:ln>
          <a:effectLst/>
        </p:spPr>
        <p:txBody>
          <a:bodyPr lIns="68580" tIns="34290" rIns="68580" bIns="34290" anchor="ctr"/>
          <a:lstStyle/>
          <a:p>
            <a:pPr>
              <a:spcBef>
                <a:spcPct val="0"/>
              </a:spcBef>
              <a:buFontTx/>
              <a:buNone/>
            </a:pPr>
            <a:r>
              <a:rPr lang="zh-CN" altLang="en-US" sz="2700" dirty="0">
                <a:solidFill>
                  <a:srgbClr val="FF6600"/>
                </a:solidFill>
                <a:latin typeface="Arial" charset="0"/>
                <a:ea typeface="隶书" pitchFamily="49" charset="-122"/>
              </a:rPr>
              <a:t>与</a:t>
            </a:r>
            <a:r>
              <a:rPr lang="en-US" altLang="zh-CN" sz="2700" dirty="0">
                <a:solidFill>
                  <a:srgbClr val="FF6600"/>
                </a:solidFill>
                <a:latin typeface="Arial" charset="0"/>
                <a:ea typeface="隶书" pitchFamily="49" charset="-122"/>
              </a:rPr>
              <a:t>Hibernate</a:t>
            </a:r>
            <a:r>
              <a:rPr lang="zh-CN" altLang="en-US" sz="2700" dirty="0">
                <a:solidFill>
                  <a:srgbClr val="FF6600"/>
                </a:solidFill>
                <a:latin typeface="Arial" charset="0"/>
                <a:ea typeface="隶书" pitchFamily="49" charset="-122"/>
              </a:rPr>
              <a:t>整合</a:t>
            </a:r>
          </a:p>
        </p:txBody>
      </p:sp>
      <p:sp>
        <p:nvSpPr>
          <p:cNvPr id="6" name="矩形 5"/>
          <p:cNvSpPr/>
          <p:nvPr/>
        </p:nvSpPr>
        <p:spPr>
          <a:xfrm>
            <a:off x="785786" y="1428742"/>
            <a:ext cx="7929618" cy="3477875"/>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sz="1000" dirty="0"/>
              <a:t>&lt;bean id="</a:t>
            </a:r>
            <a:r>
              <a:rPr lang="en-US" sz="1000" dirty="0" err="1"/>
              <a:t>sessionFactory</a:t>
            </a:r>
            <a:r>
              <a:rPr lang="en-US" sz="1000" dirty="0"/>
              <a:t>"</a:t>
            </a:r>
            <a:endParaRPr lang="zh-CN" altLang="en-US" sz="1000" dirty="0"/>
          </a:p>
          <a:p>
            <a:r>
              <a:rPr lang="en-US" sz="1000" dirty="0"/>
              <a:t>	class="org.springframework.orm.hibernate4.LocalSessionFactoryBean"&gt;</a:t>
            </a:r>
            <a:endParaRPr lang="zh-CN" altLang="en-US" sz="1000" dirty="0"/>
          </a:p>
          <a:p>
            <a:r>
              <a:rPr lang="en-US" sz="1000" dirty="0"/>
              <a:t>	&lt;property name="</a:t>
            </a:r>
            <a:r>
              <a:rPr lang="en-US" sz="1000" dirty="0" err="1"/>
              <a:t>dataSource</a:t>
            </a:r>
            <a:r>
              <a:rPr lang="en-US" sz="1000" dirty="0"/>
              <a:t>"&gt;</a:t>
            </a:r>
            <a:endParaRPr lang="zh-CN" altLang="en-US" sz="1000" dirty="0"/>
          </a:p>
          <a:p>
            <a:r>
              <a:rPr lang="en-US" sz="1000" dirty="0"/>
              <a:t>		&lt;ref bean="</a:t>
            </a:r>
            <a:r>
              <a:rPr lang="en-US" sz="1000" dirty="0" err="1"/>
              <a:t>dataSource</a:t>
            </a:r>
            <a:r>
              <a:rPr lang="en-US" sz="1000" dirty="0"/>
              <a:t>" /&gt;</a:t>
            </a:r>
            <a:endParaRPr lang="zh-CN" altLang="en-US" sz="1000" dirty="0"/>
          </a:p>
          <a:p>
            <a:r>
              <a:rPr lang="en-US" sz="1000" dirty="0"/>
              <a:t>	&lt;/property&gt;</a:t>
            </a:r>
            <a:endParaRPr lang="zh-CN" altLang="en-US" sz="1000" dirty="0"/>
          </a:p>
          <a:p>
            <a:r>
              <a:rPr lang="en-US" sz="1000" dirty="0"/>
              <a:t>	&lt;property name="</a:t>
            </a:r>
            <a:r>
              <a:rPr lang="en-US" sz="1000" dirty="0" err="1"/>
              <a:t>hibernateProperties</a:t>
            </a:r>
            <a:r>
              <a:rPr lang="en-US" sz="1000" dirty="0"/>
              <a:t>"&gt;</a:t>
            </a:r>
            <a:endParaRPr lang="zh-CN" altLang="en-US" sz="1000" dirty="0"/>
          </a:p>
          <a:p>
            <a:r>
              <a:rPr lang="en-US" sz="1000" dirty="0"/>
              <a:t>		&lt;props&gt;</a:t>
            </a:r>
            <a:endParaRPr lang="zh-CN" altLang="en-US" sz="1000" dirty="0"/>
          </a:p>
          <a:p>
            <a:r>
              <a:rPr lang="en-US" sz="1000" dirty="0"/>
              <a:t>			&lt;!-- </a:t>
            </a:r>
            <a:r>
              <a:rPr lang="zh-CN" altLang="en-US" sz="1000" dirty="0"/>
              <a:t>数据库连接方言</a:t>
            </a:r>
            <a:r>
              <a:rPr lang="en-US" sz="1000" dirty="0"/>
              <a:t> --&gt;</a:t>
            </a:r>
            <a:endParaRPr lang="zh-CN" altLang="en-US" sz="1000" dirty="0"/>
          </a:p>
          <a:p>
            <a:r>
              <a:rPr lang="en-US" sz="1000" dirty="0"/>
              <a:t>			&lt;prop key="</a:t>
            </a:r>
            <a:r>
              <a:rPr lang="en-US" sz="1000" dirty="0" err="1"/>
              <a:t>hibernate.dialect</a:t>
            </a:r>
            <a:r>
              <a:rPr lang="en-US" sz="1000" dirty="0"/>
              <a:t>"&gt;</a:t>
            </a:r>
            <a:r>
              <a:rPr lang="en-US" sz="1000" dirty="0" err="1"/>
              <a:t>org.hibernate.dialect.MySQLDialect</a:t>
            </a:r>
            <a:r>
              <a:rPr lang="en-US" sz="1000" dirty="0"/>
              <a:t>&lt;/prop&gt;</a:t>
            </a:r>
            <a:endParaRPr lang="zh-CN" altLang="en-US" sz="1000" dirty="0"/>
          </a:p>
          <a:p>
            <a:r>
              <a:rPr lang="en-US" sz="1000" dirty="0"/>
              <a:t>			&lt;!-- </a:t>
            </a:r>
            <a:r>
              <a:rPr lang="zh-CN" altLang="en-US" sz="1000" dirty="0"/>
              <a:t>在控制台输出</a:t>
            </a:r>
            <a:r>
              <a:rPr lang="en-US" sz="1000" dirty="0"/>
              <a:t>SQL</a:t>
            </a:r>
            <a:r>
              <a:rPr lang="zh-CN" altLang="en-US" sz="1000" dirty="0"/>
              <a:t>语句</a:t>
            </a:r>
            <a:r>
              <a:rPr lang="en-US" sz="1000" dirty="0"/>
              <a:t> --&gt;</a:t>
            </a:r>
            <a:endParaRPr lang="zh-CN" altLang="en-US" sz="1000" dirty="0"/>
          </a:p>
          <a:p>
            <a:r>
              <a:rPr lang="en-US" sz="1000" dirty="0"/>
              <a:t>			&lt;prop key="</a:t>
            </a:r>
            <a:r>
              <a:rPr lang="en-US" sz="1000" dirty="0" err="1"/>
              <a:t>hibernate.show_sql</a:t>
            </a:r>
            <a:r>
              <a:rPr lang="en-US" sz="1000" dirty="0"/>
              <a:t>"&gt;true&lt;/prop&gt;</a:t>
            </a:r>
            <a:endParaRPr lang="zh-CN" altLang="en-US" sz="1000" dirty="0"/>
          </a:p>
          <a:p>
            <a:r>
              <a:rPr lang="en-US" sz="1000" dirty="0"/>
              <a:t>			&lt;!-- </a:t>
            </a:r>
            <a:r>
              <a:rPr lang="zh-CN" altLang="en-US" sz="1000" dirty="0"/>
              <a:t>格式化控制台输出的</a:t>
            </a:r>
            <a:r>
              <a:rPr lang="en-US" sz="1000" dirty="0"/>
              <a:t>SQL</a:t>
            </a:r>
            <a:r>
              <a:rPr lang="zh-CN" altLang="en-US" sz="1000" dirty="0"/>
              <a:t>语句</a:t>
            </a:r>
            <a:r>
              <a:rPr lang="en-US" sz="1000" dirty="0"/>
              <a:t> --&gt;</a:t>
            </a:r>
            <a:endParaRPr lang="zh-CN" altLang="en-US" sz="1000" dirty="0"/>
          </a:p>
          <a:p>
            <a:r>
              <a:rPr lang="en-US" sz="1000" dirty="0"/>
              <a:t>			&lt;prop key="</a:t>
            </a:r>
            <a:r>
              <a:rPr lang="en-US" sz="1000" dirty="0" err="1"/>
              <a:t>hibernate.format_sql</a:t>
            </a:r>
            <a:r>
              <a:rPr lang="en-US" sz="1000" dirty="0"/>
              <a:t>"&gt;true&lt;/prop&gt;</a:t>
            </a:r>
            <a:endParaRPr lang="zh-CN" altLang="en-US" sz="1000" dirty="0"/>
          </a:p>
          <a:p>
            <a:r>
              <a:rPr lang="en-US" sz="1000" dirty="0"/>
              <a:t>		&lt;/props&gt;</a:t>
            </a:r>
            <a:endParaRPr lang="zh-CN" altLang="en-US" sz="1000" dirty="0"/>
          </a:p>
          <a:p>
            <a:r>
              <a:rPr lang="en-US" sz="1000" dirty="0"/>
              <a:t>	&lt;/property&gt;</a:t>
            </a:r>
            <a:endParaRPr lang="zh-CN" altLang="en-US" sz="1000" dirty="0"/>
          </a:p>
          <a:p>
            <a:r>
              <a:rPr lang="en-US" sz="1000" dirty="0"/>
              <a:t>	&lt;!--Hibernate</a:t>
            </a:r>
            <a:r>
              <a:rPr lang="zh-CN" altLang="en-US" sz="1000" dirty="0"/>
              <a:t>映射文件</a:t>
            </a:r>
            <a:r>
              <a:rPr lang="en-US" sz="1000" dirty="0"/>
              <a:t> --&gt;</a:t>
            </a:r>
            <a:endParaRPr lang="zh-CN" altLang="en-US" sz="1000" dirty="0"/>
          </a:p>
          <a:p>
            <a:r>
              <a:rPr lang="en-US" sz="1000" dirty="0"/>
              <a:t>	&lt;property name="</a:t>
            </a:r>
            <a:r>
              <a:rPr lang="en-US" sz="1000" dirty="0" err="1"/>
              <a:t>mappingResources</a:t>
            </a:r>
            <a:r>
              <a:rPr lang="en-US" sz="1000" dirty="0"/>
              <a:t>"&gt;</a:t>
            </a:r>
            <a:endParaRPr lang="zh-CN" altLang="en-US" sz="1000" dirty="0"/>
          </a:p>
          <a:p>
            <a:r>
              <a:rPr lang="en-US" sz="1000" dirty="0"/>
              <a:t>		&lt;list&gt;</a:t>
            </a:r>
            <a:endParaRPr lang="zh-CN" altLang="en-US" sz="1000" dirty="0"/>
          </a:p>
          <a:p>
            <a:r>
              <a:rPr lang="en-US" sz="1000" dirty="0"/>
              <a:t>			&lt;value&gt;com/</a:t>
            </a:r>
            <a:r>
              <a:rPr lang="en-US" sz="1000" dirty="0" err="1"/>
              <a:t>mr</a:t>
            </a:r>
            <a:r>
              <a:rPr lang="en-US" sz="1000" dirty="0"/>
              <a:t>/user/</a:t>
            </a:r>
            <a:r>
              <a:rPr lang="en-US" sz="1000" dirty="0" err="1"/>
              <a:t>User.hbm.xml</a:t>
            </a:r>
            <a:r>
              <a:rPr lang="en-US" sz="1000" dirty="0"/>
              <a:t>&lt;/value&gt;</a:t>
            </a:r>
            <a:endParaRPr lang="zh-CN" altLang="en-US" sz="1000" dirty="0"/>
          </a:p>
          <a:p>
            <a:r>
              <a:rPr lang="en-US" sz="1000" dirty="0"/>
              <a:t>		&lt;/list&gt;</a:t>
            </a:r>
            <a:endParaRPr lang="zh-CN" altLang="en-US" sz="1000" dirty="0"/>
          </a:p>
          <a:p>
            <a:r>
              <a:rPr lang="en-US" sz="1000" dirty="0"/>
              <a:t>	&lt;/property&gt;</a:t>
            </a:r>
            <a:endParaRPr lang="zh-CN" altLang="en-US" sz="1000" dirty="0"/>
          </a:p>
          <a:p>
            <a:r>
              <a:rPr lang="en-US" sz="1000" dirty="0"/>
              <a:t>&lt;/bean&gt;</a:t>
            </a:r>
            <a:endParaRPr lang="zh-CN" altLang="en-US" sz="1000" dirty="0"/>
          </a:p>
        </p:txBody>
      </p:sp>
      <p:sp>
        <p:nvSpPr>
          <p:cNvPr id="8" name="TextBox 7"/>
          <p:cNvSpPr txBox="1"/>
          <p:nvPr/>
        </p:nvSpPr>
        <p:spPr>
          <a:xfrm>
            <a:off x="6337830" y="1428742"/>
            <a:ext cx="2377574" cy="369332"/>
          </a:xfrm>
          <a:prstGeom prst="rect">
            <a:avLst/>
          </a:prstGeom>
          <a:noFill/>
        </p:spPr>
        <p:txBody>
          <a:bodyPr wrap="none" rtlCol="0">
            <a:spAutoFit/>
          </a:bodyPr>
          <a:lstStyle/>
          <a:p>
            <a:r>
              <a:rPr lang="zh-CN" altLang="en-US" b="1" i="1" dirty="0">
                <a:solidFill>
                  <a:srgbClr val="F79646"/>
                </a:solidFill>
                <a:latin typeface="楷体" pitchFamily="49" charset="-122"/>
                <a:ea typeface="楷体" pitchFamily="49" charset="-122"/>
              </a:rPr>
              <a:t>配置</a:t>
            </a:r>
            <a:r>
              <a:rPr lang="en-US" altLang="zh-CN" b="1" i="1" dirty="0">
                <a:solidFill>
                  <a:srgbClr val="F79646"/>
                </a:solidFill>
                <a:latin typeface="楷体" pitchFamily="49" charset="-122"/>
                <a:ea typeface="楷体" pitchFamily="49" charset="-122"/>
              </a:rPr>
              <a:t>Hibernate</a:t>
            </a:r>
            <a:r>
              <a:rPr lang="zh-CN" altLang="en-US" b="1" i="1" dirty="0">
                <a:solidFill>
                  <a:srgbClr val="F79646"/>
                </a:solidFill>
                <a:latin typeface="楷体" pitchFamily="49" charset="-122"/>
                <a:ea typeface="楷体" pitchFamily="49" charset="-122"/>
              </a:rPr>
              <a:t>工厂类</a:t>
            </a:r>
          </a:p>
        </p:txBody>
      </p:sp>
    </p:spTree>
  </p:cSld>
  <p:clrMapOvr>
    <a:masterClrMapping/>
  </p:clrMapOvr>
  <p:transition spd="med">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ChangeArrowheads="1"/>
          </p:cNvSpPr>
          <p:nvPr/>
        </p:nvSpPr>
        <p:spPr bwMode="auto">
          <a:xfrm>
            <a:off x="7383433" y="1835655"/>
            <a:ext cx="138113" cy="300038"/>
          </a:xfrm>
          <a:prstGeom prst="rect">
            <a:avLst/>
          </a:prstGeom>
          <a:noFill/>
          <a:ln w="9525">
            <a:noFill/>
            <a:miter lim="800000"/>
            <a:headEnd/>
            <a:tailEnd/>
          </a:ln>
          <a:effectLst>
            <a:outerShdw dist="17961" dir="2700000" algn="ctr" rotWithShape="0">
              <a:srgbClr val="3D5C00"/>
            </a:outerShdw>
          </a:effectLst>
        </p:spPr>
        <p:txBody>
          <a:bodyPr wrap="none" lIns="68580" tIns="34290" rIns="68580" bIns="34290" anchor="ctr">
            <a:spAutoFit/>
          </a:bodyPr>
          <a:lstStyle/>
          <a:p>
            <a:pPr algn="r" eaLnBrk="0" hangingPunct="0">
              <a:spcBef>
                <a:spcPct val="0"/>
              </a:spcBef>
              <a:buFontTx/>
              <a:buNone/>
            </a:pPr>
            <a:endParaRPr lang="zh-CN" altLang="zh-CN" sz="1500" dirty="0">
              <a:solidFill>
                <a:schemeClr val="accent1"/>
              </a:solidFill>
              <a:latin typeface="Lucida Sans Unicode" pitchFamily="34" charset="0"/>
              <a:ea typeface="Gulim" pitchFamily="34" charset="-127"/>
            </a:endParaRPr>
          </a:p>
        </p:txBody>
      </p:sp>
      <p:pic>
        <p:nvPicPr>
          <p:cNvPr id="5" name="Picture 7" descr="F:\工作\功夫系列课程\PPT模版\按扭\橙色\按扭-44.png"/>
          <p:cNvPicPr>
            <a:picLocks noChangeAspect="1" noChangeArrowheads="1"/>
          </p:cNvPicPr>
          <p:nvPr/>
        </p:nvPicPr>
        <p:blipFill>
          <a:blip r:embed="rId2" cstate="print"/>
          <a:srcRect/>
          <a:stretch>
            <a:fillRect/>
          </a:stretch>
        </p:blipFill>
        <p:spPr bwMode="auto">
          <a:xfrm>
            <a:off x="1" y="800100"/>
            <a:ext cx="850106" cy="400050"/>
          </a:xfrm>
          <a:prstGeom prst="rect">
            <a:avLst/>
          </a:prstGeom>
          <a:noFill/>
          <a:ln w="9525">
            <a:noFill/>
            <a:miter lim="800000"/>
            <a:headEnd/>
            <a:tailEnd/>
          </a:ln>
        </p:spPr>
      </p:pic>
      <p:sp>
        <p:nvSpPr>
          <p:cNvPr id="6" name="Rectangle 9"/>
          <p:cNvSpPr txBox="1">
            <a:spLocks noChangeArrowheads="1"/>
          </p:cNvSpPr>
          <p:nvPr/>
        </p:nvSpPr>
        <p:spPr bwMode="auto">
          <a:xfrm>
            <a:off x="672703" y="611982"/>
            <a:ext cx="1162993" cy="708422"/>
          </a:xfrm>
          <a:prstGeom prst="rect">
            <a:avLst/>
          </a:prstGeom>
          <a:noFill/>
          <a:ln w="9525">
            <a:noFill/>
            <a:miter lim="800000"/>
            <a:headEnd/>
            <a:tailEnd/>
          </a:ln>
          <a:effectLst/>
        </p:spPr>
        <p:txBody>
          <a:bodyPr lIns="68580" tIns="34290" rIns="68580" bIns="34290" anchor="ctr"/>
          <a:lstStyle/>
          <a:p>
            <a:pPr algn="ctr">
              <a:spcBef>
                <a:spcPct val="0"/>
              </a:spcBef>
              <a:buFontTx/>
              <a:buNone/>
            </a:pPr>
            <a:r>
              <a:rPr lang="zh-CN" altLang="en-US" sz="2700" b="1" dirty="0">
                <a:solidFill>
                  <a:srgbClr val="FF6600"/>
                </a:solidFill>
                <a:latin typeface="Arial" charset="0"/>
                <a:ea typeface="隶书" pitchFamily="49" charset="-122"/>
              </a:rPr>
              <a:t>小结</a:t>
            </a:r>
          </a:p>
        </p:txBody>
      </p:sp>
      <p:sp>
        <p:nvSpPr>
          <p:cNvPr id="20" name="Text Box 3"/>
          <p:cNvSpPr txBox="1">
            <a:spLocks noChangeArrowheads="1"/>
          </p:cNvSpPr>
          <p:nvPr/>
        </p:nvSpPr>
        <p:spPr bwMode="auto">
          <a:xfrm>
            <a:off x="467544" y="1635646"/>
            <a:ext cx="8462174" cy="1315745"/>
          </a:xfrm>
          <a:prstGeom prst="rect">
            <a:avLst/>
          </a:prstGeom>
          <a:noFill/>
          <a:ln w="9525">
            <a:noFill/>
            <a:miter lim="800000"/>
            <a:headEnd/>
            <a:tailEnd/>
          </a:ln>
        </p:spPr>
        <p:txBody>
          <a:bodyPr wrap="square" lIns="68580" tIns="34290" rIns="68580" bIns="34290">
            <a:spAutoFit/>
          </a:bodyPr>
          <a:lstStyle/>
          <a:p>
            <a:pPr eaLnBrk="0" hangingPunct="0">
              <a:lnSpc>
                <a:spcPct val="150000"/>
              </a:lnSpc>
              <a:spcBef>
                <a:spcPct val="0"/>
              </a:spcBef>
              <a:buNone/>
            </a:pPr>
            <a:r>
              <a:rPr lang="zh-CN" altLang="en-US" b="1" dirty="0">
                <a:solidFill>
                  <a:schemeClr val="bg2">
                    <a:lumMod val="25000"/>
                  </a:schemeClr>
                </a:solidFill>
                <a:latin typeface="+mn-ea"/>
              </a:rPr>
              <a:t>本章首先介绍了</a:t>
            </a:r>
            <a:r>
              <a:rPr lang="en-US" altLang="zh-CN" b="1" dirty="0">
                <a:solidFill>
                  <a:schemeClr val="bg2">
                    <a:lumMod val="25000"/>
                  </a:schemeClr>
                </a:solidFill>
                <a:latin typeface="+mn-ea"/>
              </a:rPr>
              <a:t>Spring</a:t>
            </a:r>
            <a:r>
              <a:rPr lang="zh-CN" altLang="en-US" b="1" dirty="0">
                <a:solidFill>
                  <a:schemeClr val="bg2">
                    <a:lumMod val="25000"/>
                  </a:schemeClr>
                </a:solidFill>
                <a:latin typeface="+mn-ea"/>
              </a:rPr>
              <a:t>框架核心技术</a:t>
            </a:r>
            <a:r>
              <a:rPr lang="en-US" altLang="zh-CN" b="1" dirty="0" err="1">
                <a:solidFill>
                  <a:schemeClr val="bg2">
                    <a:lumMod val="25000"/>
                  </a:schemeClr>
                </a:solidFill>
                <a:latin typeface="+mn-ea"/>
              </a:rPr>
              <a:t>IoC</a:t>
            </a:r>
            <a:r>
              <a:rPr lang="zh-CN" altLang="en-US" b="1" dirty="0">
                <a:solidFill>
                  <a:schemeClr val="bg2">
                    <a:lumMod val="25000"/>
                  </a:schemeClr>
                </a:solidFill>
                <a:latin typeface="+mn-ea"/>
              </a:rPr>
              <a:t>、</a:t>
            </a:r>
            <a:r>
              <a:rPr lang="en-US" altLang="zh-CN" b="1" dirty="0">
                <a:solidFill>
                  <a:schemeClr val="bg2">
                    <a:lumMod val="25000"/>
                  </a:schemeClr>
                </a:solidFill>
                <a:latin typeface="+mn-ea"/>
              </a:rPr>
              <a:t>AOP</a:t>
            </a:r>
            <a:r>
              <a:rPr lang="zh-CN" altLang="en-US" b="1" dirty="0">
                <a:solidFill>
                  <a:schemeClr val="bg2">
                    <a:lumMod val="25000"/>
                  </a:schemeClr>
                </a:solidFill>
                <a:latin typeface="+mn-ea"/>
              </a:rPr>
              <a:t>、</a:t>
            </a:r>
            <a:r>
              <a:rPr lang="en-US" altLang="zh-CN" b="1" dirty="0">
                <a:solidFill>
                  <a:schemeClr val="bg2">
                    <a:lumMod val="25000"/>
                  </a:schemeClr>
                </a:solidFill>
                <a:latin typeface="+mn-ea"/>
              </a:rPr>
              <a:t>Bean</a:t>
            </a:r>
            <a:r>
              <a:rPr lang="zh-CN" altLang="en-US" b="1" dirty="0">
                <a:solidFill>
                  <a:schemeClr val="bg2">
                    <a:lumMod val="25000"/>
                  </a:schemeClr>
                </a:solidFill>
                <a:latin typeface="+mn-ea"/>
              </a:rPr>
              <a:t>的相关知识，以及对</a:t>
            </a:r>
            <a:r>
              <a:rPr lang="en-US" altLang="zh-CN" b="1" dirty="0">
                <a:solidFill>
                  <a:schemeClr val="bg2">
                    <a:lumMod val="25000"/>
                  </a:schemeClr>
                </a:solidFill>
                <a:latin typeface="+mn-ea"/>
              </a:rPr>
              <a:t>Bean</a:t>
            </a:r>
            <a:r>
              <a:rPr lang="zh-CN" altLang="en-US" b="1" dirty="0">
                <a:solidFill>
                  <a:schemeClr val="bg2">
                    <a:lumMod val="25000"/>
                  </a:schemeClr>
                </a:solidFill>
                <a:latin typeface="+mn-ea"/>
              </a:rPr>
              <a:t>的配置与装载；然后讲解了</a:t>
            </a:r>
            <a:r>
              <a:rPr lang="en-US" altLang="zh-CN" b="1" dirty="0">
                <a:solidFill>
                  <a:schemeClr val="bg2">
                    <a:lumMod val="25000"/>
                  </a:schemeClr>
                </a:solidFill>
                <a:latin typeface="+mn-ea"/>
              </a:rPr>
              <a:t>Spring</a:t>
            </a:r>
            <a:r>
              <a:rPr lang="zh-CN" altLang="en-US" b="1" dirty="0">
                <a:solidFill>
                  <a:schemeClr val="bg2">
                    <a:lumMod val="25000"/>
                  </a:schemeClr>
                </a:solidFill>
                <a:latin typeface="+mn-ea"/>
              </a:rPr>
              <a:t>提供的资源获取、国际化等功能；最后介绍了</a:t>
            </a:r>
            <a:r>
              <a:rPr lang="en-US" altLang="zh-CN" b="1" dirty="0">
                <a:solidFill>
                  <a:schemeClr val="bg2">
                    <a:lumMod val="25000"/>
                  </a:schemeClr>
                </a:solidFill>
                <a:latin typeface="+mn-ea"/>
              </a:rPr>
              <a:t>Spring</a:t>
            </a:r>
            <a:r>
              <a:rPr lang="zh-CN" altLang="en-US" b="1" dirty="0">
                <a:solidFill>
                  <a:schemeClr val="bg2">
                    <a:lumMod val="25000"/>
                  </a:schemeClr>
                </a:solidFill>
                <a:latin typeface="+mn-ea"/>
              </a:rPr>
              <a:t>对数据持久层的支持。通过本章的学习，读者应该掌握</a:t>
            </a:r>
            <a:r>
              <a:rPr lang="en-US" altLang="zh-CN" b="1" dirty="0">
                <a:solidFill>
                  <a:schemeClr val="bg2">
                    <a:lumMod val="25000"/>
                  </a:schemeClr>
                </a:solidFill>
                <a:latin typeface="+mn-ea"/>
              </a:rPr>
              <a:t>Spring</a:t>
            </a:r>
            <a:r>
              <a:rPr lang="zh-CN" altLang="en-US" b="1" dirty="0">
                <a:solidFill>
                  <a:schemeClr val="bg2">
                    <a:lumMod val="25000"/>
                  </a:schemeClr>
                </a:solidFill>
                <a:latin typeface="+mn-ea"/>
              </a:rPr>
              <a:t>的核心技术。</a:t>
            </a:r>
          </a:p>
        </p:txBody>
      </p:sp>
    </p:spTree>
    <p:extLst>
      <p:ext uri="{BB962C8B-B14F-4D97-AF65-F5344CB8AC3E}">
        <p14:creationId xmlns:p14="http://schemas.microsoft.com/office/powerpoint/2010/main" val="2027011190"/>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F:\工作\功夫系列课程\PPT模版\按扭\橙色\按扭-44.png"/>
          <p:cNvPicPr>
            <a:picLocks noChangeAspect="1" noChangeArrowheads="1"/>
          </p:cNvPicPr>
          <p:nvPr/>
        </p:nvPicPr>
        <p:blipFill>
          <a:blip r:embed="rId2" cstate="print"/>
          <a:srcRect/>
          <a:stretch>
            <a:fillRect/>
          </a:stretch>
        </p:blipFill>
        <p:spPr bwMode="auto">
          <a:xfrm>
            <a:off x="1" y="800100"/>
            <a:ext cx="850106" cy="400050"/>
          </a:xfrm>
          <a:prstGeom prst="rect">
            <a:avLst/>
          </a:prstGeom>
          <a:noFill/>
          <a:ln w="9525">
            <a:noFill/>
            <a:miter lim="800000"/>
            <a:headEnd/>
            <a:tailEnd/>
          </a:ln>
        </p:spPr>
      </p:pic>
      <p:sp>
        <p:nvSpPr>
          <p:cNvPr id="5" name="Rectangle 9"/>
          <p:cNvSpPr txBox="1">
            <a:spLocks noChangeArrowheads="1"/>
          </p:cNvSpPr>
          <p:nvPr/>
        </p:nvSpPr>
        <p:spPr bwMode="auto">
          <a:xfrm>
            <a:off x="821279" y="611982"/>
            <a:ext cx="6536803" cy="708422"/>
          </a:xfrm>
          <a:prstGeom prst="rect">
            <a:avLst/>
          </a:prstGeom>
          <a:noFill/>
          <a:ln w="9525">
            <a:noFill/>
            <a:miter lim="800000"/>
            <a:headEnd/>
            <a:tailEnd/>
          </a:ln>
          <a:effectLst/>
        </p:spPr>
        <p:txBody>
          <a:bodyPr lIns="68580" tIns="34290" rIns="68580" bIns="34290" anchor="ctr"/>
          <a:lstStyle/>
          <a:p>
            <a:pPr>
              <a:spcBef>
                <a:spcPct val="0"/>
              </a:spcBef>
              <a:buFontTx/>
              <a:buNone/>
            </a:pPr>
            <a:r>
              <a:rPr lang="zh-CN" altLang="en-US" sz="2700" dirty="0">
                <a:solidFill>
                  <a:srgbClr val="FF6600"/>
                </a:solidFill>
                <a:latin typeface="Arial" charset="0"/>
                <a:ea typeface="隶书" pitchFamily="49" charset="-122"/>
              </a:rPr>
              <a:t>上机指导</a:t>
            </a:r>
          </a:p>
        </p:txBody>
      </p:sp>
      <p:sp>
        <p:nvSpPr>
          <p:cNvPr id="7" name="矩形 6"/>
          <p:cNvSpPr/>
          <p:nvPr/>
        </p:nvSpPr>
        <p:spPr>
          <a:xfrm>
            <a:off x="500034" y="1928808"/>
            <a:ext cx="4000528" cy="923330"/>
          </a:xfrm>
          <a:prstGeom prst="rect">
            <a:avLst/>
          </a:prstGeom>
        </p:spPr>
        <p:txBody>
          <a:bodyPr wrap="square">
            <a:spAutoFit/>
          </a:bodyPr>
          <a:lstStyle/>
          <a:p>
            <a:r>
              <a:rPr lang="zh-CN" altLang="en-US" dirty="0"/>
              <a:t>利用</a:t>
            </a:r>
            <a:r>
              <a:rPr lang="en-US" dirty="0"/>
              <a:t>DAO</a:t>
            </a:r>
            <a:r>
              <a:rPr lang="zh-CN" altLang="en-US" dirty="0"/>
              <a:t>模式向商品信息表中添加数据。在</a:t>
            </a:r>
            <a:r>
              <a:rPr lang="en-US" dirty="0"/>
              <a:t>Spring</a:t>
            </a:r>
            <a:r>
              <a:rPr lang="zh-CN" altLang="en-US" dirty="0"/>
              <a:t>中利用</a:t>
            </a:r>
            <a:r>
              <a:rPr lang="en-US" dirty="0"/>
              <a:t>DAO</a:t>
            </a:r>
            <a:r>
              <a:rPr lang="zh-CN" altLang="en-US" dirty="0"/>
              <a:t>模式向商品信息表中添加数据。</a:t>
            </a:r>
          </a:p>
        </p:txBody>
      </p:sp>
      <p:pic>
        <p:nvPicPr>
          <p:cNvPr id="47106" name="Picture 2"/>
          <p:cNvPicPr>
            <a:picLocks noChangeAspect="1" noChangeArrowheads="1"/>
          </p:cNvPicPr>
          <p:nvPr/>
        </p:nvPicPr>
        <p:blipFill>
          <a:blip r:embed="rId3"/>
          <a:srcRect/>
          <a:stretch>
            <a:fillRect/>
          </a:stretch>
        </p:blipFill>
        <p:spPr bwMode="auto">
          <a:xfrm>
            <a:off x="5214942" y="1428742"/>
            <a:ext cx="2000264" cy="1310518"/>
          </a:xfrm>
          <a:prstGeom prst="rect">
            <a:avLst/>
          </a:prstGeom>
          <a:noFill/>
          <a:ln w="9525">
            <a:noFill/>
            <a:miter lim="800000"/>
            <a:headEnd/>
            <a:tailEnd/>
          </a:ln>
        </p:spPr>
      </p:pic>
      <p:pic>
        <p:nvPicPr>
          <p:cNvPr id="47107" name="Picture 3"/>
          <p:cNvPicPr>
            <a:picLocks noChangeAspect="1" noChangeArrowheads="1"/>
          </p:cNvPicPr>
          <p:nvPr/>
        </p:nvPicPr>
        <p:blipFill>
          <a:blip r:embed="rId4"/>
          <a:srcRect/>
          <a:stretch>
            <a:fillRect/>
          </a:stretch>
        </p:blipFill>
        <p:spPr bwMode="auto">
          <a:xfrm>
            <a:off x="5214942" y="3143254"/>
            <a:ext cx="2759548" cy="928694"/>
          </a:xfrm>
          <a:prstGeom prst="rect">
            <a:avLst/>
          </a:prstGeom>
          <a:noFill/>
          <a:ln w="9525">
            <a:noFill/>
            <a:miter lim="800000"/>
            <a:headEnd/>
            <a:tailEnd/>
          </a:ln>
        </p:spPr>
      </p:pic>
    </p:spTree>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05B77-50FF-33A3-3AD8-092FA34A38A0}"/>
              </a:ext>
            </a:extLst>
          </p:cNvPr>
          <p:cNvSpPr>
            <a:spLocks noGrp="1"/>
          </p:cNvSpPr>
          <p:nvPr>
            <p:ph type="title"/>
          </p:nvPr>
        </p:nvSpPr>
        <p:spPr/>
        <p:txBody>
          <a:bodyPr/>
          <a:lstStyle/>
          <a:p>
            <a:endParaRPr kumimoji="1" lang="zh-CN" altLang="en-US" dirty="0"/>
          </a:p>
        </p:txBody>
      </p:sp>
      <p:sp>
        <p:nvSpPr>
          <p:cNvPr id="3" name="内容占位符 2">
            <a:extLst>
              <a:ext uri="{FF2B5EF4-FFF2-40B4-BE49-F238E27FC236}">
                <a16:creationId xmlns:a16="http://schemas.microsoft.com/office/drawing/2014/main" id="{457975F8-84E6-9188-E5E2-2F4952235564}"/>
              </a:ext>
            </a:extLst>
          </p:cNvPr>
          <p:cNvSpPr>
            <a:spLocks noGrp="1"/>
          </p:cNvSpPr>
          <p:nvPr>
            <p:ph idx="1"/>
          </p:nvPr>
        </p:nvSpPr>
        <p:spPr>
          <a:xfrm>
            <a:off x="107504" y="843558"/>
            <a:ext cx="8856984" cy="4299941"/>
          </a:xfrm>
        </p:spPr>
        <p:txBody>
          <a:bodyPr>
            <a:normAutofit fontScale="92500" lnSpcReduction="20000"/>
          </a:bodyPr>
          <a:lstStyle/>
          <a:p>
            <a:r>
              <a:rPr lang="en-US" altLang="zh-CN" dirty="0">
                <a:solidFill>
                  <a:srgbClr val="000000"/>
                </a:solidFill>
                <a:effectLst/>
                <a:latin typeface="Helvetica Neue" panose="02000503000000020004" pitchFamily="2" charset="0"/>
              </a:rPr>
              <a:t>1.</a:t>
            </a:r>
            <a:r>
              <a:rPr lang="zh-CN" altLang="en-US" dirty="0">
                <a:solidFill>
                  <a:srgbClr val="000000"/>
                </a:solidFill>
                <a:latin typeface="Helvetica Neue" panose="02000503000000020004" pitchFamily="2" charset="0"/>
              </a:rPr>
              <a:t>新建一个</a:t>
            </a:r>
            <a:r>
              <a:rPr lang="zh-CN" altLang="en-US" dirty="0">
                <a:latin typeface=".AppleSystemUIFontMonospaced"/>
              </a:rPr>
              <a:t>数据库</a:t>
            </a:r>
            <a:r>
              <a:rPr lang="zh-CN" altLang="en-US" dirty="0">
                <a:solidFill>
                  <a:srgbClr val="FC2125"/>
                </a:solidFill>
                <a:latin typeface=".AppleSystemUIFontMonospaced"/>
              </a:rPr>
              <a:t> </a:t>
            </a:r>
            <a:r>
              <a:rPr lang="en-US" altLang="zh-CN" dirty="0" err="1">
                <a:solidFill>
                  <a:srgbClr val="FC2125"/>
                </a:solidFill>
                <a:latin typeface=".AppleSystemUIFontMonospaced"/>
              </a:rPr>
              <a:t>studentmis</a:t>
            </a:r>
            <a:r>
              <a:rPr lang="zh-CN" altLang="en-US" dirty="0">
                <a:solidFill>
                  <a:srgbClr val="000000"/>
                </a:solidFill>
                <a:effectLst/>
                <a:latin typeface="Helvetica Neue" panose="02000503000000020004" pitchFamily="2" charset="0"/>
              </a:rPr>
              <a:t>，在数据库中创建一个名为</a:t>
            </a:r>
            <a:r>
              <a:rPr lang="en-US" altLang="zh-CN" dirty="0">
                <a:solidFill>
                  <a:srgbClr val="FC2125"/>
                </a:solidFill>
                <a:effectLst/>
                <a:latin typeface=".AppleSystemUIFontMonospaced"/>
              </a:rPr>
              <a:t>students</a:t>
            </a:r>
            <a:r>
              <a:rPr lang="zh-CN" altLang="en-US" dirty="0">
                <a:solidFill>
                  <a:srgbClr val="000000"/>
                </a:solidFill>
                <a:effectLst/>
                <a:latin typeface="Helvetica Neue" panose="02000503000000020004" pitchFamily="2" charset="0"/>
              </a:rPr>
              <a:t>的表，包含字段</a:t>
            </a:r>
            <a:r>
              <a:rPr lang="en-US" altLang="zh-CN" dirty="0">
                <a:solidFill>
                  <a:srgbClr val="FC2125"/>
                </a:solidFill>
                <a:effectLst/>
                <a:latin typeface=".AppleSystemUIFontMonospaced"/>
              </a:rPr>
              <a:t>id</a:t>
            </a:r>
            <a:r>
              <a:rPr lang="zh-CN" altLang="en-US" dirty="0">
                <a:solidFill>
                  <a:srgbClr val="000000"/>
                </a:solidFill>
                <a:effectLst/>
                <a:latin typeface="Helvetica Neue" panose="02000503000000020004" pitchFamily="2" charset="0"/>
              </a:rPr>
              <a:t>、</a:t>
            </a:r>
            <a:r>
              <a:rPr lang="en-US" altLang="zh-CN" dirty="0">
                <a:solidFill>
                  <a:srgbClr val="FC2125"/>
                </a:solidFill>
                <a:effectLst/>
                <a:latin typeface=".AppleSystemUIFontMonospaced"/>
              </a:rPr>
              <a:t>name</a:t>
            </a:r>
            <a:r>
              <a:rPr lang="zh-CN" altLang="en-US" dirty="0">
                <a:solidFill>
                  <a:srgbClr val="000000"/>
                </a:solidFill>
                <a:effectLst/>
                <a:latin typeface="Helvetica Neue" panose="02000503000000020004" pitchFamily="2" charset="0"/>
              </a:rPr>
              <a:t>和</a:t>
            </a:r>
            <a:r>
              <a:rPr lang="en-US" altLang="zh-CN" dirty="0">
                <a:solidFill>
                  <a:srgbClr val="FC2125"/>
                </a:solidFill>
                <a:effectLst/>
                <a:latin typeface=".AppleSystemUIFontMonospaced"/>
              </a:rPr>
              <a:t>age</a:t>
            </a:r>
            <a:r>
              <a:rPr lang="zh-CN" altLang="en-US" dirty="0">
                <a:solidFill>
                  <a:srgbClr val="000000"/>
                </a:solidFill>
                <a:effectLst/>
                <a:latin typeface="Helvetica Neue" panose="02000503000000020004" pitchFamily="2" charset="0"/>
              </a:rPr>
              <a:t>，用于存储学生信息。</a:t>
            </a:r>
            <a:endParaRPr lang="en-US" altLang="zh-CN" dirty="0">
              <a:solidFill>
                <a:srgbClr val="000000"/>
              </a:solidFill>
              <a:effectLst/>
              <a:latin typeface="Helvetica Neue" panose="02000503000000020004" pitchFamily="2" charset="0"/>
            </a:endParaRPr>
          </a:p>
          <a:p>
            <a:r>
              <a:rPr lang="en-US" altLang="zh-CN" dirty="0">
                <a:solidFill>
                  <a:srgbClr val="000000"/>
                </a:solidFill>
                <a:effectLst/>
                <a:latin typeface="Helvetica Neue" panose="02000503000000020004" pitchFamily="2" charset="0"/>
              </a:rPr>
              <a:t>2.</a:t>
            </a:r>
            <a:r>
              <a:rPr lang="zh-CN" altLang="en-US" dirty="0">
                <a:solidFill>
                  <a:srgbClr val="000000"/>
                </a:solidFill>
                <a:effectLst/>
                <a:latin typeface="Helvetica Neue" panose="02000503000000020004" pitchFamily="2" charset="0"/>
              </a:rPr>
              <a:t>创建一个</a:t>
            </a:r>
            <a:r>
              <a:rPr lang="en-US" altLang="zh-CN" dirty="0">
                <a:solidFill>
                  <a:srgbClr val="000000"/>
                </a:solidFill>
                <a:effectLst/>
                <a:latin typeface="Helvetica Neue" panose="02000503000000020004" pitchFamily="2" charset="0"/>
              </a:rPr>
              <a:t>JSP</a:t>
            </a:r>
            <a:r>
              <a:rPr lang="zh-CN" altLang="en-US" dirty="0">
                <a:solidFill>
                  <a:srgbClr val="000000"/>
                </a:solidFill>
                <a:effectLst/>
                <a:latin typeface="Helvetica Neue" panose="02000503000000020004" pitchFamily="2" charset="0"/>
              </a:rPr>
              <a:t>页面，用于显示查询结果，例如 </a:t>
            </a:r>
            <a:r>
              <a:rPr lang="en-US" altLang="zh-CN" dirty="0" err="1">
                <a:solidFill>
                  <a:srgbClr val="FC2125"/>
                </a:solidFill>
                <a:effectLst/>
                <a:latin typeface=".AppleSystemUIFontMonospaced"/>
              </a:rPr>
              <a:t>queryStudents.jsp</a:t>
            </a:r>
            <a:r>
              <a:rPr lang="zh-CN" altLang="en-US" dirty="0">
                <a:solidFill>
                  <a:srgbClr val="000000"/>
                </a:solidFill>
                <a:latin typeface="Helvetica Neue" panose="02000503000000020004" pitchFamily="2" charset="0"/>
              </a:rPr>
              <a:t>。</a:t>
            </a:r>
            <a:endParaRPr lang="en-US" altLang="zh-CN" dirty="0">
              <a:solidFill>
                <a:srgbClr val="000000"/>
              </a:solidFill>
              <a:latin typeface="Helvetica Neue" panose="02000503000000020004" pitchFamily="2" charset="0"/>
            </a:endParaRPr>
          </a:p>
          <a:p>
            <a:r>
              <a:rPr lang="en-US" altLang="zh-CN" dirty="0">
                <a:solidFill>
                  <a:srgbClr val="000000"/>
                </a:solidFill>
                <a:effectLst/>
                <a:latin typeface="Helvetica Neue" panose="02000503000000020004" pitchFamily="2" charset="0"/>
              </a:rPr>
              <a:t>3.</a:t>
            </a:r>
            <a:r>
              <a:rPr lang="zh-CN" altLang="en-US" dirty="0">
                <a:solidFill>
                  <a:srgbClr val="000000"/>
                </a:solidFill>
                <a:effectLst/>
                <a:latin typeface="Helvetica Neue" panose="02000503000000020004" pitchFamily="2" charset="0"/>
              </a:rPr>
              <a:t>在</a:t>
            </a:r>
            <a:r>
              <a:rPr lang="en-US" altLang="zh-CN" dirty="0">
                <a:solidFill>
                  <a:srgbClr val="000000"/>
                </a:solidFill>
                <a:effectLst/>
                <a:latin typeface="Helvetica Neue" panose="02000503000000020004" pitchFamily="2" charset="0"/>
              </a:rPr>
              <a:t>Web</a:t>
            </a:r>
            <a:r>
              <a:rPr lang="zh-CN" altLang="en-US" dirty="0">
                <a:solidFill>
                  <a:srgbClr val="000000"/>
                </a:solidFill>
                <a:effectLst/>
                <a:latin typeface="Helvetica Neue" panose="02000503000000020004" pitchFamily="2" charset="0"/>
              </a:rPr>
              <a:t>应用程序中配置数据库连接信息，并在指定路径下放置</a:t>
            </a:r>
            <a:r>
              <a:rPr lang="en-US" altLang="zh-CN" dirty="0">
                <a:solidFill>
                  <a:srgbClr val="000000"/>
                </a:solidFill>
                <a:effectLst/>
                <a:latin typeface="Helvetica Neue" panose="02000503000000020004" pitchFamily="2" charset="0"/>
              </a:rPr>
              <a:t>JSP</a:t>
            </a:r>
            <a:r>
              <a:rPr lang="zh-CN" altLang="en-US" dirty="0">
                <a:solidFill>
                  <a:srgbClr val="000000"/>
                </a:solidFill>
                <a:effectLst/>
                <a:latin typeface="Helvetica Neue" panose="02000503000000020004" pitchFamily="2" charset="0"/>
              </a:rPr>
              <a:t>页面文件。确保数据库已有数据并可以正常连接。</a:t>
            </a:r>
          </a:p>
          <a:p>
            <a:r>
              <a:rPr lang="en-US" altLang="zh-CN" dirty="0">
                <a:solidFill>
                  <a:srgbClr val="000000"/>
                </a:solidFill>
                <a:effectLst/>
                <a:latin typeface="Helvetica Neue" panose="02000503000000020004" pitchFamily="2" charset="0"/>
              </a:rPr>
              <a:t>4.</a:t>
            </a:r>
            <a:r>
              <a:rPr lang="zh-CN" altLang="en-US" dirty="0">
                <a:solidFill>
                  <a:srgbClr val="000000"/>
                </a:solidFill>
                <a:effectLst/>
                <a:latin typeface="Helvetica Neue" panose="02000503000000020004" pitchFamily="2" charset="0"/>
              </a:rPr>
              <a:t>访问</a:t>
            </a:r>
            <a:r>
              <a:rPr lang="en-US" altLang="zh-CN" dirty="0" err="1">
                <a:solidFill>
                  <a:srgbClr val="FC2125"/>
                </a:solidFill>
                <a:effectLst/>
                <a:latin typeface=".AppleSystemUIFontMonospaced"/>
              </a:rPr>
              <a:t>queryStudents.jsp</a:t>
            </a:r>
            <a:r>
              <a:rPr lang="zh-CN" altLang="en-US" dirty="0">
                <a:solidFill>
                  <a:srgbClr val="000000"/>
                </a:solidFill>
                <a:effectLst/>
                <a:latin typeface="Helvetica Neue" panose="02000503000000020004" pitchFamily="2" charset="0"/>
              </a:rPr>
              <a:t>页面，即可显示从数据库中查询到的学生信息。</a:t>
            </a:r>
          </a:p>
          <a:p>
            <a:endParaRPr kumimoji="1" lang="zh-CN" altLang="en-US" dirty="0"/>
          </a:p>
        </p:txBody>
      </p:sp>
    </p:spTree>
    <p:extLst>
      <p:ext uri="{BB962C8B-B14F-4D97-AF65-F5344CB8AC3E}">
        <p14:creationId xmlns:p14="http://schemas.microsoft.com/office/powerpoint/2010/main" val="2612610523"/>
      </p:ext>
    </p:extLst>
  </p:cSld>
  <p:clrMapOvr>
    <a:masterClrMapping/>
  </p:clrMapOvr>
  <p:transition spd="med">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85F5E1BD-16D5-510A-C1EE-698FD17B3953}"/>
              </a:ext>
            </a:extLst>
          </p:cNvPr>
          <p:cNvSpPr txBox="1"/>
          <p:nvPr/>
        </p:nvSpPr>
        <p:spPr>
          <a:xfrm>
            <a:off x="1553" y="-41616"/>
            <a:ext cx="9144000" cy="5216813"/>
          </a:xfrm>
          <a:prstGeom prst="rect">
            <a:avLst/>
          </a:prstGeom>
          <a:noFill/>
        </p:spPr>
        <p:txBody>
          <a:bodyPr wrap="square">
            <a:spAutoFit/>
          </a:bodyPr>
          <a:lstStyle/>
          <a:p>
            <a:r>
              <a:rPr lang="en-US" altLang="zh-CN" sz="900" b="0" dirty="0">
                <a:solidFill>
                  <a:srgbClr val="000000"/>
                </a:solidFill>
                <a:effectLst/>
                <a:highlight>
                  <a:srgbClr val="FFFFFF"/>
                </a:highlight>
                <a:latin typeface="Fira Code" panose="020B0809050000020004" pitchFamily="49" charset="0"/>
              </a:rPr>
              <a:t>&lt;%@ page language="java" </a:t>
            </a:r>
            <a:r>
              <a:rPr lang="en-US" altLang="zh-CN" sz="900" b="0" dirty="0" err="1">
                <a:solidFill>
                  <a:srgbClr val="000000"/>
                </a:solidFill>
                <a:effectLst/>
                <a:highlight>
                  <a:srgbClr val="FFFFFF"/>
                </a:highlight>
                <a:latin typeface="Fira Code" panose="020B0809050000020004" pitchFamily="49" charset="0"/>
              </a:rPr>
              <a:t>contentType</a:t>
            </a:r>
            <a:r>
              <a:rPr lang="en-US" altLang="zh-CN" sz="900" b="0" dirty="0">
                <a:solidFill>
                  <a:srgbClr val="000000"/>
                </a:solidFill>
                <a:effectLst/>
                <a:highlight>
                  <a:srgbClr val="FFFFFF"/>
                </a:highlight>
                <a:latin typeface="Fira Code" panose="020B0809050000020004" pitchFamily="49" charset="0"/>
              </a:rPr>
              <a:t>="text/html; charset=UTF-8"</a:t>
            </a:r>
          </a:p>
          <a:p>
            <a:r>
              <a:rPr lang="en-US" altLang="zh-CN" sz="900" b="0" dirty="0" err="1">
                <a:solidFill>
                  <a:srgbClr val="000000"/>
                </a:solidFill>
                <a:effectLst/>
                <a:highlight>
                  <a:srgbClr val="FFFFFF"/>
                </a:highlight>
                <a:latin typeface="Fira Code" panose="020B0809050000020004" pitchFamily="49" charset="0"/>
              </a:rPr>
              <a:t>pageEncoding</a:t>
            </a:r>
            <a:r>
              <a:rPr lang="en-US" altLang="zh-CN" sz="900" b="0" dirty="0">
                <a:solidFill>
                  <a:srgbClr val="000000"/>
                </a:solidFill>
                <a:effectLst/>
                <a:highlight>
                  <a:srgbClr val="FFFFFF"/>
                </a:highlight>
                <a:latin typeface="Fira Code" panose="020B0809050000020004" pitchFamily="49" charset="0"/>
              </a:rPr>
              <a:t>="UTF-8"%&gt;</a:t>
            </a:r>
            <a:br>
              <a:rPr lang="en-US" altLang="zh-CN" sz="900" b="0" dirty="0">
                <a:solidFill>
                  <a:srgbClr val="000000"/>
                </a:solidFill>
                <a:effectLst/>
                <a:highlight>
                  <a:srgbClr val="FFFFFF"/>
                </a:highlight>
                <a:latin typeface="Fira Code" panose="020B0809050000020004" pitchFamily="49" charset="0"/>
              </a:rPr>
            </a:br>
            <a:r>
              <a:rPr lang="en-US" altLang="zh-CN" sz="900" b="0" dirty="0">
                <a:solidFill>
                  <a:srgbClr val="800000"/>
                </a:solidFill>
                <a:effectLst/>
                <a:highlight>
                  <a:srgbClr val="FFFFFF"/>
                </a:highlight>
                <a:latin typeface="Fira Code" panose="020B0809050000020004" pitchFamily="49" charset="0"/>
              </a:rPr>
              <a:t>&lt;!DOCTYPE</a:t>
            </a:r>
            <a:r>
              <a:rPr lang="en-US" altLang="zh-CN" sz="900" b="0" dirty="0">
                <a:solidFill>
                  <a:srgbClr val="000000"/>
                </a:solidFill>
                <a:effectLst/>
                <a:highlight>
                  <a:srgbClr val="FFFFFF"/>
                </a:highlight>
                <a:latin typeface="Fira Code" panose="020B0809050000020004" pitchFamily="49" charset="0"/>
              </a:rPr>
              <a:t> </a:t>
            </a:r>
            <a:r>
              <a:rPr lang="en-US" altLang="zh-CN" sz="900" b="0" dirty="0">
                <a:solidFill>
                  <a:srgbClr val="E50000"/>
                </a:solidFill>
                <a:effectLst/>
                <a:highlight>
                  <a:srgbClr val="FFFFFF"/>
                </a:highlight>
                <a:latin typeface="Fira Code" panose="020B0809050000020004" pitchFamily="49" charset="0"/>
              </a:rPr>
              <a:t>html</a:t>
            </a:r>
            <a:r>
              <a:rPr lang="en-US" altLang="zh-CN" sz="900" b="0" dirty="0">
                <a:solidFill>
                  <a:srgbClr val="800000"/>
                </a:solidFill>
                <a:effectLst/>
                <a:highlight>
                  <a:srgbClr val="FFFFFF"/>
                </a:highlight>
                <a:latin typeface="Fira Code" panose="020B0809050000020004" pitchFamily="49" charset="0"/>
              </a:rPr>
              <a:t>&gt;</a:t>
            </a:r>
            <a:endParaRPr lang="en-US" altLang="zh-CN" sz="900" b="0" dirty="0">
              <a:solidFill>
                <a:srgbClr val="000000"/>
              </a:solidFill>
              <a:effectLst/>
              <a:highlight>
                <a:srgbClr val="FFFFFF"/>
              </a:highlight>
              <a:latin typeface="Fira Code" panose="020B0809050000020004" pitchFamily="49" charset="0"/>
            </a:endParaRPr>
          </a:p>
          <a:p>
            <a:r>
              <a:rPr lang="en-US" altLang="zh-CN" sz="900" b="0" dirty="0">
                <a:solidFill>
                  <a:srgbClr val="800000"/>
                </a:solidFill>
                <a:effectLst/>
                <a:highlight>
                  <a:srgbClr val="FFFFFF"/>
                </a:highlight>
                <a:latin typeface="Fira Code" panose="020B0809050000020004" pitchFamily="49" charset="0"/>
              </a:rPr>
              <a:t>&lt;html&gt;</a:t>
            </a:r>
            <a:endParaRPr lang="en-US" altLang="zh-CN" sz="900" b="0" dirty="0">
              <a:solidFill>
                <a:srgbClr val="000000"/>
              </a:solidFill>
              <a:effectLst/>
              <a:highlight>
                <a:srgbClr val="FFFFFF"/>
              </a:highlight>
              <a:latin typeface="Fira Code" panose="020B0809050000020004" pitchFamily="49" charset="0"/>
            </a:endParaRPr>
          </a:p>
          <a:p>
            <a:r>
              <a:rPr lang="en-US" altLang="zh-CN" sz="900" b="0" dirty="0">
                <a:solidFill>
                  <a:srgbClr val="800000"/>
                </a:solidFill>
                <a:effectLst/>
                <a:highlight>
                  <a:srgbClr val="FFFFFF"/>
                </a:highlight>
                <a:latin typeface="Fira Code" panose="020B0809050000020004" pitchFamily="49" charset="0"/>
              </a:rPr>
              <a:t>&lt;head&gt;</a:t>
            </a:r>
            <a:endParaRPr lang="en-US" altLang="zh-CN" sz="900" b="0" dirty="0">
              <a:solidFill>
                <a:srgbClr val="000000"/>
              </a:solidFill>
              <a:effectLst/>
              <a:highlight>
                <a:srgbClr val="FFFFFF"/>
              </a:highlight>
              <a:latin typeface="Fira Code" panose="020B0809050000020004" pitchFamily="49" charset="0"/>
            </a:endParaRPr>
          </a:p>
          <a:p>
            <a:r>
              <a:rPr lang="en-US" altLang="zh-CN" sz="900" b="0" dirty="0">
                <a:solidFill>
                  <a:srgbClr val="800000"/>
                </a:solidFill>
                <a:effectLst/>
                <a:highlight>
                  <a:srgbClr val="FFFFFF"/>
                </a:highlight>
                <a:latin typeface="Fira Code" panose="020B0809050000020004" pitchFamily="49" charset="0"/>
              </a:rPr>
              <a:t>&lt;title&gt;</a:t>
            </a:r>
            <a:r>
              <a:rPr lang="zh-CN" altLang="en-US" sz="900" b="0" dirty="0">
                <a:solidFill>
                  <a:srgbClr val="000000"/>
                </a:solidFill>
                <a:effectLst/>
                <a:highlight>
                  <a:srgbClr val="FFFFFF"/>
                </a:highlight>
                <a:latin typeface="Fira Code" panose="020B0809050000020004" pitchFamily="49" charset="0"/>
              </a:rPr>
              <a:t>查询学生信息</a:t>
            </a:r>
            <a:r>
              <a:rPr lang="en-US" altLang="zh-CN" sz="900" b="0" dirty="0">
                <a:solidFill>
                  <a:srgbClr val="800000"/>
                </a:solidFill>
                <a:effectLst/>
                <a:highlight>
                  <a:srgbClr val="FFFFFF"/>
                </a:highlight>
                <a:latin typeface="Fira Code" panose="020B0809050000020004" pitchFamily="49" charset="0"/>
              </a:rPr>
              <a:t>&lt;/title&gt;</a:t>
            </a:r>
            <a:endParaRPr lang="en-US" altLang="zh-CN" sz="900" b="0" dirty="0">
              <a:solidFill>
                <a:srgbClr val="000000"/>
              </a:solidFill>
              <a:effectLst/>
              <a:highlight>
                <a:srgbClr val="FFFFFF"/>
              </a:highlight>
              <a:latin typeface="Fira Code" panose="020B0809050000020004" pitchFamily="49" charset="0"/>
            </a:endParaRPr>
          </a:p>
          <a:p>
            <a:r>
              <a:rPr lang="en-US" altLang="zh-CN" sz="900" b="0" dirty="0">
                <a:solidFill>
                  <a:srgbClr val="800000"/>
                </a:solidFill>
                <a:effectLst/>
                <a:highlight>
                  <a:srgbClr val="FFFFFF"/>
                </a:highlight>
                <a:latin typeface="Fira Code" panose="020B0809050000020004" pitchFamily="49" charset="0"/>
              </a:rPr>
              <a:t>&lt;/head&gt;</a:t>
            </a:r>
            <a:endParaRPr lang="en-US" altLang="zh-CN" sz="900" b="0" dirty="0">
              <a:solidFill>
                <a:srgbClr val="000000"/>
              </a:solidFill>
              <a:effectLst/>
              <a:highlight>
                <a:srgbClr val="FFFFFF"/>
              </a:highlight>
              <a:latin typeface="Fira Code" panose="020B0809050000020004" pitchFamily="49" charset="0"/>
            </a:endParaRPr>
          </a:p>
          <a:p>
            <a:r>
              <a:rPr lang="en-US" altLang="zh-CN" sz="900" b="0" dirty="0">
                <a:solidFill>
                  <a:srgbClr val="800000"/>
                </a:solidFill>
                <a:effectLst/>
                <a:highlight>
                  <a:srgbClr val="FFFFFF"/>
                </a:highlight>
                <a:latin typeface="Fira Code" panose="020B0809050000020004" pitchFamily="49" charset="0"/>
              </a:rPr>
              <a:t>&lt;body&gt;</a:t>
            </a:r>
            <a:endParaRPr lang="en-US" altLang="zh-CN" sz="900" b="0" dirty="0">
              <a:solidFill>
                <a:srgbClr val="000000"/>
              </a:solidFill>
              <a:effectLst/>
              <a:highlight>
                <a:srgbClr val="FFFFFF"/>
              </a:highlight>
              <a:latin typeface="Fira Code" panose="020B0809050000020004" pitchFamily="49" charset="0"/>
            </a:endParaRPr>
          </a:p>
          <a:p>
            <a:r>
              <a:rPr lang="en-US" altLang="zh-CN" sz="900" b="0" dirty="0">
                <a:solidFill>
                  <a:srgbClr val="800000"/>
                </a:solidFill>
                <a:effectLst/>
                <a:highlight>
                  <a:srgbClr val="FFFFFF"/>
                </a:highlight>
                <a:latin typeface="Fira Code" panose="020B0809050000020004" pitchFamily="49" charset="0"/>
              </a:rPr>
              <a:t>&lt;h1&gt;</a:t>
            </a:r>
            <a:r>
              <a:rPr lang="zh-CN" altLang="en-US" sz="900" b="0" dirty="0">
                <a:solidFill>
                  <a:srgbClr val="000000"/>
                </a:solidFill>
                <a:effectLst/>
                <a:highlight>
                  <a:srgbClr val="FFFFFF"/>
                </a:highlight>
                <a:latin typeface="Fira Code" panose="020B0809050000020004" pitchFamily="49" charset="0"/>
              </a:rPr>
              <a:t>学生信息查询结果：</a:t>
            </a:r>
            <a:r>
              <a:rPr lang="en-US" altLang="zh-CN" sz="900" b="0" dirty="0">
                <a:solidFill>
                  <a:srgbClr val="800000"/>
                </a:solidFill>
                <a:effectLst/>
                <a:highlight>
                  <a:srgbClr val="FFFFFF"/>
                </a:highlight>
                <a:latin typeface="Fira Code" panose="020B0809050000020004" pitchFamily="49" charset="0"/>
              </a:rPr>
              <a:t>&lt;/h1&gt;</a:t>
            </a:r>
            <a:endParaRPr lang="en-US" altLang="zh-CN" sz="900" b="0" dirty="0">
              <a:solidFill>
                <a:srgbClr val="000000"/>
              </a:solidFill>
              <a:effectLst/>
              <a:highlight>
                <a:srgbClr val="FFFFFF"/>
              </a:highlight>
              <a:latin typeface="Fira Code" panose="020B0809050000020004" pitchFamily="49" charset="0"/>
            </a:endParaRPr>
          </a:p>
          <a:p>
            <a:r>
              <a:rPr lang="en-US" altLang="zh-CN" sz="900" b="0" dirty="0">
                <a:solidFill>
                  <a:srgbClr val="800000"/>
                </a:solidFill>
                <a:effectLst/>
                <a:highlight>
                  <a:srgbClr val="FFFFFF"/>
                </a:highlight>
                <a:latin typeface="Fira Code" panose="020B0809050000020004" pitchFamily="49" charset="0"/>
              </a:rPr>
              <a:t>&lt;table&gt;</a:t>
            </a:r>
            <a:endParaRPr lang="en-US" altLang="zh-CN" sz="900" b="0" dirty="0">
              <a:solidFill>
                <a:srgbClr val="000000"/>
              </a:solidFill>
              <a:effectLst/>
              <a:highlight>
                <a:srgbClr val="FFFFFF"/>
              </a:highlight>
              <a:latin typeface="Fira Code" panose="020B0809050000020004" pitchFamily="49" charset="0"/>
            </a:endParaRPr>
          </a:p>
          <a:p>
            <a:r>
              <a:rPr lang="en-US" altLang="zh-CN" sz="900" b="0" dirty="0">
                <a:solidFill>
                  <a:srgbClr val="800000"/>
                </a:solidFill>
                <a:effectLst/>
                <a:highlight>
                  <a:srgbClr val="FFFFFF"/>
                </a:highlight>
                <a:latin typeface="Fira Code" panose="020B0809050000020004" pitchFamily="49" charset="0"/>
              </a:rPr>
              <a:t>&lt;tr&gt;</a:t>
            </a:r>
            <a:endParaRPr lang="en-US" altLang="zh-CN" sz="900" b="0" dirty="0">
              <a:solidFill>
                <a:srgbClr val="000000"/>
              </a:solidFill>
              <a:effectLst/>
              <a:highlight>
                <a:srgbClr val="FFFFFF"/>
              </a:highlight>
              <a:latin typeface="Fira Code" panose="020B0809050000020004" pitchFamily="49" charset="0"/>
            </a:endParaRPr>
          </a:p>
          <a:p>
            <a:r>
              <a:rPr lang="en-US" altLang="zh-CN" sz="900" b="0" dirty="0">
                <a:solidFill>
                  <a:srgbClr val="800000"/>
                </a:solidFill>
                <a:effectLst/>
                <a:highlight>
                  <a:srgbClr val="FFFFFF"/>
                </a:highlight>
                <a:latin typeface="Fira Code" panose="020B0809050000020004" pitchFamily="49" charset="0"/>
              </a:rPr>
              <a:t>&lt;</a:t>
            </a:r>
            <a:r>
              <a:rPr lang="en-US" altLang="zh-CN" sz="900" b="0" dirty="0" err="1">
                <a:solidFill>
                  <a:srgbClr val="800000"/>
                </a:solidFill>
                <a:effectLst/>
                <a:highlight>
                  <a:srgbClr val="FFFFFF"/>
                </a:highlight>
                <a:latin typeface="Fira Code" panose="020B0809050000020004" pitchFamily="49" charset="0"/>
              </a:rPr>
              <a:t>th</a:t>
            </a:r>
            <a:r>
              <a:rPr lang="en-US" altLang="zh-CN" sz="900" b="0" dirty="0">
                <a:solidFill>
                  <a:srgbClr val="800000"/>
                </a:solidFill>
                <a:effectLst/>
                <a:highlight>
                  <a:srgbClr val="FFFFFF"/>
                </a:highlight>
                <a:latin typeface="Fira Code" panose="020B0809050000020004" pitchFamily="49" charset="0"/>
              </a:rPr>
              <a:t>&gt;</a:t>
            </a:r>
            <a:r>
              <a:rPr lang="en-US" altLang="zh-CN" sz="900" b="0" dirty="0">
                <a:solidFill>
                  <a:srgbClr val="000000"/>
                </a:solidFill>
                <a:effectLst/>
                <a:highlight>
                  <a:srgbClr val="FFFFFF"/>
                </a:highlight>
                <a:latin typeface="Fira Code" panose="020B0809050000020004" pitchFamily="49" charset="0"/>
              </a:rPr>
              <a:t>ID</a:t>
            </a:r>
            <a:r>
              <a:rPr lang="en-US" altLang="zh-CN" sz="900" b="0" dirty="0">
                <a:solidFill>
                  <a:srgbClr val="800000"/>
                </a:solidFill>
                <a:effectLst/>
                <a:highlight>
                  <a:srgbClr val="FFFFFF"/>
                </a:highlight>
                <a:latin typeface="Fira Code" panose="020B0809050000020004" pitchFamily="49" charset="0"/>
              </a:rPr>
              <a:t>&lt;/</a:t>
            </a:r>
            <a:r>
              <a:rPr lang="en-US" altLang="zh-CN" sz="900" b="0" dirty="0" err="1">
                <a:solidFill>
                  <a:srgbClr val="800000"/>
                </a:solidFill>
                <a:effectLst/>
                <a:highlight>
                  <a:srgbClr val="FFFFFF"/>
                </a:highlight>
                <a:latin typeface="Fira Code" panose="020B0809050000020004" pitchFamily="49" charset="0"/>
              </a:rPr>
              <a:t>th</a:t>
            </a:r>
            <a:r>
              <a:rPr lang="en-US" altLang="zh-CN" sz="900" b="0" dirty="0">
                <a:solidFill>
                  <a:srgbClr val="800000"/>
                </a:solidFill>
                <a:effectLst/>
                <a:highlight>
                  <a:srgbClr val="FFFFFF"/>
                </a:highlight>
                <a:latin typeface="Fira Code" panose="020B0809050000020004" pitchFamily="49" charset="0"/>
              </a:rPr>
              <a:t>&gt;</a:t>
            </a:r>
            <a:endParaRPr lang="en-US" altLang="zh-CN" sz="900" b="0" dirty="0">
              <a:solidFill>
                <a:srgbClr val="000000"/>
              </a:solidFill>
              <a:effectLst/>
              <a:highlight>
                <a:srgbClr val="FFFFFF"/>
              </a:highlight>
              <a:latin typeface="Fira Code" panose="020B0809050000020004" pitchFamily="49" charset="0"/>
            </a:endParaRPr>
          </a:p>
          <a:p>
            <a:r>
              <a:rPr lang="en-US" altLang="zh-CN" sz="900" b="0" dirty="0">
                <a:solidFill>
                  <a:srgbClr val="800000"/>
                </a:solidFill>
                <a:effectLst/>
                <a:highlight>
                  <a:srgbClr val="FFFFFF"/>
                </a:highlight>
                <a:latin typeface="Fira Code" panose="020B0809050000020004" pitchFamily="49" charset="0"/>
              </a:rPr>
              <a:t>&lt;</a:t>
            </a:r>
            <a:r>
              <a:rPr lang="en-US" altLang="zh-CN" sz="900" b="0" dirty="0" err="1">
                <a:solidFill>
                  <a:srgbClr val="800000"/>
                </a:solidFill>
                <a:effectLst/>
                <a:highlight>
                  <a:srgbClr val="FFFFFF"/>
                </a:highlight>
                <a:latin typeface="Fira Code" panose="020B0809050000020004" pitchFamily="49" charset="0"/>
              </a:rPr>
              <a:t>th</a:t>
            </a:r>
            <a:r>
              <a:rPr lang="en-US" altLang="zh-CN" sz="900" b="0" dirty="0">
                <a:solidFill>
                  <a:srgbClr val="800000"/>
                </a:solidFill>
                <a:effectLst/>
                <a:highlight>
                  <a:srgbClr val="FFFFFF"/>
                </a:highlight>
                <a:latin typeface="Fira Code" panose="020B0809050000020004" pitchFamily="49" charset="0"/>
              </a:rPr>
              <a:t>&gt;</a:t>
            </a:r>
            <a:r>
              <a:rPr lang="zh-CN" altLang="en-US" sz="900" b="0" dirty="0">
                <a:solidFill>
                  <a:srgbClr val="000000"/>
                </a:solidFill>
                <a:effectLst/>
                <a:highlight>
                  <a:srgbClr val="FFFFFF"/>
                </a:highlight>
                <a:latin typeface="Fira Code" panose="020B0809050000020004" pitchFamily="49" charset="0"/>
              </a:rPr>
              <a:t>姓名</a:t>
            </a:r>
            <a:r>
              <a:rPr lang="en-US" altLang="zh-CN" sz="900" b="0" dirty="0">
                <a:solidFill>
                  <a:srgbClr val="800000"/>
                </a:solidFill>
                <a:effectLst/>
                <a:highlight>
                  <a:srgbClr val="FFFFFF"/>
                </a:highlight>
                <a:latin typeface="Fira Code" panose="020B0809050000020004" pitchFamily="49" charset="0"/>
              </a:rPr>
              <a:t>&lt;/</a:t>
            </a:r>
            <a:r>
              <a:rPr lang="en-US" altLang="zh-CN" sz="900" b="0" dirty="0" err="1">
                <a:solidFill>
                  <a:srgbClr val="800000"/>
                </a:solidFill>
                <a:effectLst/>
                <a:highlight>
                  <a:srgbClr val="FFFFFF"/>
                </a:highlight>
                <a:latin typeface="Fira Code" panose="020B0809050000020004" pitchFamily="49" charset="0"/>
              </a:rPr>
              <a:t>th</a:t>
            </a:r>
            <a:r>
              <a:rPr lang="en-US" altLang="zh-CN" sz="900" b="0" dirty="0">
                <a:solidFill>
                  <a:srgbClr val="800000"/>
                </a:solidFill>
                <a:effectLst/>
                <a:highlight>
                  <a:srgbClr val="FFFFFF"/>
                </a:highlight>
                <a:latin typeface="Fira Code" panose="020B0809050000020004" pitchFamily="49" charset="0"/>
              </a:rPr>
              <a:t>&gt;</a:t>
            </a:r>
            <a:endParaRPr lang="en-US" altLang="zh-CN" sz="900" b="0" dirty="0">
              <a:solidFill>
                <a:srgbClr val="000000"/>
              </a:solidFill>
              <a:effectLst/>
              <a:highlight>
                <a:srgbClr val="FFFFFF"/>
              </a:highlight>
              <a:latin typeface="Fira Code" panose="020B0809050000020004" pitchFamily="49" charset="0"/>
            </a:endParaRPr>
          </a:p>
          <a:p>
            <a:r>
              <a:rPr lang="en-US" altLang="zh-CN" sz="900" b="0" dirty="0">
                <a:solidFill>
                  <a:srgbClr val="800000"/>
                </a:solidFill>
                <a:effectLst/>
                <a:highlight>
                  <a:srgbClr val="FFFFFF"/>
                </a:highlight>
                <a:latin typeface="Fira Code" panose="020B0809050000020004" pitchFamily="49" charset="0"/>
              </a:rPr>
              <a:t>&lt;</a:t>
            </a:r>
            <a:r>
              <a:rPr lang="en-US" altLang="zh-CN" sz="900" b="0" dirty="0" err="1">
                <a:solidFill>
                  <a:srgbClr val="800000"/>
                </a:solidFill>
                <a:effectLst/>
                <a:highlight>
                  <a:srgbClr val="FFFFFF"/>
                </a:highlight>
                <a:latin typeface="Fira Code" panose="020B0809050000020004" pitchFamily="49" charset="0"/>
              </a:rPr>
              <a:t>th</a:t>
            </a:r>
            <a:r>
              <a:rPr lang="en-US" altLang="zh-CN" sz="900" b="0" dirty="0">
                <a:solidFill>
                  <a:srgbClr val="800000"/>
                </a:solidFill>
                <a:effectLst/>
                <a:highlight>
                  <a:srgbClr val="FFFFFF"/>
                </a:highlight>
                <a:latin typeface="Fira Code" panose="020B0809050000020004" pitchFamily="49" charset="0"/>
              </a:rPr>
              <a:t>&gt;</a:t>
            </a:r>
            <a:r>
              <a:rPr lang="zh-CN" altLang="en-US" sz="900" b="0" dirty="0">
                <a:solidFill>
                  <a:srgbClr val="000000"/>
                </a:solidFill>
                <a:effectLst/>
                <a:highlight>
                  <a:srgbClr val="FFFFFF"/>
                </a:highlight>
                <a:latin typeface="Fira Code" panose="020B0809050000020004" pitchFamily="49" charset="0"/>
              </a:rPr>
              <a:t>年龄</a:t>
            </a:r>
            <a:r>
              <a:rPr lang="en-US" altLang="zh-CN" sz="900" b="0" dirty="0">
                <a:solidFill>
                  <a:srgbClr val="800000"/>
                </a:solidFill>
                <a:effectLst/>
                <a:highlight>
                  <a:srgbClr val="FFFFFF"/>
                </a:highlight>
                <a:latin typeface="Fira Code" panose="020B0809050000020004" pitchFamily="49" charset="0"/>
              </a:rPr>
              <a:t>&lt;/</a:t>
            </a:r>
            <a:r>
              <a:rPr lang="en-US" altLang="zh-CN" sz="900" b="0" dirty="0" err="1">
                <a:solidFill>
                  <a:srgbClr val="800000"/>
                </a:solidFill>
                <a:effectLst/>
                <a:highlight>
                  <a:srgbClr val="FFFFFF"/>
                </a:highlight>
                <a:latin typeface="Fira Code" panose="020B0809050000020004" pitchFamily="49" charset="0"/>
              </a:rPr>
              <a:t>th</a:t>
            </a:r>
            <a:r>
              <a:rPr lang="en-US" altLang="zh-CN" sz="900" b="0" dirty="0">
                <a:solidFill>
                  <a:srgbClr val="800000"/>
                </a:solidFill>
                <a:effectLst/>
                <a:highlight>
                  <a:srgbClr val="FFFFFF"/>
                </a:highlight>
                <a:latin typeface="Fira Code" panose="020B0809050000020004" pitchFamily="49" charset="0"/>
              </a:rPr>
              <a:t>&gt;</a:t>
            </a:r>
            <a:endParaRPr lang="en-US" altLang="zh-CN" sz="900" b="0" dirty="0">
              <a:solidFill>
                <a:srgbClr val="000000"/>
              </a:solidFill>
              <a:effectLst/>
              <a:highlight>
                <a:srgbClr val="FFFFFF"/>
              </a:highlight>
              <a:latin typeface="Fira Code" panose="020B0809050000020004" pitchFamily="49" charset="0"/>
            </a:endParaRPr>
          </a:p>
          <a:p>
            <a:r>
              <a:rPr lang="en-US" altLang="zh-CN" sz="900" b="0" dirty="0">
                <a:solidFill>
                  <a:srgbClr val="800000"/>
                </a:solidFill>
                <a:effectLst/>
                <a:highlight>
                  <a:srgbClr val="FFFFFF"/>
                </a:highlight>
                <a:latin typeface="Fira Code" panose="020B0809050000020004" pitchFamily="49" charset="0"/>
              </a:rPr>
              <a:t>&lt;/tr&gt;</a:t>
            </a:r>
            <a:endParaRPr lang="en-US" altLang="zh-CN" sz="900" b="0" dirty="0">
              <a:solidFill>
                <a:srgbClr val="000000"/>
              </a:solidFill>
              <a:effectLst/>
              <a:highlight>
                <a:srgbClr val="FFFFFF"/>
              </a:highlight>
              <a:latin typeface="Fira Code" panose="020B0809050000020004" pitchFamily="49" charset="0"/>
            </a:endParaRPr>
          </a:p>
          <a:p>
            <a:r>
              <a:rPr lang="en-US" altLang="zh-CN" sz="900" b="0" dirty="0">
                <a:solidFill>
                  <a:srgbClr val="000000"/>
                </a:solidFill>
                <a:effectLst/>
                <a:highlight>
                  <a:srgbClr val="FFFFFF"/>
                </a:highlight>
                <a:latin typeface="Fira Code" panose="020B0809050000020004" pitchFamily="49" charset="0"/>
              </a:rPr>
              <a:t>&lt;% </a:t>
            </a:r>
            <a:r>
              <a:rPr lang="en-US" altLang="zh-CN" sz="900" b="0" dirty="0">
                <a:solidFill>
                  <a:srgbClr val="0000FF"/>
                </a:solidFill>
                <a:effectLst/>
                <a:highlight>
                  <a:srgbClr val="FFFFFF"/>
                </a:highlight>
                <a:latin typeface="Fira Code" panose="020B0809050000020004" pitchFamily="49" charset="0"/>
              </a:rPr>
              <a:t>// </a:t>
            </a:r>
            <a:r>
              <a:rPr lang="zh-CN" altLang="en-US" sz="900" b="0" dirty="0">
                <a:solidFill>
                  <a:srgbClr val="0000FF"/>
                </a:solidFill>
                <a:effectLst/>
                <a:highlight>
                  <a:srgbClr val="FFFFFF"/>
                </a:highlight>
                <a:latin typeface="Fira Code" panose="020B0809050000020004" pitchFamily="49" charset="0"/>
              </a:rPr>
              <a:t>使用</a:t>
            </a:r>
            <a:r>
              <a:rPr lang="en-US" altLang="zh-CN" sz="900" b="0" dirty="0">
                <a:solidFill>
                  <a:srgbClr val="0000FF"/>
                </a:solidFill>
                <a:effectLst/>
                <a:highlight>
                  <a:srgbClr val="FFFFFF"/>
                </a:highlight>
                <a:latin typeface="Fira Code" panose="020B0809050000020004" pitchFamily="49" charset="0"/>
              </a:rPr>
              <a:t>JDBC</a:t>
            </a:r>
            <a:r>
              <a:rPr lang="zh-CN" altLang="en-US" sz="900" b="0" dirty="0">
                <a:solidFill>
                  <a:srgbClr val="0000FF"/>
                </a:solidFill>
                <a:effectLst/>
                <a:highlight>
                  <a:srgbClr val="FFFFFF"/>
                </a:highlight>
                <a:latin typeface="Fira Code" panose="020B0809050000020004" pitchFamily="49" charset="0"/>
              </a:rPr>
              <a:t>查询学生信息 </a:t>
            </a:r>
          </a:p>
          <a:p>
            <a:r>
              <a:rPr lang="en-US" altLang="zh-CN" sz="900" b="0" dirty="0" err="1">
                <a:solidFill>
                  <a:srgbClr val="000000"/>
                </a:solidFill>
                <a:effectLst/>
                <a:highlight>
                  <a:srgbClr val="FFFFFF"/>
                </a:highlight>
                <a:latin typeface="Fira Code" panose="020B0809050000020004" pitchFamily="49" charset="0"/>
              </a:rPr>
              <a:t>Class.forName</a:t>
            </a:r>
            <a:r>
              <a:rPr lang="en-US" altLang="zh-CN" sz="900" b="0" dirty="0">
                <a:solidFill>
                  <a:srgbClr val="000000"/>
                </a:solidFill>
                <a:effectLst/>
                <a:highlight>
                  <a:srgbClr val="FFFFFF"/>
                </a:highlight>
                <a:latin typeface="Fira Code" panose="020B0809050000020004" pitchFamily="49" charset="0"/>
              </a:rPr>
              <a:t>("</a:t>
            </a:r>
            <a:r>
              <a:rPr lang="en-US" altLang="zh-CN" sz="900" b="0" dirty="0" err="1">
                <a:solidFill>
                  <a:srgbClr val="000000"/>
                </a:solidFill>
                <a:effectLst/>
                <a:highlight>
                  <a:srgbClr val="FFFFFF"/>
                </a:highlight>
                <a:latin typeface="Fira Code" panose="020B0809050000020004" pitchFamily="49" charset="0"/>
              </a:rPr>
              <a:t>com.mysql.cj.jdbc.Driver</a:t>
            </a:r>
            <a:r>
              <a:rPr lang="en-US" altLang="zh-CN" sz="900" b="0" dirty="0">
                <a:solidFill>
                  <a:srgbClr val="000000"/>
                </a:solidFill>
                <a:effectLst/>
                <a:highlight>
                  <a:srgbClr val="FFFFFF"/>
                </a:highlight>
                <a:latin typeface="Fira Code" panose="020B0809050000020004" pitchFamily="49" charset="0"/>
              </a:rPr>
              <a:t>"); </a:t>
            </a:r>
            <a:r>
              <a:rPr lang="en-US" altLang="zh-CN" sz="900" b="0" dirty="0">
                <a:solidFill>
                  <a:srgbClr val="0000FF"/>
                </a:solidFill>
                <a:effectLst/>
                <a:highlight>
                  <a:srgbClr val="FFFFFF"/>
                </a:highlight>
                <a:latin typeface="Fira Code" panose="020B0809050000020004" pitchFamily="49" charset="0"/>
              </a:rPr>
              <a:t>//</a:t>
            </a:r>
            <a:r>
              <a:rPr lang="zh-CN" altLang="en-US" sz="900" b="0" dirty="0">
                <a:solidFill>
                  <a:srgbClr val="0000FF"/>
                </a:solidFill>
                <a:effectLst/>
                <a:highlight>
                  <a:srgbClr val="FFFFFF"/>
                </a:highlight>
                <a:latin typeface="Fira Code" panose="020B0809050000020004" pitchFamily="49" charset="0"/>
              </a:rPr>
              <a:t>加载</a:t>
            </a:r>
            <a:r>
              <a:rPr lang="en-US" altLang="zh-CN" sz="900" b="0" dirty="0">
                <a:solidFill>
                  <a:srgbClr val="0000FF"/>
                </a:solidFill>
                <a:effectLst/>
                <a:highlight>
                  <a:srgbClr val="FFFFFF"/>
                </a:highlight>
                <a:latin typeface="Fira Code" panose="020B0809050000020004" pitchFamily="49" charset="0"/>
              </a:rPr>
              <a:t>MySQL</a:t>
            </a:r>
            <a:r>
              <a:rPr lang="zh-CN" altLang="en-US" sz="900" b="0" dirty="0">
                <a:solidFill>
                  <a:srgbClr val="0000FF"/>
                </a:solidFill>
                <a:effectLst/>
                <a:highlight>
                  <a:srgbClr val="FFFFFF"/>
                </a:highlight>
                <a:latin typeface="Fira Code" panose="020B0809050000020004" pitchFamily="49" charset="0"/>
              </a:rPr>
              <a:t>驱动程序类 </a:t>
            </a:r>
          </a:p>
          <a:p>
            <a:r>
              <a:rPr lang="en-US" altLang="zh-CN" sz="900" b="0" dirty="0">
                <a:solidFill>
                  <a:srgbClr val="000000"/>
                </a:solidFill>
                <a:effectLst/>
                <a:highlight>
                  <a:srgbClr val="FFFFFF"/>
                </a:highlight>
                <a:latin typeface="Fira Code" panose="020B0809050000020004" pitchFamily="49" charset="0"/>
              </a:rPr>
              <a:t>Connection conn = </a:t>
            </a:r>
            <a:r>
              <a:rPr lang="en-US" altLang="zh-CN" sz="900" b="0" dirty="0" err="1">
                <a:solidFill>
                  <a:srgbClr val="000000"/>
                </a:solidFill>
                <a:effectLst/>
                <a:highlight>
                  <a:srgbClr val="FFFFFF"/>
                </a:highlight>
                <a:latin typeface="Fira Code" panose="020B0809050000020004" pitchFamily="49" charset="0"/>
              </a:rPr>
              <a:t>DriverManager.getConnection</a:t>
            </a:r>
            <a:r>
              <a:rPr lang="en-US" altLang="zh-CN" sz="900" b="0" dirty="0">
                <a:solidFill>
                  <a:srgbClr val="000000"/>
                </a:solidFill>
                <a:effectLst/>
                <a:highlight>
                  <a:srgbClr val="FFFFFF"/>
                </a:highlight>
                <a:latin typeface="Fira Code" panose="020B0809050000020004" pitchFamily="49" charset="0"/>
              </a:rPr>
              <a:t>("</a:t>
            </a:r>
            <a:r>
              <a:rPr lang="en-US" altLang="zh-CN" sz="900" b="0" dirty="0" err="1">
                <a:solidFill>
                  <a:srgbClr val="000000"/>
                </a:solidFill>
                <a:effectLst/>
                <a:highlight>
                  <a:srgbClr val="FFFFFF"/>
                </a:highlight>
                <a:latin typeface="Fira Code" panose="020B0809050000020004" pitchFamily="49" charset="0"/>
              </a:rPr>
              <a:t>jdbc:mysql</a:t>
            </a:r>
            <a:r>
              <a:rPr lang="en-US" altLang="zh-CN" sz="900" b="0" dirty="0">
                <a:solidFill>
                  <a:srgbClr val="000000"/>
                </a:solidFill>
                <a:effectLst/>
                <a:highlight>
                  <a:srgbClr val="FFFFFF"/>
                </a:highlight>
                <a:latin typeface="Fira Code" panose="020B0809050000020004" pitchFamily="49" charset="0"/>
              </a:rPr>
              <a:t>://localhost:3306/database_name","</a:t>
            </a:r>
            <a:r>
              <a:rPr lang="en-US" altLang="zh-CN" sz="900" b="0" dirty="0" err="1">
                <a:solidFill>
                  <a:srgbClr val="000000"/>
                </a:solidFill>
                <a:effectLst/>
                <a:highlight>
                  <a:srgbClr val="FFFFFF"/>
                </a:highlight>
                <a:latin typeface="Fira Code" panose="020B0809050000020004" pitchFamily="49" charset="0"/>
              </a:rPr>
              <a:t>your_username</a:t>
            </a:r>
            <a:r>
              <a:rPr lang="en-US" altLang="zh-CN" sz="900" b="0" dirty="0">
                <a:solidFill>
                  <a:srgbClr val="000000"/>
                </a:solidFill>
                <a:effectLst/>
                <a:highlight>
                  <a:srgbClr val="FFFFFF"/>
                </a:highlight>
                <a:latin typeface="Fira Code" panose="020B0809050000020004" pitchFamily="49" charset="0"/>
              </a:rPr>
              <a:t>", "</a:t>
            </a:r>
            <a:r>
              <a:rPr lang="en-US" altLang="zh-CN" sz="900" b="0" dirty="0" err="1">
                <a:solidFill>
                  <a:srgbClr val="000000"/>
                </a:solidFill>
                <a:effectLst/>
                <a:highlight>
                  <a:srgbClr val="FFFFFF"/>
                </a:highlight>
                <a:latin typeface="Fira Code" panose="020B0809050000020004" pitchFamily="49" charset="0"/>
              </a:rPr>
              <a:t>your_password</a:t>
            </a:r>
            <a:r>
              <a:rPr lang="en-US" altLang="zh-CN" sz="900" b="0" dirty="0">
                <a:solidFill>
                  <a:srgbClr val="000000"/>
                </a:solidFill>
                <a:effectLst/>
                <a:highlight>
                  <a:srgbClr val="FFFFFF"/>
                </a:highlight>
                <a:latin typeface="Fira Code" panose="020B0809050000020004" pitchFamily="49" charset="0"/>
              </a:rPr>
              <a:t>"); </a:t>
            </a:r>
          </a:p>
          <a:p>
            <a:r>
              <a:rPr lang="en-US" altLang="zh-CN" sz="900" b="0" dirty="0">
                <a:solidFill>
                  <a:srgbClr val="0000FF"/>
                </a:solidFill>
                <a:effectLst/>
                <a:highlight>
                  <a:srgbClr val="FFFFFF"/>
                </a:highlight>
                <a:latin typeface="Fira Code" panose="020B0809050000020004" pitchFamily="49" charset="0"/>
              </a:rPr>
              <a:t>// </a:t>
            </a:r>
            <a:r>
              <a:rPr lang="zh-CN" altLang="en-US" sz="900" b="0" dirty="0">
                <a:solidFill>
                  <a:srgbClr val="0000FF"/>
                </a:solidFill>
                <a:effectLst/>
                <a:highlight>
                  <a:srgbClr val="FFFFFF"/>
                </a:highlight>
                <a:latin typeface="Fira Code" panose="020B0809050000020004" pitchFamily="49" charset="0"/>
              </a:rPr>
              <a:t>连接到</a:t>
            </a:r>
            <a:r>
              <a:rPr lang="en-US" altLang="zh-CN" sz="900" b="0" dirty="0">
                <a:solidFill>
                  <a:srgbClr val="0000FF"/>
                </a:solidFill>
                <a:effectLst/>
                <a:highlight>
                  <a:srgbClr val="FFFFFF"/>
                </a:highlight>
                <a:latin typeface="Fira Code" panose="020B0809050000020004" pitchFamily="49" charset="0"/>
              </a:rPr>
              <a:t>MySQL</a:t>
            </a:r>
            <a:r>
              <a:rPr lang="zh-CN" altLang="en-US" sz="900" b="0" dirty="0">
                <a:solidFill>
                  <a:srgbClr val="0000FF"/>
                </a:solidFill>
                <a:effectLst/>
                <a:highlight>
                  <a:srgbClr val="FFFFFF"/>
                </a:highlight>
                <a:latin typeface="Fira Code" panose="020B0809050000020004" pitchFamily="49" charset="0"/>
              </a:rPr>
              <a:t>数据库</a:t>
            </a:r>
            <a:r>
              <a:rPr lang="zh-CN" altLang="en-US" sz="900" b="0" dirty="0">
                <a:solidFill>
                  <a:srgbClr val="000000"/>
                </a:solidFill>
                <a:effectLst/>
                <a:highlight>
                  <a:srgbClr val="FFFFFF"/>
                </a:highlight>
                <a:latin typeface="Fira Code" panose="020B0809050000020004" pitchFamily="49" charset="0"/>
              </a:rPr>
              <a:t> </a:t>
            </a:r>
          </a:p>
          <a:p>
            <a:r>
              <a:rPr lang="en-US" altLang="zh-CN" sz="900" b="0" dirty="0">
                <a:solidFill>
                  <a:srgbClr val="000000"/>
                </a:solidFill>
                <a:effectLst/>
                <a:highlight>
                  <a:srgbClr val="FFFFFF"/>
                </a:highlight>
                <a:latin typeface="Fira Code" panose="020B0809050000020004" pitchFamily="49" charset="0"/>
              </a:rPr>
              <a:t>Statement </a:t>
            </a:r>
            <a:r>
              <a:rPr lang="en-US" altLang="zh-CN" sz="900" b="0" dirty="0" err="1">
                <a:solidFill>
                  <a:srgbClr val="000000"/>
                </a:solidFill>
                <a:effectLst/>
                <a:highlight>
                  <a:srgbClr val="FFFFFF"/>
                </a:highlight>
                <a:latin typeface="Fira Code" panose="020B0809050000020004" pitchFamily="49" charset="0"/>
              </a:rPr>
              <a:t>stmt</a:t>
            </a:r>
            <a:r>
              <a:rPr lang="en-US" altLang="zh-CN" sz="900" b="0" dirty="0">
                <a:solidFill>
                  <a:srgbClr val="000000"/>
                </a:solidFill>
                <a:effectLst/>
                <a:highlight>
                  <a:srgbClr val="FFFFFF"/>
                </a:highlight>
                <a:latin typeface="Fira Code" panose="020B0809050000020004" pitchFamily="49" charset="0"/>
              </a:rPr>
              <a:t> = </a:t>
            </a:r>
            <a:r>
              <a:rPr lang="en-US" altLang="zh-CN" sz="900" b="0" dirty="0" err="1">
                <a:solidFill>
                  <a:srgbClr val="000000"/>
                </a:solidFill>
                <a:effectLst/>
                <a:highlight>
                  <a:srgbClr val="FFFFFF"/>
                </a:highlight>
                <a:latin typeface="Fira Code" panose="020B0809050000020004" pitchFamily="49" charset="0"/>
              </a:rPr>
              <a:t>conn.createStatement</a:t>
            </a:r>
            <a:r>
              <a:rPr lang="en-US" altLang="zh-CN" sz="900" b="0" dirty="0">
                <a:solidFill>
                  <a:srgbClr val="000000"/>
                </a:solidFill>
                <a:effectLst/>
                <a:highlight>
                  <a:srgbClr val="FFFFFF"/>
                </a:highlight>
                <a:latin typeface="Fira Code" panose="020B0809050000020004" pitchFamily="49" charset="0"/>
              </a:rPr>
              <a:t>(); </a:t>
            </a:r>
            <a:r>
              <a:rPr lang="en-US" altLang="zh-CN" sz="900" b="0" dirty="0">
                <a:solidFill>
                  <a:srgbClr val="0000FF"/>
                </a:solidFill>
                <a:effectLst/>
                <a:highlight>
                  <a:srgbClr val="FFFFFF"/>
                </a:highlight>
                <a:latin typeface="Fira Code" panose="020B0809050000020004" pitchFamily="49" charset="0"/>
              </a:rPr>
              <a:t>// </a:t>
            </a:r>
            <a:r>
              <a:rPr lang="zh-CN" altLang="en-US" sz="900" b="0" dirty="0">
                <a:solidFill>
                  <a:srgbClr val="0000FF"/>
                </a:solidFill>
                <a:effectLst/>
                <a:highlight>
                  <a:srgbClr val="FFFFFF"/>
                </a:highlight>
                <a:latin typeface="Fira Code" panose="020B0809050000020004" pitchFamily="49" charset="0"/>
              </a:rPr>
              <a:t>创建</a:t>
            </a:r>
            <a:r>
              <a:rPr lang="en-US" altLang="zh-CN" sz="900" b="0" dirty="0">
                <a:solidFill>
                  <a:srgbClr val="0000FF"/>
                </a:solidFill>
                <a:effectLst/>
                <a:highlight>
                  <a:srgbClr val="FFFFFF"/>
                </a:highlight>
                <a:latin typeface="Fira Code" panose="020B0809050000020004" pitchFamily="49" charset="0"/>
              </a:rPr>
              <a:t>SQL</a:t>
            </a:r>
            <a:r>
              <a:rPr lang="zh-CN" altLang="en-US" sz="900" b="0" dirty="0">
                <a:solidFill>
                  <a:srgbClr val="0000FF"/>
                </a:solidFill>
                <a:effectLst/>
                <a:highlight>
                  <a:srgbClr val="FFFFFF"/>
                </a:highlight>
                <a:latin typeface="Fira Code" panose="020B0809050000020004" pitchFamily="49" charset="0"/>
              </a:rPr>
              <a:t>语句对象 </a:t>
            </a:r>
          </a:p>
          <a:p>
            <a:r>
              <a:rPr lang="en-US" altLang="zh-CN" sz="900" b="0" dirty="0" err="1">
                <a:solidFill>
                  <a:srgbClr val="000000"/>
                </a:solidFill>
                <a:effectLst/>
                <a:highlight>
                  <a:srgbClr val="FFFFFF"/>
                </a:highlight>
                <a:latin typeface="Fira Code" panose="020B0809050000020004" pitchFamily="49" charset="0"/>
              </a:rPr>
              <a:t>ResultSet</a:t>
            </a:r>
            <a:r>
              <a:rPr lang="en-US" altLang="zh-CN" sz="900" b="0" dirty="0">
                <a:solidFill>
                  <a:srgbClr val="000000"/>
                </a:solidFill>
                <a:effectLst/>
                <a:highlight>
                  <a:srgbClr val="FFFFFF"/>
                </a:highlight>
                <a:latin typeface="Fira Code" panose="020B0809050000020004" pitchFamily="49" charset="0"/>
              </a:rPr>
              <a:t> </a:t>
            </a:r>
            <a:r>
              <a:rPr lang="en-US" altLang="zh-CN" sz="900" b="0" dirty="0" err="1">
                <a:solidFill>
                  <a:srgbClr val="000000"/>
                </a:solidFill>
                <a:effectLst/>
                <a:highlight>
                  <a:srgbClr val="FFFFFF"/>
                </a:highlight>
                <a:latin typeface="Fira Code" panose="020B0809050000020004" pitchFamily="49" charset="0"/>
              </a:rPr>
              <a:t>rs</a:t>
            </a:r>
            <a:r>
              <a:rPr lang="en-US" altLang="zh-CN" sz="900" b="0" dirty="0">
                <a:solidFill>
                  <a:srgbClr val="000000"/>
                </a:solidFill>
                <a:effectLst/>
                <a:highlight>
                  <a:srgbClr val="FFFFFF"/>
                </a:highlight>
                <a:latin typeface="Fira Code" panose="020B0809050000020004" pitchFamily="49" charset="0"/>
              </a:rPr>
              <a:t> = </a:t>
            </a:r>
            <a:r>
              <a:rPr lang="en-US" altLang="zh-CN" sz="900" b="0" dirty="0" err="1">
                <a:solidFill>
                  <a:srgbClr val="000000"/>
                </a:solidFill>
                <a:effectLst/>
                <a:highlight>
                  <a:srgbClr val="FFFFFF"/>
                </a:highlight>
                <a:latin typeface="Fira Code" panose="020B0809050000020004" pitchFamily="49" charset="0"/>
              </a:rPr>
              <a:t>stmt.executeQuery</a:t>
            </a:r>
            <a:r>
              <a:rPr lang="en-US" altLang="zh-CN" sz="900" b="0" dirty="0">
                <a:solidFill>
                  <a:srgbClr val="000000"/>
                </a:solidFill>
                <a:effectLst/>
                <a:highlight>
                  <a:srgbClr val="FFFFFF"/>
                </a:highlight>
                <a:latin typeface="Fira Code" panose="020B0809050000020004" pitchFamily="49" charset="0"/>
              </a:rPr>
              <a:t>("SELECT * FROM students"); </a:t>
            </a:r>
            <a:r>
              <a:rPr lang="en-US" altLang="zh-CN" sz="900" b="0" dirty="0">
                <a:solidFill>
                  <a:srgbClr val="0000FF"/>
                </a:solidFill>
                <a:effectLst/>
                <a:highlight>
                  <a:srgbClr val="FFFFFF"/>
                </a:highlight>
                <a:latin typeface="Fira Code" panose="020B0809050000020004" pitchFamily="49" charset="0"/>
              </a:rPr>
              <a:t>//</a:t>
            </a:r>
            <a:r>
              <a:rPr lang="zh-CN" altLang="en-US" sz="900" b="0" dirty="0">
                <a:solidFill>
                  <a:srgbClr val="0000FF"/>
                </a:solidFill>
                <a:effectLst/>
                <a:highlight>
                  <a:srgbClr val="FFFFFF"/>
                </a:highlight>
                <a:latin typeface="Fira Code" panose="020B0809050000020004" pitchFamily="49" charset="0"/>
              </a:rPr>
              <a:t>执行</a:t>
            </a:r>
            <a:r>
              <a:rPr lang="en-US" altLang="zh-CN" sz="900" b="0" dirty="0">
                <a:solidFill>
                  <a:srgbClr val="0000FF"/>
                </a:solidFill>
                <a:effectLst/>
                <a:highlight>
                  <a:srgbClr val="FFFFFF"/>
                </a:highlight>
                <a:latin typeface="Fira Code" panose="020B0809050000020004" pitchFamily="49" charset="0"/>
              </a:rPr>
              <a:t>SQL</a:t>
            </a:r>
            <a:r>
              <a:rPr lang="zh-CN" altLang="en-US" sz="900" b="0" dirty="0">
                <a:solidFill>
                  <a:srgbClr val="0000FF"/>
                </a:solidFill>
                <a:effectLst/>
                <a:highlight>
                  <a:srgbClr val="FFFFFF"/>
                </a:highlight>
                <a:latin typeface="Fira Code" panose="020B0809050000020004" pitchFamily="49" charset="0"/>
              </a:rPr>
              <a:t>查询语句</a:t>
            </a:r>
            <a:r>
              <a:rPr lang="en-US" altLang="zh-CN" sz="900" b="0" dirty="0">
                <a:solidFill>
                  <a:srgbClr val="0000FF"/>
                </a:solidFill>
                <a:effectLst/>
                <a:highlight>
                  <a:srgbClr val="FFFFFF"/>
                </a:highlight>
                <a:latin typeface="Fira Code" panose="020B0809050000020004" pitchFamily="49" charset="0"/>
              </a:rPr>
              <a:t>,</a:t>
            </a:r>
            <a:r>
              <a:rPr lang="zh-CN" altLang="en-US" sz="900" b="0" dirty="0">
                <a:solidFill>
                  <a:srgbClr val="0000FF"/>
                </a:solidFill>
                <a:effectLst/>
                <a:highlight>
                  <a:srgbClr val="FFFFFF"/>
                </a:highlight>
                <a:latin typeface="Fira Code" panose="020B0809050000020004" pitchFamily="49" charset="0"/>
              </a:rPr>
              <a:t>获取查询结果集 </a:t>
            </a:r>
          </a:p>
          <a:p>
            <a:r>
              <a:rPr lang="en-US" altLang="zh-CN" sz="900" b="0" dirty="0">
                <a:solidFill>
                  <a:srgbClr val="000000"/>
                </a:solidFill>
                <a:effectLst/>
                <a:highlight>
                  <a:srgbClr val="FFFFFF"/>
                </a:highlight>
                <a:latin typeface="Fira Code" panose="020B0809050000020004" pitchFamily="49" charset="0"/>
              </a:rPr>
              <a:t>while (</a:t>
            </a:r>
            <a:r>
              <a:rPr lang="en-US" altLang="zh-CN" sz="900" b="0" dirty="0" err="1">
                <a:solidFill>
                  <a:srgbClr val="000000"/>
                </a:solidFill>
                <a:effectLst/>
                <a:highlight>
                  <a:srgbClr val="FFFFFF"/>
                </a:highlight>
                <a:latin typeface="Fira Code" panose="020B0809050000020004" pitchFamily="49" charset="0"/>
              </a:rPr>
              <a:t>rs.next</a:t>
            </a:r>
            <a:r>
              <a:rPr lang="en-US" altLang="zh-CN" sz="900" b="0" dirty="0">
                <a:solidFill>
                  <a:srgbClr val="000000"/>
                </a:solidFill>
                <a:effectLst/>
                <a:highlight>
                  <a:srgbClr val="FFFFFF"/>
                </a:highlight>
                <a:latin typeface="Fira Code" panose="020B0809050000020004" pitchFamily="49" charset="0"/>
              </a:rPr>
              <a:t>()) { </a:t>
            </a:r>
            <a:r>
              <a:rPr lang="en-US" altLang="zh-CN" sz="900" b="0" dirty="0">
                <a:solidFill>
                  <a:srgbClr val="0000FF"/>
                </a:solidFill>
                <a:effectLst/>
                <a:highlight>
                  <a:srgbClr val="FFFFFF"/>
                </a:highlight>
                <a:latin typeface="Fira Code" panose="020B0809050000020004" pitchFamily="49" charset="0"/>
              </a:rPr>
              <a:t>// </a:t>
            </a:r>
            <a:r>
              <a:rPr lang="zh-CN" altLang="en-US" sz="900" b="0" dirty="0">
                <a:solidFill>
                  <a:srgbClr val="0000FF"/>
                </a:solidFill>
                <a:effectLst/>
                <a:highlight>
                  <a:srgbClr val="FFFFFF"/>
                </a:highlight>
                <a:latin typeface="Fira Code" panose="020B0809050000020004" pitchFamily="49" charset="0"/>
              </a:rPr>
              <a:t>遍历结果集 </a:t>
            </a:r>
          </a:p>
          <a:p>
            <a:r>
              <a:rPr lang="en-US" altLang="zh-CN" sz="900" b="0" dirty="0">
                <a:solidFill>
                  <a:srgbClr val="000000"/>
                </a:solidFill>
                <a:effectLst/>
                <a:highlight>
                  <a:srgbClr val="FFFFFF"/>
                </a:highlight>
                <a:latin typeface="Fira Code" panose="020B0809050000020004" pitchFamily="49" charset="0"/>
              </a:rPr>
              <a:t>%&gt;</a:t>
            </a:r>
          </a:p>
          <a:p>
            <a:r>
              <a:rPr lang="en-US" altLang="zh-CN" sz="900" b="0" dirty="0">
                <a:solidFill>
                  <a:srgbClr val="800000"/>
                </a:solidFill>
                <a:effectLst/>
                <a:highlight>
                  <a:srgbClr val="FFFFFF"/>
                </a:highlight>
                <a:latin typeface="Fira Code" panose="020B0809050000020004" pitchFamily="49" charset="0"/>
              </a:rPr>
              <a:t>&lt;tr&gt;</a:t>
            </a:r>
            <a:endParaRPr lang="en-US" altLang="zh-CN" sz="900" b="0" dirty="0">
              <a:solidFill>
                <a:srgbClr val="000000"/>
              </a:solidFill>
              <a:effectLst/>
              <a:highlight>
                <a:srgbClr val="FFFFFF"/>
              </a:highlight>
              <a:latin typeface="Fira Code" panose="020B0809050000020004" pitchFamily="49" charset="0"/>
            </a:endParaRPr>
          </a:p>
          <a:p>
            <a:r>
              <a:rPr lang="en-US" altLang="zh-CN" sz="900" b="0" dirty="0">
                <a:solidFill>
                  <a:srgbClr val="800000"/>
                </a:solidFill>
                <a:effectLst/>
                <a:highlight>
                  <a:srgbClr val="FFFFFF"/>
                </a:highlight>
                <a:latin typeface="Fira Code" panose="020B0809050000020004" pitchFamily="49" charset="0"/>
              </a:rPr>
              <a:t>&lt;td&gt;</a:t>
            </a:r>
            <a:r>
              <a:rPr lang="en-US" altLang="zh-CN" sz="900" b="0" dirty="0">
                <a:solidFill>
                  <a:srgbClr val="000000"/>
                </a:solidFill>
                <a:effectLst/>
                <a:highlight>
                  <a:srgbClr val="FFFFFF"/>
                </a:highlight>
                <a:latin typeface="Fira Code" panose="020B0809050000020004" pitchFamily="49" charset="0"/>
              </a:rPr>
              <a:t>&lt;%= </a:t>
            </a:r>
            <a:r>
              <a:rPr lang="en-US" altLang="zh-CN" sz="900" b="0" dirty="0" err="1">
                <a:solidFill>
                  <a:srgbClr val="000000"/>
                </a:solidFill>
                <a:effectLst/>
                <a:highlight>
                  <a:srgbClr val="FFFFFF"/>
                </a:highlight>
                <a:latin typeface="Fira Code" panose="020B0809050000020004" pitchFamily="49" charset="0"/>
              </a:rPr>
              <a:t>rs.getInt</a:t>
            </a:r>
            <a:r>
              <a:rPr lang="en-US" altLang="zh-CN" sz="900" b="0" dirty="0">
                <a:solidFill>
                  <a:srgbClr val="000000"/>
                </a:solidFill>
                <a:effectLst/>
                <a:highlight>
                  <a:srgbClr val="FFFFFF"/>
                </a:highlight>
                <a:latin typeface="Fira Code" panose="020B0809050000020004" pitchFamily="49" charset="0"/>
              </a:rPr>
              <a:t>(“id”) %&gt;</a:t>
            </a:r>
            <a:r>
              <a:rPr lang="en-US" altLang="zh-CN" sz="900" b="0" dirty="0">
                <a:solidFill>
                  <a:srgbClr val="800000"/>
                </a:solidFill>
                <a:effectLst/>
                <a:highlight>
                  <a:srgbClr val="FFFFFF"/>
                </a:highlight>
                <a:latin typeface="Fira Code" panose="020B0809050000020004" pitchFamily="49" charset="0"/>
              </a:rPr>
              <a:t>&lt;/td&gt;</a:t>
            </a:r>
            <a:r>
              <a:rPr lang="zh-CN" altLang="en-US" sz="900" b="0" dirty="0">
                <a:solidFill>
                  <a:srgbClr val="800000"/>
                </a:solidFill>
                <a:effectLst/>
                <a:highlight>
                  <a:srgbClr val="FFFFFF"/>
                </a:highlight>
                <a:latin typeface="Fira Code" panose="020B0809050000020004" pitchFamily="49" charset="0"/>
              </a:rPr>
              <a:t> </a:t>
            </a:r>
            <a:r>
              <a:rPr lang="en-US" altLang="zh-CN" sz="900" b="0" dirty="0">
                <a:solidFill>
                  <a:srgbClr val="0000FF"/>
                </a:solidFill>
                <a:effectLst/>
                <a:highlight>
                  <a:srgbClr val="FFFFFF"/>
                </a:highlight>
                <a:latin typeface="Fira Code" panose="020B0809050000020004" pitchFamily="49" charset="0"/>
              </a:rPr>
              <a:t>&lt;!-- </a:t>
            </a:r>
            <a:r>
              <a:rPr lang="zh-CN" altLang="en-US" sz="900" b="0" dirty="0">
                <a:solidFill>
                  <a:srgbClr val="0000FF"/>
                </a:solidFill>
                <a:effectLst/>
                <a:highlight>
                  <a:srgbClr val="FFFFFF"/>
                </a:highlight>
                <a:latin typeface="Fira Code" panose="020B0809050000020004" pitchFamily="49" charset="0"/>
              </a:rPr>
              <a:t>获取</a:t>
            </a:r>
            <a:r>
              <a:rPr lang="en-US" altLang="zh-CN" sz="900" b="0" dirty="0">
                <a:solidFill>
                  <a:srgbClr val="0000FF"/>
                </a:solidFill>
                <a:effectLst/>
                <a:highlight>
                  <a:srgbClr val="FFFFFF"/>
                </a:highlight>
                <a:latin typeface="Fira Code" panose="020B0809050000020004" pitchFamily="49" charset="0"/>
              </a:rPr>
              <a:t>id</a:t>
            </a:r>
            <a:r>
              <a:rPr lang="zh-CN" altLang="en-US" sz="900" b="0" dirty="0">
                <a:solidFill>
                  <a:srgbClr val="0000FF"/>
                </a:solidFill>
                <a:effectLst/>
                <a:highlight>
                  <a:srgbClr val="FFFFFF"/>
                </a:highlight>
                <a:latin typeface="Fira Code" panose="020B0809050000020004" pitchFamily="49" charset="0"/>
              </a:rPr>
              <a:t>列的值 </a:t>
            </a:r>
            <a:r>
              <a:rPr lang="en-US" altLang="zh-CN" sz="900" b="0" dirty="0">
                <a:solidFill>
                  <a:srgbClr val="0000FF"/>
                </a:solidFill>
                <a:effectLst/>
                <a:highlight>
                  <a:srgbClr val="FFFFFF"/>
                </a:highlight>
                <a:latin typeface="Fira Code" panose="020B0809050000020004" pitchFamily="49" charset="0"/>
              </a:rPr>
              <a:t>--&gt;</a:t>
            </a:r>
          </a:p>
          <a:p>
            <a:r>
              <a:rPr lang="en-US" altLang="zh-CN" sz="900" b="0" dirty="0">
                <a:solidFill>
                  <a:srgbClr val="800000"/>
                </a:solidFill>
                <a:effectLst/>
                <a:highlight>
                  <a:srgbClr val="FFFFFF"/>
                </a:highlight>
                <a:latin typeface="Fira Code" panose="020B0809050000020004" pitchFamily="49" charset="0"/>
              </a:rPr>
              <a:t>&lt;td&gt;</a:t>
            </a:r>
            <a:r>
              <a:rPr lang="en-US" altLang="zh-CN" sz="900" b="0" dirty="0">
                <a:solidFill>
                  <a:srgbClr val="000000"/>
                </a:solidFill>
                <a:effectLst/>
                <a:highlight>
                  <a:srgbClr val="FFFFFF"/>
                </a:highlight>
                <a:latin typeface="Fira Code" panose="020B0809050000020004" pitchFamily="49" charset="0"/>
              </a:rPr>
              <a:t>&lt;%= </a:t>
            </a:r>
            <a:r>
              <a:rPr lang="en-US" altLang="zh-CN" sz="900" b="0" dirty="0" err="1">
                <a:solidFill>
                  <a:srgbClr val="000000"/>
                </a:solidFill>
                <a:effectLst/>
                <a:highlight>
                  <a:srgbClr val="FFFFFF"/>
                </a:highlight>
                <a:latin typeface="Fira Code" panose="020B0809050000020004" pitchFamily="49" charset="0"/>
              </a:rPr>
              <a:t>rs.getString</a:t>
            </a:r>
            <a:r>
              <a:rPr lang="en-US" altLang="zh-CN" sz="900" b="0" dirty="0">
                <a:solidFill>
                  <a:srgbClr val="000000"/>
                </a:solidFill>
                <a:effectLst/>
                <a:highlight>
                  <a:srgbClr val="FFFFFF"/>
                </a:highlight>
                <a:latin typeface="Fira Code" panose="020B0809050000020004" pitchFamily="49" charset="0"/>
              </a:rPr>
              <a:t>("name") %&gt;</a:t>
            </a:r>
            <a:r>
              <a:rPr lang="en-US" altLang="zh-CN" sz="900" b="0" dirty="0">
                <a:solidFill>
                  <a:srgbClr val="800000"/>
                </a:solidFill>
                <a:effectLst/>
                <a:highlight>
                  <a:srgbClr val="FFFFFF"/>
                </a:highlight>
                <a:latin typeface="Fira Code" panose="020B0809050000020004" pitchFamily="49" charset="0"/>
              </a:rPr>
              <a:t>&lt;/td&gt;</a:t>
            </a:r>
            <a:r>
              <a:rPr lang="en-US" altLang="zh-CN" sz="900" b="0" dirty="0">
                <a:solidFill>
                  <a:srgbClr val="0000FF"/>
                </a:solidFill>
                <a:effectLst/>
                <a:highlight>
                  <a:srgbClr val="FFFFFF"/>
                </a:highlight>
                <a:latin typeface="Fira Code" panose="020B0809050000020004" pitchFamily="49" charset="0"/>
              </a:rPr>
              <a:t>&lt;!-- </a:t>
            </a:r>
            <a:r>
              <a:rPr lang="zh-CN" altLang="en-US" sz="900" b="0" dirty="0">
                <a:solidFill>
                  <a:srgbClr val="0000FF"/>
                </a:solidFill>
                <a:effectLst/>
                <a:highlight>
                  <a:srgbClr val="FFFFFF"/>
                </a:highlight>
                <a:latin typeface="Fira Code" panose="020B0809050000020004" pitchFamily="49" charset="0"/>
              </a:rPr>
              <a:t>获取</a:t>
            </a:r>
            <a:r>
              <a:rPr lang="en-US" altLang="zh-CN" sz="900" b="0" dirty="0">
                <a:solidFill>
                  <a:srgbClr val="0000FF"/>
                </a:solidFill>
                <a:effectLst/>
                <a:highlight>
                  <a:srgbClr val="FFFFFF"/>
                </a:highlight>
                <a:latin typeface="Fira Code" panose="020B0809050000020004" pitchFamily="49" charset="0"/>
              </a:rPr>
              <a:t>name</a:t>
            </a:r>
            <a:r>
              <a:rPr lang="zh-CN" altLang="en-US" sz="900" b="0" dirty="0">
                <a:solidFill>
                  <a:srgbClr val="0000FF"/>
                </a:solidFill>
                <a:effectLst/>
                <a:highlight>
                  <a:srgbClr val="FFFFFF"/>
                </a:highlight>
                <a:latin typeface="Fira Code" panose="020B0809050000020004" pitchFamily="49" charset="0"/>
              </a:rPr>
              <a:t>列的值 </a:t>
            </a:r>
            <a:r>
              <a:rPr lang="en-US" altLang="zh-CN" sz="900" b="0" dirty="0">
                <a:solidFill>
                  <a:srgbClr val="0000FF"/>
                </a:solidFill>
                <a:effectLst/>
                <a:highlight>
                  <a:srgbClr val="FFFFFF"/>
                </a:highlight>
                <a:latin typeface="Fira Code" panose="020B0809050000020004" pitchFamily="49" charset="0"/>
              </a:rPr>
              <a:t>--&gt;</a:t>
            </a:r>
          </a:p>
          <a:p>
            <a:r>
              <a:rPr lang="en-US" altLang="zh-CN" sz="900" b="0" dirty="0">
                <a:solidFill>
                  <a:srgbClr val="800000"/>
                </a:solidFill>
                <a:effectLst/>
                <a:highlight>
                  <a:srgbClr val="FFFFFF"/>
                </a:highlight>
                <a:latin typeface="Fira Code" panose="020B0809050000020004" pitchFamily="49" charset="0"/>
              </a:rPr>
              <a:t>&lt;td&gt;</a:t>
            </a:r>
            <a:r>
              <a:rPr lang="en-US" altLang="zh-CN" sz="900" b="0" dirty="0">
                <a:solidFill>
                  <a:srgbClr val="000000"/>
                </a:solidFill>
                <a:effectLst/>
                <a:highlight>
                  <a:srgbClr val="FFFFFF"/>
                </a:highlight>
                <a:latin typeface="Fira Code" panose="020B0809050000020004" pitchFamily="49" charset="0"/>
              </a:rPr>
              <a:t>&lt;%= </a:t>
            </a:r>
            <a:r>
              <a:rPr lang="en-US" altLang="zh-CN" sz="900" b="0" dirty="0" err="1">
                <a:solidFill>
                  <a:srgbClr val="000000"/>
                </a:solidFill>
                <a:effectLst/>
                <a:highlight>
                  <a:srgbClr val="FFFFFF"/>
                </a:highlight>
                <a:latin typeface="Fira Code" panose="020B0809050000020004" pitchFamily="49" charset="0"/>
              </a:rPr>
              <a:t>rs.getInt</a:t>
            </a:r>
            <a:r>
              <a:rPr lang="en-US" altLang="zh-CN" sz="900" b="0" dirty="0">
                <a:solidFill>
                  <a:srgbClr val="000000"/>
                </a:solidFill>
                <a:effectLst/>
                <a:highlight>
                  <a:srgbClr val="FFFFFF"/>
                </a:highlight>
                <a:latin typeface="Fira Code" panose="020B0809050000020004" pitchFamily="49" charset="0"/>
              </a:rPr>
              <a:t>("age") %&gt;</a:t>
            </a:r>
            <a:r>
              <a:rPr lang="en-US" altLang="zh-CN" sz="900" b="0" dirty="0">
                <a:solidFill>
                  <a:srgbClr val="800000"/>
                </a:solidFill>
                <a:effectLst/>
                <a:highlight>
                  <a:srgbClr val="FFFFFF"/>
                </a:highlight>
                <a:latin typeface="Fira Code" panose="020B0809050000020004" pitchFamily="49" charset="0"/>
              </a:rPr>
              <a:t>&lt;/td&gt;</a:t>
            </a:r>
            <a:r>
              <a:rPr lang="en-US" altLang="zh-CN" sz="900" b="0" dirty="0">
                <a:solidFill>
                  <a:srgbClr val="0000FF"/>
                </a:solidFill>
                <a:effectLst/>
                <a:highlight>
                  <a:srgbClr val="FFFFFF"/>
                </a:highlight>
                <a:latin typeface="Fira Code" panose="020B0809050000020004" pitchFamily="49" charset="0"/>
              </a:rPr>
              <a:t>&lt;!-- </a:t>
            </a:r>
            <a:r>
              <a:rPr lang="zh-CN" altLang="en-US" sz="900" b="0" dirty="0">
                <a:solidFill>
                  <a:srgbClr val="0000FF"/>
                </a:solidFill>
                <a:effectLst/>
                <a:highlight>
                  <a:srgbClr val="FFFFFF"/>
                </a:highlight>
                <a:latin typeface="Fira Code" panose="020B0809050000020004" pitchFamily="49" charset="0"/>
              </a:rPr>
              <a:t>获取</a:t>
            </a:r>
            <a:r>
              <a:rPr lang="en-US" altLang="zh-CN" sz="900" b="0" dirty="0">
                <a:solidFill>
                  <a:srgbClr val="0000FF"/>
                </a:solidFill>
                <a:effectLst/>
                <a:highlight>
                  <a:srgbClr val="FFFFFF"/>
                </a:highlight>
                <a:latin typeface="Fira Code" panose="020B0809050000020004" pitchFamily="49" charset="0"/>
              </a:rPr>
              <a:t>age</a:t>
            </a:r>
            <a:r>
              <a:rPr lang="zh-CN" altLang="en-US" sz="900" b="0" dirty="0">
                <a:solidFill>
                  <a:srgbClr val="0000FF"/>
                </a:solidFill>
                <a:effectLst/>
                <a:highlight>
                  <a:srgbClr val="FFFFFF"/>
                </a:highlight>
                <a:latin typeface="Fira Code" panose="020B0809050000020004" pitchFamily="49" charset="0"/>
              </a:rPr>
              <a:t>列的值 </a:t>
            </a:r>
            <a:r>
              <a:rPr lang="en-US" altLang="zh-CN" sz="900" b="0" dirty="0">
                <a:solidFill>
                  <a:srgbClr val="0000FF"/>
                </a:solidFill>
                <a:effectLst/>
                <a:highlight>
                  <a:srgbClr val="FFFFFF"/>
                </a:highlight>
                <a:latin typeface="Fira Code" panose="020B0809050000020004" pitchFamily="49" charset="0"/>
              </a:rPr>
              <a:t>--&gt;</a:t>
            </a:r>
          </a:p>
          <a:p>
            <a:r>
              <a:rPr lang="en-US" altLang="zh-CN" sz="900" b="0" dirty="0">
                <a:solidFill>
                  <a:srgbClr val="800000"/>
                </a:solidFill>
                <a:effectLst/>
                <a:highlight>
                  <a:srgbClr val="FFFFFF"/>
                </a:highlight>
                <a:latin typeface="Fira Code" panose="020B0809050000020004" pitchFamily="49" charset="0"/>
              </a:rPr>
              <a:t>&lt;/tr&gt;</a:t>
            </a:r>
            <a:endParaRPr lang="en-US" altLang="zh-CN" sz="900" b="0" dirty="0">
              <a:solidFill>
                <a:srgbClr val="000000"/>
              </a:solidFill>
              <a:effectLst/>
              <a:highlight>
                <a:srgbClr val="FFFFFF"/>
              </a:highlight>
              <a:latin typeface="Fira Code" panose="020B0809050000020004" pitchFamily="49" charset="0"/>
            </a:endParaRPr>
          </a:p>
          <a:p>
            <a:r>
              <a:rPr lang="en-US" altLang="zh-CN" sz="900" b="0" dirty="0">
                <a:solidFill>
                  <a:srgbClr val="000000"/>
                </a:solidFill>
                <a:effectLst/>
                <a:highlight>
                  <a:srgbClr val="FFFFFF"/>
                </a:highlight>
                <a:latin typeface="Fira Code" panose="020B0809050000020004" pitchFamily="49" charset="0"/>
              </a:rPr>
              <a:t>&lt;%} </a:t>
            </a:r>
          </a:p>
          <a:p>
            <a:r>
              <a:rPr lang="en-US" altLang="zh-CN" sz="900" b="0" dirty="0" err="1">
                <a:solidFill>
                  <a:srgbClr val="000000"/>
                </a:solidFill>
                <a:effectLst/>
                <a:highlight>
                  <a:srgbClr val="FFFFFF"/>
                </a:highlight>
                <a:latin typeface="Fira Code" panose="020B0809050000020004" pitchFamily="49" charset="0"/>
              </a:rPr>
              <a:t>rs.close</a:t>
            </a:r>
            <a:r>
              <a:rPr lang="en-US" altLang="zh-CN" sz="900" b="0" dirty="0">
                <a:solidFill>
                  <a:srgbClr val="000000"/>
                </a:solidFill>
                <a:effectLst/>
                <a:highlight>
                  <a:srgbClr val="FFFFFF"/>
                </a:highlight>
                <a:latin typeface="Fira Code" panose="020B0809050000020004" pitchFamily="49" charset="0"/>
              </a:rPr>
              <a:t>(); // </a:t>
            </a:r>
            <a:r>
              <a:rPr lang="zh-CN" altLang="en-US" sz="900" b="0" dirty="0">
                <a:solidFill>
                  <a:srgbClr val="000000"/>
                </a:solidFill>
                <a:effectLst/>
                <a:highlight>
                  <a:srgbClr val="FFFFFF"/>
                </a:highlight>
                <a:latin typeface="Fira Code" panose="020B0809050000020004" pitchFamily="49" charset="0"/>
              </a:rPr>
              <a:t>关闭结果集 </a:t>
            </a:r>
          </a:p>
          <a:p>
            <a:r>
              <a:rPr lang="en-US" altLang="zh-CN" sz="900" b="0" dirty="0" err="1">
                <a:solidFill>
                  <a:srgbClr val="000000"/>
                </a:solidFill>
                <a:effectLst/>
                <a:highlight>
                  <a:srgbClr val="FFFFFF"/>
                </a:highlight>
                <a:latin typeface="Fira Code" panose="020B0809050000020004" pitchFamily="49" charset="0"/>
              </a:rPr>
              <a:t>stmt.close</a:t>
            </a:r>
            <a:r>
              <a:rPr lang="en-US" altLang="zh-CN" sz="900" b="0" dirty="0">
                <a:solidFill>
                  <a:srgbClr val="000000"/>
                </a:solidFill>
                <a:effectLst/>
                <a:highlight>
                  <a:srgbClr val="FFFFFF"/>
                </a:highlight>
                <a:latin typeface="Fira Code" panose="020B0809050000020004" pitchFamily="49" charset="0"/>
              </a:rPr>
              <a:t>(); // </a:t>
            </a:r>
            <a:r>
              <a:rPr lang="zh-CN" altLang="en-US" sz="900" b="0" dirty="0">
                <a:solidFill>
                  <a:srgbClr val="000000"/>
                </a:solidFill>
                <a:effectLst/>
                <a:highlight>
                  <a:srgbClr val="FFFFFF"/>
                </a:highlight>
                <a:latin typeface="Fira Code" panose="020B0809050000020004" pitchFamily="49" charset="0"/>
              </a:rPr>
              <a:t>关闭语句对象 </a:t>
            </a:r>
          </a:p>
          <a:p>
            <a:r>
              <a:rPr lang="en-US" altLang="zh-CN" sz="900" b="0" dirty="0" err="1">
                <a:solidFill>
                  <a:srgbClr val="000000"/>
                </a:solidFill>
                <a:effectLst/>
                <a:highlight>
                  <a:srgbClr val="FFFFFF"/>
                </a:highlight>
                <a:latin typeface="Fira Code" panose="020B0809050000020004" pitchFamily="49" charset="0"/>
              </a:rPr>
              <a:t>conn.close</a:t>
            </a:r>
            <a:r>
              <a:rPr lang="en-US" altLang="zh-CN" sz="900" b="0" dirty="0">
                <a:solidFill>
                  <a:srgbClr val="000000"/>
                </a:solidFill>
                <a:effectLst/>
                <a:highlight>
                  <a:srgbClr val="FFFFFF"/>
                </a:highlight>
                <a:latin typeface="Fira Code" panose="020B0809050000020004" pitchFamily="49" charset="0"/>
              </a:rPr>
              <a:t>(); // </a:t>
            </a:r>
            <a:r>
              <a:rPr lang="zh-CN" altLang="en-US" sz="900" b="0" dirty="0">
                <a:solidFill>
                  <a:srgbClr val="000000"/>
                </a:solidFill>
                <a:effectLst/>
                <a:highlight>
                  <a:srgbClr val="FFFFFF"/>
                </a:highlight>
                <a:latin typeface="Fira Code" panose="020B0809050000020004" pitchFamily="49" charset="0"/>
              </a:rPr>
              <a:t>关闭数据库连接 </a:t>
            </a:r>
          </a:p>
          <a:p>
            <a:r>
              <a:rPr lang="en-US" altLang="zh-CN" sz="900" b="0" dirty="0">
                <a:solidFill>
                  <a:srgbClr val="000000"/>
                </a:solidFill>
                <a:effectLst/>
                <a:highlight>
                  <a:srgbClr val="FFFFFF"/>
                </a:highlight>
                <a:latin typeface="Fira Code" panose="020B0809050000020004" pitchFamily="49" charset="0"/>
              </a:rPr>
              <a:t>%&gt;</a:t>
            </a:r>
          </a:p>
          <a:p>
            <a:r>
              <a:rPr lang="en-US" altLang="zh-CN" sz="900" b="0" dirty="0">
                <a:solidFill>
                  <a:srgbClr val="800000"/>
                </a:solidFill>
                <a:effectLst/>
                <a:highlight>
                  <a:srgbClr val="FFFFFF"/>
                </a:highlight>
                <a:latin typeface="Fira Code" panose="020B0809050000020004" pitchFamily="49" charset="0"/>
              </a:rPr>
              <a:t>&lt;/table&gt;</a:t>
            </a:r>
            <a:endParaRPr lang="en-US" altLang="zh-CN" sz="900" b="0" dirty="0">
              <a:solidFill>
                <a:srgbClr val="000000"/>
              </a:solidFill>
              <a:effectLst/>
              <a:highlight>
                <a:srgbClr val="FFFFFF"/>
              </a:highlight>
              <a:latin typeface="Fira Code" panose="020B0809050000020004" pitchFamily="49" charset="0"/>
            </a:endParaRPr>
          </a:p>
          <a:p>
            <a:r>
              <a:rPr lang="en-US" altLang="zh-CN" sz="900" b="0" dirty="0">
                <a:solidFill>
                  <a:srgbClr val="800000"/>
                </a:solidFill>
                <a:effectLst/>
                <a:highlight>
                  <a:srgbClr val="FFFFFF"/>
                </a:highlight>
                <a:latin typeface="Fira Code" panose="020B0809050000020004" pitchFamily="49" charset="0"/>
              </a:rPr>
              <a:t>&lt;/body&gt;</a:t>
            </a:r>
            <a:endParaRPr lang="en-US" altLang="zh-CN" sz="900" b="0" dirty="0">
              <a:solidFill>
                <a:srgbClr val="000000"/>
              </a:solidFill>
              <a:effectLst/>
              <a:highlight>
                <a:srgbClr val="FFFFFF"/>
              </a:highlight>
              <a:latin typeface="Fira Code" panose="020B0809050000020004" pitchFamily="49" charset="0"/>
            </a:endParaRPr>
          </a:p>
          <a:p>
            <a:r>
              <a:rPr lang="en-US" altLang="zh-CN" sz="900" b="0" dirty="0">
                <a:solidFill>
                  <a:srgbClr val="800000"/>
                </a:solidFill>
                <a:effectLst/>
                <a:highlight>
                  <a:srgbClr val="FFFFFF"/>
                </a:highlight>
                <a:latin typeface="Fira Code" panose="020B0809050000020004" pitchFamily="49" charset="0"/>
              </a:rPr>
              <a:t>&lt;/html&gt;</a:t>
            </a:r>
            <a:endParaRPr lang="en-US" altLang="zh-CN" sz="900" b="0" dirty="0">
              <a:solidFill>
                <a:srgbClr val="000000"/>
              </a:solidFill>
              <a:effectLst/>
              <a:highlight>
                <a:srgbClr val="FFFFFF"/>
              </a:highlight>
              <a:latin typeface="Fira Code" panose="020B0809050000020004" pitchFamily="49" charset="0"/>
            </a:endParaRPr>
          </a:p>
          <a:p>
            <a:endParaRPr lang="zh-CN" altLang="en-US" sz="900" dirty="0"/>
          </a:p>
        </p:txBody>
      </p:sp>
    </p:spTree>
    <p:extLst>
      <p:ext uri="{BB962C8B-B14F-4D97-AF65-F5344CB8AC3E}">
        <p14:creationId xmlns:p14="http://schemas.microsoft.com/office/powerpoint/2010/main" val="612626806"/>
      </p:ext>
    </p:extLst>
  </p:cSld>
  <p:clrMapOvr>
    <a:masterClrMapping/>
  </p:clrMapOvr>
  <p:transition spd="med">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8616B9-57C1-EDA2-D65A-1EC7241A8D82}"/>
              </a:ext>
            </a:extLst>
          </p:cNvPr>
          <p:cNvSpPr>
            <a:spLocks noGrp="1"/>
          </p:cNvSpPr>
          <p:nvPr>
            <p:ph type="title"/>
          </p:nvPr>
        </p:nvSpPr>
        <p:spPr/>
        <p:txBody>
          <a:bodyPr>
            <a:normAutofit fontScale="90000"/>
          </a:bodyPr>
          <a:lstStyle/>
          <a:p>
            <a:r>
              <a:rPr lang="zh-CN" altLang="en-US" dirty="0">
                <a:solidFill>
                  <a:srgbClr val="000000"/>
                </a:solidFill>
                <a:effectLst/>
                <a:latin typeface="Helvetica Neue" panose="02000503000000020004" pitchFamily="2" charset="0"/>
              </a:rPr>
              <a:t>为了实现完整的学生信息的增删改查功能，还需要添加：</a:t>
            </a:r>
            <a:endParaRPr kumimoji="1" lang="zh-CN" altLang="en-US" dirty="0"/>
          </a:p>
        </p:txBody>
      </p:sp>
      <p:sp>
        <p:nvSpPr>
          <p:cNvPr id="3" name="内容占位符 2">
            <a:extLst>
              <a:ext uri="{FF2B5EF4-FFF2-40B4-BE49-F238E27FC236}">
                <a16:creationId xmlns:a16="http://schemas.microsoft.com/office/drawing/2014/main" id="{2B4726F9-706B-B83E-FE7D-962228E3B92D}"/>
              </a:ext>
            </a:extLst>
          </p:cNvPr>
          <p:cNvSpPr>
            <a:spLocks noGrp="1"/>
          </p:cNvSpPr>
          <p:nvPr>
            <p:ph idx="1"/>
          </p:nvPr>
        </p:nvSpPr>
        <p:spPr>
          <a:xfrm>
            <a:off x="117466" y="1405682"/>
            <a:ext cx="8847021" cy="3531839"/>
          </a:xfrm>
        </p:spPr>
        <p:txBody>
          <a:bodyPr>
            <a:normAutofit fontScale="92500" lnSpcReduction="20000"/>
          </a:bodyPr>
          <a:lstStyle/>
          <a:p>
            <a:r>
              <a:rPr lang="en-US" altLang="zh-CN" dirty="0">
                <a:solidFill>
                  <a:srgbClr val="000000"/>
                </a:solidFill>
                <a:effectLst/>
                <a:latin typeface="Helvetica Neue" panose="02000503000000020004" pitchFamily="2" charset="0"/>
              </a:rPr>
              <a:t>1. </a:t>
            </a:r>
            <a:r>
              <a:rPr lang="zh-CN" altLang="en-US" dirty="0">
                <a:solidFill>
                  <a:srgbClr val="000000"/>
                </a:solidFill>
                <a:latin typeface="Helvetica Neue" panose="02000503000000020004" pitchFamily="2" charset="0"/>
              </a:rPr>
              <a:t>新增</a:t>
            </a:r>
            <a:r>
              <a:rPr lang="zh-CN" altLang="en-US" dirty="0">
                <a:solidFill>
                  <a:srgbClr val="000000"/>
                </a:solidFill>
                <a:effectLst/>
                <a:latin typeface="Helvetica Neue" panose="02000503000000020004" pitchFamily="2" charset="0"/>
              </a:rPr>
              <a:t>学生信息页面：</a:t>
            </a:r>
            <a:r>
              <a:rPr lang="en-US" altLang="zh-CN" dirty="0" err="1">
                <a:solidFill>
                  <a:srgbClr val="FF0000"/>
                </a:solidFill>
                <a:effectLst/>
                <a:latin typeface="Helvetica Neue" panose="02000503000000020004" pitchFamily="2" charset="0"/>
              </a:rPr>
              <a:t>addStudent.jsp</a:t>
            </a:r>
            <a:r>
              <a:rPr lang="zh-CN" altLang="en-US" dirty="0">
                <a:solidFill>
                  <a:srgbClr val="000000"/>
                </a:solidFill>
                <a:effectLst/>
                <a:latin typeface="Helvetica Neue" panose="02000503000000020004" pitchFamily="2" charset="0"/>
              </a:rPr>
              <a:t>，用于输入学生信息，提交后将信息存储到数据库中。</a:t>
            </a:r>
          </a:p>
          <a:p>
            <a:r>
              <a:rPr lang="en-US" altLang="zh-CN" dirty="0">
                <a:solidFill>
                  <a:srgbClr val="000000"/>
                </a:solidFill>
                <a:effectLst/>
                <a:latin typeface="Helvetica Neue" panose="02000503000000020004" pitchFamily="2" charset="0"/>
              </a:rPr>
              <a:t>2. </a:t>
            </a:r>
            <a:r>
              <a:rPr lang="zh-CN" altLang="en-US" dirty="0">
                <a:solidFill>
                  <a:srgbClr val="000000"/>
                </a:solidFill>
                <a:effectLst/>
                <a:latin typeface="Helvetica Neue" panose="02000503000000020004" pitchFamily="2" charset="0"/>
              </a:rPr>
              <a:t>删除学生信息页面：</a:t>
            </a:r>
            <a:r>
              <a:rPr lang="en-US" altLang="zh-CN" dirty="0" err="1">
                <a:solidFill>
                  <a:srgbClr val="FF0000"/>
                </a:solidFill>
                <a:effectLst/>
                <a:latin typeface="Helvetica Neue" panose="02000503000000020004" pitchFamily="2" charset="0"/>
              </a:rPr>
              <a:t>deleteStudent.jsp</a:t>
            </a:r>
            <a:r>
              <a:rPr lang="zh-CN" altLang="en-US" dirty="0">
                <a:solidFill>
                  <a:srgbClr val="000000"/>
                </a:solidFill>
                <a:latin typeface="Helvetica Neue" panose="02000503000000020004" pitchFamily="2" charset="0"/>
              </a:rPr>
              <a:t>，</a:t>
            </a:r>
            <a:r>
              <a:rPr lang="zh-CN" altLang="en-US" dirty="0">
                <a:solidFill>
                  <a:srgbClr val="000000"/>
                </a:solidFill>
                <a:effectLst/>
                <a:latin typeface="Helvetica Neue" panose="02000503000000020004" pitchFamily="2" charset="0"/>
              </a:rPr>
              <a:t>通过表单输入要删除的学生</a:t>
            </a:r>
            <a:r>
              <a:rPr lang="en-US" altLang="zh-CN" dirty="0">
                <a:solidFill>
                  <a:srgbClr val="000000"/>
                </a:solidFill>
                <a:effectLst/>
                <a:latin typeface="Helvetica Neue" panose="02000503000000020004" pitchFamily="2" charset="0"/>
              </a:rPr>
              <a:t>ID</a:t>
            </a:r>
            <a:r>
              <a:rPr lang="zh-CN" altLang="en-US" dirty="0">
                <a:solidFill>
                  <a:srgbClr val="000000"/>
                </a:solidFill>
                <a:effectLst/>
                <a:latin typeface="Helvetica Neue" panose="02000503000000020004" pitchFamily="2" charset="0"/>
              </a:rPr>
              <a:t>或其他信息，用于删除指定学生的信息。</a:t>
            </a:r>
          </a:p>
          <a:p>
            <a:r>
              <a:rPr lang="en-US" altLang="zh-CN" dirty="0">
                <a:solidFill>
                  <a:srgbClr val="000000"/>
                </a:solidFill>
                <a:effectLst/>
                <a:latin typeface="Helvetica Neue" panose="02000503000000020004" pitchFamily="2" charset="0"/>
              </a:rPr>
              <a:t>3. </a:t>
            </a:r>
            <a:r>
              <a:rPr lang="zh-CN" altLang="en-US" dirty="0">
                <a:solidFill>
                  <a:srgbClr val="000000"/>
                </a:solidFill>
                <a:effectLst/>
                <a:latin typeface="Helvetica Neue" panose="02000503000000020004" pitchFamily="2" charset="0"/>
              </a:rPr>
              <a:t>修改学生信息页面：</a:t>
            </a:r>
            <a:r>
              <a:rPr lang="en-US" altLang="zh-CN" dirty="0" err="1">
                <a:solidFill>
                  <a:srgbClr val="FF0000"/>
                </a:solidFill>
                <a:effectLst/>
                <a:latin typeface="Helvetica Neue" panose="02000503000000020004" pitchFamily="2" charset="0"/>
              </a:rPr>
              <a:t>updateStudent.jsp</a:t>
            </a:r>
            <a:r>
              <a:rPr lang="zh-CN" altLang="en-US" dirty="0">
                <a:solidFill>
                  <a:srgbClr val="000000"/>
                </a:solidFill>
                <a:latin typeface="Helvetica Neue" panose="02000503000000020004" pitchFamily="2" charset="0"/>
              </a:rPr>
              <a:t>，</a:t>
            </a:r>
            <a:r>
              <a:rPr lang="zh-CN" altLang="en-US" dirty="0">
                <a:solidFill>
                  <a:srgbClr val="000000"/>
                </a:solidFill>
                <a:effectLst/>
                <a:latin typeface="Helvetica Neue" panose="02000503000000020004" pitchFamily="2" charset="0"/>
              </a:rPr>
              <a:t>允许用户修改学生的信息，可以根据学生</a:t>
            </a:r>
            <a:r>
              <a:rPr lang="en-US" altLang="zh-CN" dirty="0">
                <a:solidFill>
                  <a:srgbClr val="000000"/>
                </a:solidFill>
                <a:effectLst/>
                <a:latin typeface="Helvetica Neue" panose="02000503000000020004" pitchFamily="2" charset="0"/>
              </a:rPr>
              <a:t>ID</a:t>
            </a:r>
            <a:r>
              <a:rPr lang="zh-CN" altLang="en-US" dirty="0">
                <a:solidFill>
                  <a:srgbClr val="000000"/>
                </a:solidFill>
                <a:effectLst/>
                <a:latin typeface="Helvetica Neue" panose="02000503000000020004" pitchFamily="2" charset="0"/>
              </a:rPr>
              <a:t>查询到学生信息，并允许用户修改信息后更新到数据库。</a:t>
            </a:r>
          </a:p>
        </p:txBody>
      </p:sp>
    </p:spTree>
    <p:extLst>
      <p:ext uri="{BB962C8B-B14F-4D97-AF65-F5344CB8AC3E}">
        <p14:creationId xmlns:p14="http://schemas.microsoft.com/office/powerpoint/2010/main" val="2197187933"/>
      </p:ext>
    </p:extLst>
  </p:cSld>
  <p:clrMapOvr>
    <a:masterClrMapping/>
  </p:clrMapOvr>
  <p:transition spd="med">
    <p:wipe dir="r"/>
  </p:transition>
</p:sld>
</file>

<file path=ppt/tags/tag1.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199030_1*m_h_i*1_1_1"/>
  <p:tag name="KSO_WM_TEMPLATE_CATEGORY" val="diagram"/>
  <p:tag name="KSO_WM_TEMPLATE_INDEX" val="20199030"/>
  <p:tag name="KSO_WM_UNIT_LAYERLEVEL" val="1_1_1"/>
  <p:tag name="KSO_WM_TAG_VERSION" val="1.0"/>
  <p:tag name="KSO_WM_BEAUTIFY_FLAG" val="#wm#"/>
  <p:tag name="KSO_WM_UNIT_FILL_FORE_SCHEMECOLOR_INDEX" val="16"/>
  <p:tag name="KSO_WM_UNIT_FILL_TYPE" val="1"/>
  <p:tag name="KSO_WM_UNIT_TEXT_FILL_FORE_SCHEMECOLOR_INDEX" val="13"/>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199030_1*m_h_i*1_1_1"/>
  <p:tag name="KSO_WM_TEMPLATE_CATEGORY" val="diagram"/>
  <p:tag name="KSO_WM_TEMPLATE_INDEX" val="20199030"/>
  <p:tag name="KSO_WM_UNIT_LAYERLEVEL" val="1_1_1"/>
  <p:tag name="KSO_WM_TAG_VERSION" val="1.0"/>
  <p:tag name="KSO_WM_BEAUTIFY_FLAG" val="#wm#"/>
  <p:tag name="KSO_WM_UNIT_FILL_FORE_SCHEMECOLOR_INDEX" val="16"/>
  <p:tag name="KSO_WM_UNIT_FILL_TYPE" val="1"/>
  <p:tag name="KSO_WM_UNIT_TEXT_FILL_FORE_SCHEMECOLOR_INDEX" val="13"/>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199030_1*m_h_i*1_1_1"/>
  <p:tag name="KSO_WM_TEMPLATE_CATEGORY" val="diagram"/>
  <p:tag name="KSO_WM_TEMPLATE_INDEX" val="20199030"/>
  <p:tag name="KSO_WM_UNIT_LAYERLEVEL" val="1_1_1"/>
  <p:tag name="KSO_WM_TAG_VERSION" val="1.0"/>
  <p:tag name="KSO_WM_BEAUTIFY_FLAG" val="#wm#"/>
  <p:tag name="KSO_WM_UNIT_FILL_FORE_SCHEMECOLOR_INDEX" val="16"/>
  <p:tag name="KSO_WM_UNIT_FILL_TYPE" val="1"/>
  <p:tag name="KSO_WM_UNIT_TEXT_FILL_FORE_SCHEMECOLOR_INDEX" val="13"/>
  <p:tag name="KSO_WM_UNIT_TEXT_FILL_TYPE" val="1"/>
</p:tagLst>
</file>

<file path=ppt/tags/tag15.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199030_1*m_h_i*1_1_1"/>
  <p:tag name="KSO_WM_TEMPLATE_CATEGORY" val="diagram"/>
  <p:tag name="KSO_WM_TEMPLATE_INDEX" val="20199030"/>
  <p:tag name="KSO_WM_UNIT_LAYERLEVEL" val="1_1_1"/>
  <p:tag name="KSO_WM_TAG_VERSION" val="1.0"/>
  <p:tag name="KSO_WM_BEAUTIFY_FLAG" val="#wm#"/>
  <p:tag name="KSO_WM_UNIT_FILL_FORE_SCHEMECOLOR_INDEX" val="16"/>
  <p:tag name="KSO_WM_UNIT_FILL_TYPE" val="1"/>
  <p:tag name="KSO_WM_UNIT_TEXT_FILL_FORE_SCHEMECOLOR_INDEX" val="13"/>
  <p:tag name="KSO_WM_UNIT_TEXT_FILL_TYPE" val="1"/>
</p:tagLst>
</file>

<file path=ppt/tags/tag17.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199030_1*m_h_i*1_1_1"/>
  <p:tag name="KSO_WM_TEMPLATE_CATEGORY" val="diagram"/>
  <p:tag name="KSO_WM_TEMPLATE_INDEX" val="20199030"/>
  <p:tag name="KSO_WM_UNIT_LAYERLEVEL" val="1_1_1"/>
  <p:tag name="KSO_WM_TAG_VERSION" val="1.0"/>
  <p:tag name="KSO_WM_BEAUTIFY_FLAG" val="#wm#"/>
  <p:tag name="KSO_WM_UNIT_FILL_FORE_SCHEMECOLOR_INDEX" val="16"/>
  <p:tag name="KSO_WM_UNIT_FILL_TYPE" val="1"/>
  <p:tag name="KSO_WM_UNIT_TEXT_FILL_FORE_SCHEMECOLOR_INDEX" val="13"/>
  <p:tag name="KSO_WM_UNIT_TEXT_FILL_TYPE" val="1"/>
</p:tagLst>
</file>

<file path=ppt/tags/tag19.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199030_1*m_h_i*1_1_1"/>
  <p:tag name="KSO_WM_TEMPLATE_CATEGORY" val="diagram"/>
  <p:tag name="KSO_WM_TEMPLATE_INDEX" val="20199030"/>
  <p:tag name="KSO_WM_UNIT_LAYERLEVEL" val="1_1_1"/>
  <p:tag name="KSO_WM_TAG_VERSION" val="1.0"/>
  <p:tag name="KSO_WM_BEAUTIFY_FLAG" val="#wm#"/>
  <p:tag name="KSO_WM_UNIT_FILL_FORE_SCHEMECOLOR_INDEX" val="16"/>
  <p:tag name="KSO_WM_UNIT_FILL_TYPE" val="1"/>
  <p:tag name="KSO_WM_UNIT_TEXT_FILL_FORE_SCHEMECOLOR_INDEX" val="13"/>
  <p:tag name="KSO_WM_UNIT_TEXT_FILL_TYPE"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199030_1*m_h_i*1_1_1"/>
  <p:tag name="KSO_WM_TEMPLATE_CATEGORY" val="diagram"/>
  <p:tag name="KSO_WM_TEMPLATE_INDEX" val="20199030"/>
  <p:tag name="KSO_WM_UNIT_LAYERLEVEL" val="1_1_1"/>
  <p:tag name="KSO_WM_TAG_VERSION" val="1.0"/>
  <p:tag name="KSO_WM_BEAUTIFY_FLAG" val="#wm#"/>
  <p:tag name="KSO_WM_UNIT_FILL_FORE_SCHEMECOLOR_INDEX" val="16"/>
  <p:tag name="KSO_WM_UNIT_FILL_TYPE" val="1"/>
  <p:tag name="KSO_WM_UNIT_TEXT_FILL_FORE_SCHEMECOLOR_INDEX" val="13"/>
  <p:tag name="KSO_WM_UNIT_TEXT_FILL_TYPE" val="1"/>
</p:tagLst>
</file>

<file path=ppt/tags/tag21.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22.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23.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199030_1*m_h_i*1_1_1"/>
  <p:tag name="KSO_WM_TEMPLATE_CATEGORY" val="diagram"/>
  <p:tag name="KSO_WM_TEMPLATE_INDEX" val="20199030"/>
  <p:tag name="KSO_WM_UNIT_LAYERLEVEL" val="1_1_1"/>
  <p:tag name="KSO_WM_TAG_VERSION" val="1.0"/>
  <p:tag name="KSO_WM_BEAUTIFY_FLAG" val="#wm#"/>
  <p:tag name="KSO_WM_UNIT_FILL_FORE_SCHEMECOLOR_INDEX" val="16"/>
  <p:tag name="KSO_WM_UNIT_FILL_TYPE" val="1"/>
  <p:tag name="KSO_WM_UNIT_TEXT_FILL_FORE_SCHEMECOLOR_INDEX" val="13"/>
  <p:tag name="KSO_WM_UNIT_TEXT_FILL_TYPE" val="1"/>
</p:tagLst>
</file>

<file path=ppt/tags/tag25.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26.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27.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28.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29.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199030_1*m_h_f*1_1_1"/>
  <p:tag name="KSO_WM_TEMPLATE_CATEGORY" val="diagram"/>
  <p:tag name="KSO_WM_TEMPLATE_INDEX" val="20199030"/>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3.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30.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31.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199030_1*m_h_f*1_1_1"/>
  <p:tag name="KSO_WM_TEMPLATE_CATEGORY" val="diagram"/>
  <p:tag name="KSO_WM_TEMPLATE_INDEX" val="20199030"/>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32.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33.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199030_1*m_h_f*1_1_1"/>
  <p:tag name="KSO_WM_TEMPLATE_CATEGORY" val="diagram"/>
  <p:tag name="KSO_WM_TEMPLATE_INDEX" val="20199030"/>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34.xml><?xml version="1.0" encoding="utf-8"?>
<p:tagLst xmlns:a="http://schemas.openxmlformats.org/drawingml/2006/main" xmlns:r="http://schemas.openxmlformats.org/officeDocument/2006/relationships" xmlns:p="http://schemas.openxmlformats.org/presentationml/2006/main">
  <p:tag name="PA" val="v5.2.7"/>
  <p:tag name="RESOURCELIBID_ANIM" val="460"/>
</p:tagLst>
</file>

<file path=ppt/tags/tag35.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199030_1*m_h_f*1_1_1"/>
  <p:tag name="KSO_WM_TEMPLATE_CATEGORY" val="diagram"/>
  <p:tag name="KSO_WM_TEMPLATE_INDEX" val="20199030"/>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36.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37.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38.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199030_1*m_h_i*1_1_1"/>
  <p:tag name="KSO_WM_TEMPLATE_CATEGORY" val="diagram"/>
  <p:tag name="KSO_WM_TEMPLATE_INDEX" val="20199030"/>
  <p:tag name="KSO_WM_UNIT_LAYERLEVEL" val="1_1_1"/>
  <p:tag name="KSO_WM_TAG_VERSION" val="1.0"/>
  <p:tag name="KSO_WM_BEAUTIFY_FLAG" val="#wm#"/>
  <p:tag name="KSO_WM_UNIT_FILL_FORE_SCHEMECOLOR_INDEX" val="16"/>
  <p:tag name="KSO_WM_UNIT_FILL_TYPE" val="1"/>
  <p:tag name="KSO_WM_UNIT_TEXT_FILL_FORE_SCHEMECOLOR_INDEX" val="13"/>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199030_1*m_h_i*1_1_1"/>
  <p:tag name="KSO_WM_TEMPLATE_CATEGORY" val="diagram"/>
  <p:tag name="KSO_WM_TEMPLATE_INDEX" val="20199030"/>
  <p:tag name="KSO_WM_UNIT_LAYERLEVEL" val="1_1_1"/>
  <p:tag name="KSO_WM_TAG_VERSION" val="1.0"/>
  <p:tag name="KSO_WM_BEAUTIFY_FLAG" val="#wm#"/>
  <p:tag name="KSO_WM_UNIT_FILL_FORE_SCHEMECOLOR_INDEX" val="16"/>
  <p:tag name="KSO_WM_UNIT_FILL_TYPE" val="1"/>
  <p:tag name="KSO_WM_UNIT_TEXT_FILL_FORE_SCHEMECOLOR_INDEX" val="13"/>
  <p:tag name="KSO_WM_UNIT_TEXT_FILL_TYPE" val="1"/>
</p:tagLst>
</file>

<file path=ppt/tags/tag40.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199030_1*m_h_i*1_1_1"/>
  <p:tag name="KSO_WM_TEMPLATE_CATEGORY" val="diagram"/>
  <p:tag name="KSO_WM_TEMPLATE_INDEX" val="20199030"/>
  <p:tag name="KSO_WM_UNIT_LAYERLEVEL" val="1_1_1"/>
  <p:tag name="KSO_WM_TAG_VERSION" val="1.0"/>
  <p:tag name="KSO_WM_BEAUTIFY_FLAG" val="#wm#"/>
  <p:tag name="KSO_WM_UNIT_FILL_FORE_SCHEMECOLOR_INDEX" val="16"/>
  <p:tag name="KSO_WM_UNIT_FILL_TYPE" val="1"/>
  <p:tag name="KSO_WM_UNIT_TEXT_FILL_FORE_SCHEMECOLOR_INDEX" val="13"/>
  <p:tag name="KSO_WM_UNIT_TEXT_FILL_TYPE" val="1"/>
</p:tagLst>
</file>

<file path=ppt/tags/tag5.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199030_1*m_h_i*1_1_1"/>
  <p:tag name="KSO_WM_TEMPLATE_CATEGORY" val="diagram"/>
  <p:tag name="KSO_WM_TEMPLATE_INDEX" val="20199030"/>
  <p:tag name="KSO_WM_UNIT_LAYERLEVEL" val="1_1_1"/>
  <p:tag name="KSO_WM_TAG_VERSION" val="1.0"/>
  <p:tag name="KSO_WM_BEAUTIFY_FLAG" val="#wm#"/>
  <p:tag name="KSO_WM_UNIT_FILL_FORE_SCHEMECOLOR_INDEX" val="16"/>
  <p:tag name="KSO_WM_UNIT_FILL_TYPE" val="1"/>
  <p:tag name="KSO_WM_UNIT_TEXT_FILL_FORE_SCHEMECOLOR_INDEX" val="13"/>
  <p:tag name="KSO_WM_UNIT_TEXT_FILL_TYPE" val="1"/>
</p:tagLst>
</file>

<file path=ppt/tags/tag7.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199030_1*m_h_i*1_1_1"/>
  <p:tag name="KSO_WM_TEMPLATE_CATEGORY" val="diagram"/>
  <p:tag name="KSO_WM_TEMPLATE_INDEX" val="20199030"/>
  <p:tag name="KSO_WM_UNIT_LAYERLEVEL" val="1_1_1"/>
  <p:tag name="KSO_WM_TAG_VERSION" val="1.0"/>
  <p:tag name="KSO_WM_BEAUTIFY_FLAG" val="#wm#"/>
  <p:tag name="KSO_WM_UNIT_FILL_FORE_SCHEMECOLOR_INDEX" val="16"/>
  <p:tag name="KSO_WM_UNIT_FILL_TYPE" val="1"/>
  <p:tag name="KSO_WM_UNIT_TEXT_FILL_FORE_SCHEMECOLOR_INDEX" val="13"/>
  <p:tag name="KSO_WM_UNIT_TEXT_FILL_TYPE" val="1"/>
</p:tagLst>
</file>

<file path=ppt/tags/tag9.xml><?xml version="1.0" encoding="utf-8"?>
<p:tagLst xmlns:a="http://schemas.openxmlformats.org/drawingml/2006/main" xmlns:r="http://schemas.openxmlformats.org/officeDocument/2006/relationships" xmlns:p="http://schemas.openxmlformats.org/presentationml/2006/main">
  <p:tag name="PA" val="v5.2.7"/>
  <p:tag name="RESOURCELIBID_ANIM" val="45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79646"/>
        </a:solidFill>
        <a:ln>
          <a:solidFill>
            <a:srgbClr val="F79646"/>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rgbClr val="0000FF"/>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10965</TotalTime>
  <Words>5964</Words>
  <Application>Microsoft Macintosh PowerPoint</Application>
  <PresentationFormat>全屏显示(16:9)</PresentationFormat>
  <Paragraphs>546</Paragraphs>
  <Slides>69</Slides>
  <Notes>37</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69</vt:i4>
      </vt:variant>
    </vt:vector>
  </HeadingPairs>
  <TitlesOfParts>
    <vt:vector size="80" baseType="lpstr">
      <vt:lpstr>.AppleSystemUIFontMonospaced</vt:lpstr>
      <vt:lpstr>楷体</vt:lpstr>
      <vt:lpstr>微软雅黑</vt:lpstr>
      <vt:lpstr>Arial</vt:lpstr>
      <vt:lpstr>Calibri</vt:lpstr>
      <vt:lpstr>Fira Code</vt:lpstr>
      <vt:lpstr>Helvetica Neue</vt:lpstr>
      <vt:lpstr>Impact</vt:lpstr>
      <vt:lpstr>Lucida Sans Unicode</vt:lpstr>
      <vt:lpstr>Times New Roman</vt:lpstr>
      <vt:lpstr>Office 主题</vt:lpstr>
      <vt:lpstr>热烈欢迎计算机学院老师同仁们 莅临指导！</vt:lpstr>
      <vt:lpstr>课程及进度快速回顾</vt:lpstr>
      <vt:lpstr>PowerPoint 演示文稿</vt:lpstr>
      <vt:lpstr>PowerPoint 演示文稿</vt:lpstr>
      <vt:lpstr>PowerPoint 演示文稿</vt:lpstr>
      <vt:lpstr>引入</vt:lpstr>
      <vt:lpstr>PowerPoint 演示文稿</vt:lpstr>
      <vt:lpstr>PowerPoint 演示文稿</vt:lpstr>
      <vt:lpstr>为了实现完整的学生信息的增删改查功能，还需要添加：</vt:lpstr>
      <vt:lpstr>使用JSP+ JDBC技术的优缺点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明日科技</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第3章  面向对象编程基础</dc:title>
  <dc:subject>C#程序设计实用教程</dc:subject>
  <dc:creator>小科</dc:creator>
  <cp:lastModifiedBy>xiang chen</cp:lastModifiedBy>
  <cp:revision>989</cp:revision>
  <dcterms:created xsi:type="dcterms:W3CDTF">2014-12-17T01:03:54Z</dcterms:created>
  <dcterms:modified xsi:type="dcterms:W3CDTF">2024-04-01T23:57:51Z</dcterms:modified>
</cp:coreProperties>
</file>